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 id="2147483704" r:id="rId2"/>
    <p:sldMasterId id="2147483714" r:id="rId3"/>
  </p:sldMasterIdLst>
  <p:notesMasterIdLst>
    <p:notesMasterId r:id="rId88"/>
  </p:notesMasterIdLst>
  <p:handoutMasterIdLst>
    <p:handoutMasterId r:id="rId89"/>
  </p:handoutMasterIdLst>
  <p:sldIdLst>
    <p:sldId id="308" r:id="rId4"/>
    <p:sldId id="897" r:id="rId5"/>
    <p:sldId id="906" r:id="rId6"/>
    <p:sldId id="778" r:id="rId7"/>
    <p:sldId id="779" r:id="rId8"/>
    <p:sldId id="912" r:id="rId9"/>
    <p:sldId id="913" r:id="rId10"/>
    <p:sldId id="780" r:id="rId11"/>
    <p:sldId id="914" r:id="rId12"/>
    <p:sldId id="915" r:id="rId13"/>
    <p:sldId id="899" r:id="rId14"/>
    <p:sldId id="781" r:id="rId15"/>
    <p:sldId id="907" r:id="rId16"/>
    <p:sldId id="782" r:id="rId17"/>
    <p:sldId id="916" r:id="rId18"/>
    <p:sldId id="917" r:id="rId19"/>
    <p:sldId id="876" r:id="rId20"/>
    <p:sldId id="783" r:id="rId21"/>
    <p:sldId id="784" r:id="rId22"/>
    <p:sldId id="785" r:id="rId23"/>
    <p:sldId id="786" r:id="rId24"/>
    <p:sldId id="787" r:id="rId25"/>
    <p:sldId id="908" r:id="rId26"/>
    <p:sldId id="788" r:id="rId27"/>
    <p:sldId id="789" r:id="rId28"/>
    <p:sldId id="790" r:id="rId29"/>
    <p:sldId id="856" r:id="rId30"/>
    <p:sldId id="877" r:id="rId31"/>
    <p:sldId id="857" r:id="rId32"/>
    <p:sldId id="864" r:id="rId33"/>
    <p:sldId id="865" r:id="rId34"/>
    <p:sldId id="866" r:id="rId35"/>
    <p:sldId id="878" r:id="rId36"/>
    <p:sldId id="791" r:id="rId37"/>
    <p:sldId id="793" r:id="rId38"/>
    <p:sldId id="794" r:id="rId39"/>
    <p:sldId id="795" r:id="rId40"/>
    <p:sldId id="796" r:id="rId41"/>
    <p:sldId id="797" r:id="rId42"/>
    <p:sldId id="798" r:id="rId43"/>
    <p:sldId id="799" r:id="rId44"/>
    <p:sldId id="800" r:id="rId45"/>
    <p:sldId id="828" r:id="rId46"/>
    <p:sldId id="909" r:id="rId47"/>
    <p:sldId id="879" r:id="rId48"/>
    <p:sldId id="882" r:id="rId49"/>
    <p:sldId id="880" r:id="rId50"/>
    <p:sldId id="885" r:id="rId51"/>
    <p:sldId id="886" r:id="rId52"/>
    <p:sldId id="884" r:id="rId53"/>
    <p:sldId id="887" r:id="rId54"/>
    <p:sldId id="888" r:id="rId55"/>
    <p:sldId id="889" r:id="rId56"/>
    <p:sldId id="890" r:id="rId57"/>
    <p:sldId id="911" r:id="rId58"/>
    <p:sldId id="918" r:id="rId59"/>
    <p:sldId id="919" r:id="rId60"/>
    <p:sldId id="893" r:id="rId61"/>
    <p:sldId id="920" r:id="rId62"/>
    <p:sldId id="921" r:id="rId63"/>
    <p:sldId id="875" r:id="rId64"/>
    <p:sldId id="804" r:id="rId65"/>
    <p:sldId id="904" r:id="rId66"/>
    <p:sldId id="805" r:id="rId67"/>
    <p:sldId id="806" r:id="rId68"/>
    <p:sldId id="910" r:id="rId69"/>
    <p:sldId id="813" r:id="rId70"/>
    <p:sldId id="814" r:id="rId71"/>
    <p:sldId id="922" r:id="rId72"/>
    <p:sldId id="923" r:id="rId73"/>
    <p:sldId id="815" r:id="rId74"/>
    <p:sldId id="924" r:id="rId75"/>
    <p:sldId id="925" r:id="rId76"/>
    <p:sldId id="870" r:id="rId77"/>
    <p:sldId id="926" r:id="rId78"/>
    <p:sldId id="927" r:id="rId79"/>
    <p:sldId id="817" r:id="rId80"/>
    <p:sldId id="818" r:id="rId81"/>
    <p:sldId id="895" r:id="rId82"/>
    <p:sldId id="823" r:id="rId83"/>
    <p:sldId id="824" r:id="rId84"/>
    <p:sldId id="896" r:id="rId85"/>
    <p:sldId id="825" r:id="rId86"/>
    <p:sldId id="898" r:id="rId87"/>
  </p:sldIdLst>
  <p:sldSz cx="12192000" cy="6858000"/>
  <p:notesSz cx="7315200" cy="96012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87">
          <p15:clr>
            <a:srgbClr val="A4A3A4"/>
          </p15:clr>
        </p15:guide>
        <p15:guide id="2" pos="3840">
          <p15:clr>
            <a:srgbClr val="A4A3A4"/>
          </p15:clr>
        </p15:guide>
      </p15:sldGuideLst>
    </p:ext>
    <p:ext uri="{2D200454-40CA-4A62-9FC3-DE9A4176ACB9}">
      <p15:notesGuideLst xmlns:p15="http://schemas.microsoft.com/office/powerpoint/2012/main">
        <p15:guide id="1" orient="horz" pos="3061">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FBC12F"/>
    <a:srgbClr val="A1E949"/>
    <a:srgbClr val="C8CDE5"/>
    <a:srgbClr val="FFA000"/>
    <a:srgbClr val="9EE0F8"/>
    <a:srgbClr val="696969"/>
    <a:srgbClr val="7B473E"/>
    <a:srgbClr val="00CFFF"/>
    <a:srgbClr val="1053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000" autoAdjust="0"/>
    <p:restoredTop sz="95885" autoAdjust="0"/>
  </p:normalViewPr>
  <p:slideViewPr>
    <p:cSldViewPr snapToObjects="1">
      <p:cViewPr varScale="1">
        <p:scale>
          <a:sx n="122" d="100"/>
          <a:sy n="122" d="100"/>
        </p:scale>
        <p:origin x="100" y="272"/>
      </p:cViewPr>
      <p:guideLst>
        <p:guide orient="horz" pos="2187"/>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7788"/>
    </p:cViewPr>
  </p:sorterViewPr>
  <p:notesViewPr>
    <p:cSldViewPr snapToObjects="1">
      <p:cViewPr varScale="1">
        <p:scale>
          <a:sx n="94" d="100"/>
          <a:sy n="94" d="100"/>
        </p:scale>
        <p:origin x="3480" y="52"/>
      </p:cViewPr>
      <p:guideLst>
        <p:guide orient="horz" pos="3061"/>
        <p:guide pos="2304"/>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7" Type="http://schemas.openxmlformats.org/officeDocument/2006/relationships/image" Target="../media/image17.wmf"/><Relationship Id="rId2" Type="http://schemas.openxmlformats.org/officeDocument/2006/relationships/image" Target="../media/image12.wmf"/><Relationship Id="rId1" Type="http://schemas.openxmlformats.org/officeDocument/2006/relationships/image" Target="../media/image11.wmf"/><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68650" cy="479425"/>
          </a:xfrm>
          <a:prstGeom prst="rect">
            <a:avLst/>
          </a:prstGeom>
          <a:noFill/>
          <a:ln w="9525">
            <a:noFill/>
            <a:miter lim="800000"/>
          </a:ln>
          <a:effectLst/>
        </p:spPr>
        <p:txBody>
          <a:bodyPr vert="horz" wrap="square" lIns="96660" tIns="48329" rIns="96660" bIns="48329" numCol="1" anchor="t" anchorCtr="0" compatLnSpc="1"/>
          <a:lstStyle>
            <a:lvl1pPr defTabSz="966470" eaLnBrk="1" hangingPunct="1">
              <a:defRPr sz="1300">
                <a:latin typeface="Times New Roman" pitchFamily="18" charset="0"/>
              </a:defRPr>
            </a:lvl1pPr>
          </a:lstStyle>
          <a:p>
            <a:pPr>
              <a:defRPr/>
            </a:pPr>
            <a:endParaRPr lang="en-US"/>
          </a:p>
        </p:txBody>
      </p:sp>
      <p:sp>
        <p:nvSpPr>
          <p:cNvPr id="51203" name="Rectangle 3"/>
          <p:cNvSpPr>
            <a:spLocks noGrp="1" noChangeArrowheads="1"/>
          </p:cNvSpPr>
          <p:nvPr>
            <p:ph type="dt" sz="quarter" idx="1"/>
          </p:nvPr>
        </p:nvSpPr>
        <p:spPr bwMode="auto">
          <a:xfrm>
            <a:off x="4146550" y="0"/>
            <a:ext cx="3168650" cy="479425"/>
          </a:xfrm>
          <a:prstGeom prst="rect">
            <a:avLst/>
          </a:prstGeom>
          <a:noFill/>
          <a:ln w="9525">
            <a:noFill/>
            <a:miter lim="800000"/>
          </a:ln>
          <a:effectLst/>
        </p:spPr>
        <p:txBody>
          <a:bodyPr vert="horz" wrap="square" lIns="96660" tIns="48329" rIns="96660" bIns="48329" numCol="1" anchor="t" anchorCtr="0" compatLnSpc="1"/>
          <a:lstStyle>
            <a:lvl1pPr algn="r" defTabSz="966470" eaLnBrk="1" hangingPunct="1">
              <a:defRPr sz="1300">
                <a:latin typeface="Times New Roman" pitchFamily="18" charset="0"/>
              </a:defRPr>
            </a:lvl1pPr>
          </a:lstStyle>
          <a:p>
            <a:pPr>
              <a:defRPr/>
            </a:pPr>
            <a:endParaRPr lang="en-US"/>
          </a:p>
        </p:txBody>
      </p:sp>
      <p:sp>
        <p:nvSpPr>
          <p:cNvPr id="51204" name="Rectangle 4"/>
          <p:cNvSpPr>
            <a:spLocks noGrp="1" noChangeArrowheads="1"/>
          </p:cNvSpPr>
          <p:nvPr>
            <p:ph type="ftr" sz="quarter" idx="2"/>
          </p:nvPr>
        </p:nvSpPr>
        <p:spPr bwMode="auto">
          <a:xfrm>
            <a:off x="0" y="9121775"/>
            <a:ext cx="3168650" cy="479425"/>
          </a:xfrm>
          <a:prstGeom prst="rect">
            <a:avLst/>
          </a:prstGeom>
          <a:noFill/>
          <a:ln w="9525">
            <a:noFill/>
            <a:miter lim="800000"/>
          </a:ln>
          <a:effectLst/>
        </p:spPr>
        <p:txBody>
          <a:bodyPr vert="horz" wrap="square" lIns="96660" tIns="48329" rIns="96660" bIns="48329" numCol="1" anchor="b" anchorCtr="0" compatLnSpc="1"/>
          <a:lstStyle>
            <a:lvl1pPr defTabSz="966470" eaLnBrk="1" hangingPunct="1">
              <a:defRPr sz="1300">
                <a:latin typeface="Times New Roman" pitchFamily="18" charset="0"/>
              </a:defRPr>
            </a:lvl1pPr>
          </a:lstStyle>
          <a:p>
            <a:pPr>
              <a:defRPr/>
            </a:pPr>
            <a:endParaRPr lang="en-US"/>
          </a:p>
        </p:txBody>
      </p:sp>
      <p:sp>
        <p:nvSpPr>
          <p:cNvPr id="51205" name="Rectangle 5"/>
          <p:cNvSpPr>
            <a:spLocks noGrp="1" noChangeArrowheads="1"/>
          </p:cNvSpPr>
          <p:nvPr>
            <p:ph type="sldNum" sz="quarter" idx="3"/>
          </p:nvPr>
        </p:nvSpPr>
        <p:spPr bwMode="auto">
          <a:xfrm>
            <a:off x="4146550" y="9121775"/>
            <a:ext cx="3168650" cy="479425"/>
          </a:xfrm>
          <a:prstGeom prst="rect">
            <a:avLst/>
          </a:prstGeom>
          <a:noFill/>
          <a:ln w="9525">
            <a:noFill/>
            <a:miter lim="800000"/>
          </a:ln>
          <a:effectLst/>
        </p:spPr>
        <p:txBody>
          <a:bodyPr vert="horz" wrap="square" lIns="96660" tIns="48329" rIns="96660" bIns="48329" numCol="1" anchor="b" anchorCtr="0" compatLnSpc="1"/>
          <a:lstStyle>
            <a:lvl1pPr algn="r" defTabSz="966470" eaLnBrk="1" hangingPunct="1">
              <a:defRPr sz="1300">
                <a:latin typeface="Times New Roman" pitchFamily="18" charset="0"/>
              </a:defRPr>
            </a:lvl1pPr>
          </a:lstStyle>
          <a:p>
            <a:pPr>
              <a:defRPr/>
            </a:pPr>
            <a:fld id="{CC91CF05-C6BA-456E-8A4D-A5E3F4BA595C}" type="slidenum">
              <a:rPr lang="en-US" altLang="zh-CN"/>
              <a:t>‹#›</a:t>
            </a:fld>
            <a:endParaRPr lang="en-US" altLang="zh-CN" dirty="0"/>
          </a:p>
        </p:txBody>
      </p:sp>
    </p:spTree>
    <p:extLst>
      <p:ext uri="{BB962C8B-B14F-4D97-AF65-F5344CB8AC3E}">
        <p14:creationId xmlns:p14="http://schemas.microsoft.com/office/powerpoint/2010/main" val="563373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3168650" cy="479425"/>
          </a:xfrm>
          <a:prstGeom prst="rect">
            <a:avLst/>
          </a:prstGeom>
          <a:noFill/>
          <a:ln w="9525">
            <a:noFill/>
            <a:miter lim="800000"/>
          </a:ln>
          <a:effectLst/>
        </p:spPr>
        <p:txBody>
          <a:bodyPr vert="horz" wrap="square" lIns="96660" tIns="48329" rIns="96660" bIns="48329" numCol="1" anchor="t" anchorCtr="0" compatLnSpc="1"/>
          <a:lstStyle>
            <a:lvl1pPr defTabSz="966470" eaLnBrk="1" hangingPunct="1">
              <a:defRPr sz="1300">
                <a:latin typeface="Times New Roman" pitchFamily="18" charset="0"/>
              </a:defRPr>
            </a:lvl1pPr>
          </a:lstStyle>
          <a:p>
            <a:pPr>
              <a:defRPr/>
            </a:pPr>
            <a:endParaRPr lang="en-US"/>
          </a:p>
        </p:txBody>
      </p:sp>
      <p:sp>
        <p:nvSpPr>
          <p:cNvPr id="20483" name="Rectangle 3"/>
          <p:cNvSpPr>
            <a:spLocks noGrp="1" noChangeArrowheads="1"/>
          </p:cNvSpPr>
          <p:nvPr>
            <p:ph type="dt" idx="1"/>
          </p:nvPr>
        </p:nvSpPr>
        <p:spPr bwMode="auto">
          <a:xfrm>
            <a:off x="4146550" y="0"/>
            <a:ext cx="3168650" cy="479425"/>
          </a:xfrm>
          <a:prstGeom prst="rect">
            <a:avLst/>
          </a:prstGeom>
          <a:noFill/>
          <a:ln w="9525">
            <a:noFill/>
            <a:miter lim="800000"/>
          </a:ln>
          <a:effectLst/>
        </p:spPr>
        <p:txBody>
          <a:bodyPr vert="horz" wrap="square" lIns="96660" tIns="48329" rIns="96660" bIns="48329" numCol="1" anchor="t" anchorCtr="0" compatLnSpc="1"/>
          <a:lstStyle>
            <a:lvl1pPr algn="r" defTabSz="966470" eaLnBrk="1" hangingPunct="1">
              <a:defRPr sz="1300">
                <a:latin typeface="Times New Roman" pitchFamily="18" charset="0"/>
              </a:defRPr>
            </a:lvl1pPr>
          </a:lstStyle>
          <a:p>
            <a:pPr>
              <a:defRPr/>
            </a:pPr>
            <a:endParaRPr lang="en-US"/>
          </a:p>
        </p:txBody>
      </p:sp>
      <p:sp>
        <p:nvSpPr>
          <p:cNvPr id="7172"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5" name="Rectangle 5"/>
          <p:cNvSpPr>
            <a:spLocks noGrp="1" noChangeArrowheads="1"/>
          </p:cNvSpPr>
          <p:nvPr>
            <p:ph type="body" sz="quarter" idx="3"/>
          </p:nvPr>
        </p:nvSpPr>
        <p:spPr bwMode="auto">
          <a:xfrm>
            <a:off x="974725" y="4560888"/>
            <a:ext cx="5365750" cy="4319587"/>
          </a:xfrm>
          <a:prstGeom prst="rect">
            <a:avLst/>
          </a:prstGeom>
          <a:noFill/>
          <a:ln w="9525">
            <a:noFill/>
            <a:miter lim="800000"/>
          </a:ln>
          <a:effectLst/>
        </p:spPr>
        <p:txBody>
          <a:bodyPr vert="horz" wrap="square" lIns="96660" tIns="48329" rIns="96660" bIns="48329"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486" name="Rectangle 6"/>
          <p:cNvSpPr>
            <a:spLocks noGrp="1" noChangeArrowheads="1"/>
          </p:cNvSpPr>
          <p:nvPr>
            <p:ph type="ftr" sz="quarter" idx="4"/>
          </p:nvPr>
        </p:nvSpPr>
        <p:spPr bwMode="auto">
          <a:xfrm>
            <a:off x="0" y="9121775"/>
            <a:ext cx="3168650" cy="479425"/>
          </a:xfrm>
          <a:prstGeom prst="rect">
            <a:avLst/>
          </a:prstGeom>
          <a:noFill/>
          <a:ln w="9525">
            <a:noFill/>
            <a:miter lim="800000"/>
          </a:ln>
          <a:effectLst/>
        </p:spPr>
        <p:txBody>
          <a:bodyPr vert="horz" wrap="square" lIns="96660" tIns="48329" rIns="96660" bIns="48329" numCol="1" anchor="b" anchorCtr="0" compatLnSpc="1"/>
          <a:lstStyle>
            <a:lvl1pPr defTabSz="966470" eaLnBrk="1" hangingPunct="1">
              <a:defRPr sz="1300">
                <a:latin typeface="Times New Roman" pitchFamily="18" charset="0"/>
              </a:defRPr>
            </a:lvl1pPr>
          </a:lstStyle>
          <a:p>
            <a:pPr>
              <a:defRPr/>
            </a:pPr>
            <a:endParaRPr lang="en-US"/>
          </a:p>
        </p:txBody>
      </p:sp>
      <p:sp>
        <p:nvSpPr>
          <p:cNvPr id="20487" name="Rectangle 7"/>
          <p:cNvSpPr>
            <a:spLocks noGrp="1" noChangeArrowheads="1"/>
          </p:cNvSpPr>
          <p:nvPr>
            <p:ph type="sldNum" sz="quarter" idx="5"/>
          </p:nvPr>
        </p:nvSpPr>
        <p:spPr bwMode="auto">
          <a:xfrm>
            <a:off x="4146550" y="9121775"/>
            <a:ext cx="3168650" cy="479425"/>
          </a:xfrm>
          <a:prstGeom prst="rect">
            <a:avLst/>
          </a:prstGeom>
          <a:noFill/>
          <a:ln w="9525">
            <a:noFill/>
            <a:miter lim="800000"/>
          </a:ln>
          <a:effectLst/>
        </p:spPr>
        <p:txBody>
          <a:bodyPr vert="horz" wrap="square" lIns="96660" tIns="48329" rIns="96660" bIns="48329" numCol="1" anchor="b" anchorCtr="0" compatLnSpc="1"/>
          <a:lstStyle>
            <a:lvl1pPr algn="r" defTabSz="966470" eaLnBrk="1" hangingPunct="1">
              <a:defRPr sz="1300">
                <a:latin typeface="Times New Roman" pitchFamily="18" charset="0"/>
              </a:defRPr>
            </a:lvl1pPr>
          </a:lstStyle>
          <a:p>
            <a:pPr>
              <a:defRPr/>
            </a:pPr>
            <a:fld id="{4198CAF9-1294-40B0-B008-48226BC295F8}" type="slidenum">
              <a:rPr lang="en-US" altLang="zh-CN"/>
              <a:t>‹#›</a:t>
            </a:fld>
            <a:endParaRPr lang="en-US" altLang="zh-CN" dirty="0"/>
          </a:p>
        </p:txBody>
      </p:sp>
    </p:spTree>
    <p:extLst>
      <p:ext uri="{BB962C8B-B14F-4D97-AF65-F5344CB8AC3E}">
        <p14:creationId xmlns:p14="http://schemas.microsoft.com/office/powerpoint/2010/main" val="37465691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845670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标题幻灯片">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200150"/>
            <a:ext cx="10058400" cy="5657850"/>
          </a:xfrm>
          <a:prstGeom prst="rect">
            <a:avLst/>
          </a:prstGeom>
        </p:spPr>
      </p:pic>
      <p:sp>
        <p:nvSpPr>
          <p:cNvPr id="2" name="标题 1"/>
          <p:cNvSpPr>
            <a:spLocks noGrp="1"/>
          </p:cNvSpPr>
          <p:nvPr>
            <p:ph type="ctrTitle"/>
          </p:nvPr>
        </p:nvSpPr>
        <p:spPr>
          <a:xfrm>
            <a:off x="1402491" y="1530736"/>
            <a:ext cx="9737126" cy="2387600"/>
          </a:xfrm>
        </p:spPr>
        <p:txBody>
          <a:bodyPr lIns="90000" bIns="46800" anchor="b"/>
          <a:lstStyle>
            <a:lvl1pPr algn="l">
              <a:defRPr sz="6000" b="1">
                <a:solidFill>
                  <a:schemeClr val="accent2"/>
                </a:solidFill>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1402490" y="4010411"/>
            <a:ext cx="9650629"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dirty="0"/>
          </a:p>
        </p:txBody>
      </p:sp>
      <p:sp>
        <p:nvSpPr>
          <p:cNvPr id="4" name="日期占位符 3"/>
          <p:cNvSpPr>
            <a:spLocks noGrp="1"/>
          </p:cNvSpPr>
          <p:nvPr>
            <p:ph type="dt" sz="half" idx="10"/>
          </p:nvPr>
        </p:nvSpPr>
        <p:spPr/>
        <p:txBody>
          <a:bodyPr/>
          <a:lstStyle/>
          <a:p>
            <a:pPr>
              <a:defRPr/>
            </a:pPr>
            <a:endParaRPr lang="en-US"/>
          </a:p>
        </p:txBody>
      </p:sp>
      <p:sp>
        <p:nvSpPr>
          <p:cNvPr id="5" name="页脚占位符 4"/>
          <p:cNvSpPr>
            <a:spLocks noGrp="1"/>
          </p:cNvSpPr>
          <p:nvPr>
            <p:ph type="ftr" sz="quarter" idx="11"/>
          </p:nvPr>
        </p:nvSpPr>
        <p:spPr/>
        <p:txBody>
          <a:bodyPr/>
          <a:lstStyle/>
          <a:p>
            <a:pPr>
              <a:defRPr/>
            </a:pPr>
            <a:endParaRPr lang="en-US"/>
          </a:p>
        </p:txBody>
      </p:sp>
      <p:sp>
        <p:nvSpPr>
          <p:cNvPr id="6" name="灯片编号占位符 5"/>
          <p:cNvSpPr>
            <a:spLocks noGrp="1"/>
          </p:cNvSpPr>
          <p:nvPr>
            <p:ph type="sldNum" sz="quarter" idx="12"/>
          </p:nvPr>
        </p:nvSpPr>
        <p:spPr/>
        <p:txBody>
          <a:bodyPr/>
          <a:lstStyle/>
          <a:p>
            <a:pPr>
              <a:defRPr/>
            </a:pPr>
            <a:fld id="{DEBF25B0-EEB8-44C5-83C1-165C366E7585}" type="slidenum">
              <a:rPr lang="en-US" altLang="zh-CN" smtClean="0"/>
              <a:t>‹#›</a:t>
            </a:fld>
            <a:endParaRPr lang="en-US" altLang="zh-CN"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0584" y="509973"/>
            <a:ext cx="2338578" cy="584645"/>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200150"/>
            <a:ext cx="10058400" cy="5657850"/>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181486"/>
            <a:ext cx="10058400" cy="5657850"/>
          </a:xfrm>
          <a:prstGeom prst="rect">
            <a:avLst/>
          </a:prstGeom>
        </p:spPr>
      </p:pic>
    </p:spTree>
    <p:extLst>
      <p:ext uri="{BB962C8B-B14F-4D97-AF65-F5344CB8AC3E}">
        <p14:creationId xmlns:p14="http://schemas.microsoft.com/office/powerpoint/2010/main" val="4233083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2_标题幻灯片">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200150"/>
            <a:ext cx="10058400" cy="5657850"/>
          </a:xfrm>
          <a:prstGeom prst="rect">
            <a:avLst/>
          </a:prstGeom>
        </p:spPr>
      </p:pic>
      <p:sp>
        <p:nvSpPr>
          <p:cNvPr id="2" name="标题 1"/>
          <p:cNvSpPr>
            <a:spLocks noGrp="1"/>
          </p:cNvSpPr>
          <p:nvPr>
            <p:ph type="ctrTitle"/>
          </p:nvPr>
        </p:nvSpPr>
        <p:spPr>
          <a:xfrm>
            <a:off x="1402491" y="1530736"/>
            <a:ext cx="9737126" cy="2387600"/>
          </a:xfrm>
        </p:spPr>
        <p:txBody>
          <a:bodyPr lIns="90000" bIns="46800" anchor="b"/>
          <a:lstStyle>
            <a:lvl1pPr algn="l">
              <a:defRPr sz="6000" b="1">
                <a:solidFill>
                  <a:schemeClr val="accent2"/>
                </a:solidFill>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1402490" y="4010411"/>
            <a:ext cx="9650629"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dirty="0"/>
          </a:p>
        </p:txBody>
      </p:sp>
      <p:sp>
        <p:nvSpPr>
          <p:cNvPr id="4" name="日期占位符 3"/>
          <p:cNvSpPr>
            <a:spLocks noGrp="1"/>
          </p:cNvSpPr>
          <p:nvPr>
            <p:ph type="dt" sz="half" idx="10"/>
          </p:nvPr>
        </p:nvSpPr>
        <p:spPr/>
        <p:txBody>
          <a:bodyPr/>
          <a:lstStyle/>
          <a:p>
            <a:pPr>
              <a:defRPr/>
            </a:pPr>
            <a:endParaRPr lang="en-US"/>
          </a:p>
        </p:txBody>
      </p:sp>
      <p:sp>
        <p:nvSpPr>
          <p:cNvPr id="5" name="页脚占位符 4"/>
          <p:cNvSpPr>
            <a:spLocks noGrp="1"/>
          </p:cNvSpPr>
          <p:nvPr>
            <p:ph type="ftr" sz="quarter" idx="11"/>
          </p:nvPr>
        </p:nvSpPr>
        <p:spPr/>
        <p:txBody>
          <a:bodyPr/>
          <a:lstStyle/>
          <a:p>
            <a:pPr>
              <a:defRPr/>
            </a:pPr>
            <a:endParaRPr lang="en-US"/>
          </a:p>
        </p:txBody>
      </p:sp>
      <p:sp>
        <p:nvSpPr>
          <p:cNvPr id="6" name="灯片编号占位符 5"/>
          <p:cNvSpPr>
            <a:spLocks noGrp="1"/>
          </p:cNvSpPr>
          <p:nvPr>
            <p:ph type="sldNum" sz="quarter" idx="12"/>
          </p:nvPr>
        </p:nvSpPr>
        <p:spPr/>
        <p:txBody>
          <a:bodyPr/>
          <a:lstStyle/>
          <a:p>
            <a:pPr>
              <a:defRPr/>
            </a:pPr>
            <a:fld id="{DEBF25B0-EEB8-44C5-83C1-165C366E7585}" type="slidenum">
              <a:rPr lang="en-US" altLang="zh-CN" smtClean="0"/>
              <a:t>‹#›</a:t>
            </a:fld>
            <a:endParaRPr lang="en-US" altLang="zh-CN"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0584" y="509973"/>
            <a:ext cx="2338578" cy="584645"/>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200150"/>
            <a:ext cx="10058400" cy="5657850"/>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181486"/>
            <a:ext cx="10058400" cy="5657850"/>
          </a:xfrm>
          <a:prstGeom prst="rect">
            <a:avLst/>
          </a:prstGeom>
        </p:spPr>
      </p:pic>
    </p:spTree>
    <p:extLst>
      <p:ext uri="{BB962C8B-B14F-4D97-AF65-F5344CB8AC3E}">
        <p14:creationId xmlns:p14="http://schemas.microsoft.com/office/powerpoint/2010/main" val="2336043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内容">
    <p:bg>
      <p:bgPr>
        <a:solidFill>
          <a:schemeClr val="bg1">
            <a:alpha val="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endParaRPr lang="en-US"/>
          </a:p>
        </p:txBody>
      </p:sp>
      <p:sp>
        <p:nvSpPr>
          <p:cNvPr id="5" name="页脚占位符 4"/>
          <p:cNvSpPr>
            <a:spLocks noGrp="1"/>
          </p:cNvSpPr>
          <p:nvPr>
            <p:ph type="ftr" sz="quarter" idx="11"/>
          </p:nvPr>
        </p:nvSpPr>
        <p:spPr/>
        <p:txBody>
          <a:bodyPr/>
          <a:lstStyle/>
          <a:p>
            <a:pPr>
              <a:defRPr/>
            </a:pPr>
            <a:endParaRPr lang="en-US"/>
          </a:p>
        </p:txBody>
      </p:sp>
      <p:sp>
        <p:nvSpPr>
          <p:cNvPr id="6" name="灯片编号占位符 5"/>
          <p:cNvSpPr>
            <a:spLocks noGrp="1"/>
          </p:cNvSpPr>
          <p:nvPr>
            <p:ph type="sldNum" sz="quarter" idx="12"/>
          </p:nvPr>
        </p:nvSpPr>
        <p:spPr/>
        <p:txBody>
          <a:bodyPr/>
          <a:lstStyle/>
          <a:p>
            <a:pPr>
              <a:defRPr/>
            </a:pPr>
            <a:fld id="{E632C8B8-14A2-4B44-8CDA-27CD9D2D394B}" type="slidenum">
              <a:rPr lang="en-US" altLang="zh-CN" smtClean="0"/>
              <a:t>‹#›</a:t>
            </a:fld>
            <a:endParaRPr lang="en-US" altLang="zh-CN" dirty="0"/>
          </a:p>
        </p:txBody>
      </p:sp>
      <p:sp>
        <p:nvSpPr>
          <p:cNvPr id="8" name="文本占位符 2"/>
          <p:cNvSpPr>
            <a:spLocks noGrp="1"/>
          </p:cNvSpPr>
          <p:nvPr>
            <p:ph idx="1"/>
          </p:nvPr>
        </p:nvSpPr>
        <p:spPr>
          <a:xfrm>
            <a:off x="1403331" y="1273745"/>
            <a:ext cx="9736286" cy="4850272"/>
          </a:xfrm>
          <a:prstGeom prst="rect">
            <a:avLst/>
          </a:prstGeom>
        </p:spPr>
        <p:txBody>
          <a:bodyPr vert="horz" lIns="91440" tIns="45720" rIns="91440" bIns="45720" rtlCol="0">
            <a:normAutofit/>
          </a:bodyPr>
          <a:lstStyle>
            <a:lvl1pPr>
              <a:defRPr>
                <a:solidFill>
                  <a:schemeClr val="accent3"/>
                </a:solidFill>
              </a:defRPr>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7" name="标题占位符 1"/>
          <p:cNvSpPr>
            <a:spLocks noGrp="1"/>
          </p:cNvSpPr>
          <p:nvPr>
            <p:ph type="title"/>
          </p:nvPr>
        </p:nvSpPr>
        <p:spPr>
          <a:xfrm>
            <a:off x="1403330" y="79077"/>
            <a:ext cx="9748643" cy="1022697"/>
          </a:xfrm>
          <a:prstGeom prst="rect">
            <a:avLst/>
          </a:prstGeom>
        </p:spPr>
        <p:txBody>
          <a:bodyPr vert="horz" lIns="360000" tIns="45720" rIns="91440" bIns="0" rtlCol="0" anchor="b">
            <a:normAutofit/>
          </a:bodyPr>
          <a:lstStyle/>
          <a:p>
            <a:r>
              <a:rPr lang="zh-CN" altLang="en-US"/>
              <a:t>单击此处编辑母版标题样式</a:t>
            </a:r>
            <a:endParaRPr lang="zh-CN" altLang="en-US" dirty="0"/>
          </a:p>
        </p:txBody>
      </p:sp>
    </p:spTree>
    <p:extLst>
      <p:ext uri="{BB962C8B-B14F-4D97-AF65-F5344CB8AC3E}">
        <p14:creationId xmlns:p14="http://schemas.microsoft.com/office/powerpoint/2010/main" val="548797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节">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endParaRPr lang="en-US"/>
          </a:p>
        </p:txBody>
      </p:sp>
      <p:sp>
        <p:nvSpPr>
          <p:cNvPr id="4" name="页脚占位符 3"/>
          <p:cNvSpPr>
            <a:spLocks noGrp="1"/>
          </p:cNvSpPr>
          <p:nvPr>
            <p:ph type="ftr" sz="quarter" idx="11"/>
          </p:nvPr>
        </p:nvSpPr>
        <p:spPr/>
        <p:txBody>
          <a:bodyPr/>
          <a:lstStyle/>
          <a:p>
            <a:pPr>
              <a:defRPr/>
            </a:pPr>
            <a:endParaRPr lang="en-US"/>
          </a:p>
        </p:txBody>
      </p:sp>
      <p:sp>
        <p:nvSpPr>
          <p:cNvPr id="5" name="灯片编号占位符 4"/>
          <p:cNvSpPr>
            <a:spLocks noGrp="1"/>
          </p:cNvSpPr>
          <p:nvPr>
            <p:ph type="sldNum" sz="quarter" idx="12"/>
          </p:nvPr>
        </p:nvSpPr>
        <p:spPr/>
        <p:txBody>
          <a:bodyPr/>
          <a:lstStyle/>
          <a:p>
            <a:pPr>
              <a:defRPr/>
            </a:pPr>
            <a:fld id="{DEBF25B0-EEB8-44C5-83C1-165C366E7585}" type="slidenum">
              <a:rPr lang="en-US" altLang="zh-CN" smtClean="0"/>
              <a:t>‹#›</a:t>
            </a:fld>
            <a:endParaRPr lang="en-US" altLang="zh-CN" dirty="0"/>
          </a:p>
        </p:txBody>
      </p:sp>
      <p:sp>
        <p:nvSpPr>
          <p:cNvPr id="8" name="文本占位符 2"/>
          <p:cNvSpPr>
            <a:spLocks noGrp="1"/>
          </p:cNvSpPr>
          <p:nvPr>
            <p:ph idx="1"/>
          </p:nvPr>
        </p:nvSpPr>
        <p:spPr>
          <a:xfrm>
            <a:off x="1403331" y="1273745"/>
            <a:ext cx="9736286" cy="4850272"/>
          </a:xfrm>
          <a:prstGeom prst="rect">
            <a:avLst/>
          </a:prstGeom>
        </p:spPr>
        <p:txBody>
          <a:bodyPr vert="horz" lIns="91440" tIns="45720" rIns="91440" bIns="45720" rtlCol="0">
            <a:normAutofit/>
          </a:bodyPr>
          <a:lstStyle>
            <a:lvl1pPr marL="514350" indent="-514350">
              <a:buFont typeface="+mj-ea"/>
              <a:buAutoNum type="ea1JpnChsDbPeriod"/>
              <a:defRPr b="1">
                <a:solidFill>
                  <a:schemeClr val="tx1"/>
                </a:solidFill>
              </a:defRPr>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1572253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小结">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endParaRPr lang="en-US"/>
          </a:p>
        </p:txBody>
      </p:sp>
      <p:sp>
        <p:nvSpPr>
          <p:cNvPr id="4" name="页脚占位符 3"/>
          <p:cNvSpPr>
            <a:spLocks noGrp="1"/>
          </p:cNvSpPr>
          <p:nvPr>
            <p:ph type="ftr" sz="quarter" idx="11"/>
          </p:nvPr>
        </p:nvSpPr>
        <p:spPr/>
        <p:txBody>
          <a:bodyPr/>
          <a:lstStyle/>
          <a:p>
            <a:pPr>
              <a:defRPr/>
            </a:pPr>
            <a:endParaRPr lang="en-US"/>
          </a:p>
        </p:txBody>
      </p:sp>
      <p:sp>
        <p:nvSpPr>
          <p:cNvPr id="5" name="灯片编号占位符 4"/>
          <p:cNvSpPr>
            <a:spLocks noGrp="1"/>
          </p:cNvSpPr>
          <p:nvPr>
            <p:ph type="sldNum" sz="quarter" idx="12"/>
          </p:nvPr>
        </p:nvSpPr>
        <p:spPr/>
        <p:txBody>
          <a:bodyPr/>
          <a:lstStyle/>
          <a:p>
            <a:pPr>
              <a:defRPr/>
            </a:pPr>
            <a:fld id="{DEBF25B0-EEB8-44C5-83C1-165C366E7585}" type="slidenum">
              <a:rPr lang="en-US" altLang="zh-CN" smtClean="0"/>
              <a:t>‹#›</a:t>
            </a:fld>
            <a:endParaRPr lang="en-US" altLang="zh-CN" dirty="0"/>
          </a:p>
        </p:txBody>
      </p:sp>
      <p:sp>
        <p:nvSpPr>
          <p:cNvPr id="9" name="文本占位符 2"/>
          <p:cNvSpPr>
            <a:spLocks noGrp="1"/>
          </p:cNvSpPr>
          <p:nvPr>
            <p:ph idx="1"/>
          </p:nvPr>
        </p:nvSpPr>
        <p:spPr>
          <a:xfrm>
            <a:off x="1403331" y="1273745"/>
            <a:ext cx="9736286" cy="4850272"/>
          </a:xfrm>
          <a:prstGeom prst="rect">
            <a:avLst/>
          </a:prstGeom>
        </p:spPr>
        <p:txBody>
          <a:bodyPr vert="horz" lIns="91440" tIns="45720" rIns="91440" bIns="45720" rtlCol="0">
            <a:normAutofit/>
          </a:bodyPr>
          <a:lstStyle>
            <a:lvl1pPr>
              <a:defRPr>
                <a:solidFill>
                  <a:schemeClr val="tx1"/>
                </a:solidFill>
              </a:defRPr>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1623960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图表">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endParaRPr lang="en-US"/>
          </a:p>
        </p:txBody>
      </p:sp>
      <p:sp>
        <p:nvSpPr>
          <p:cNvPr id="4" name="页脚占位符 3"/>
          <p:cNvSpPr>
            <a:spLocks noGrp="1"/>
          </p:cNvSpPr>
          <p:nvPr>
            <p:ph type="ftr" sz="quarter" idx="11"/>
          </p:nvPr>
        </p:nvSpPr>
        <p:spPr/>
        <p:txBody>
          <a:bodyPr/>
          <a:lstStyle/>
          <a:p>
            <a:pPr>
              <a:defRPr/>
            </a:pPr>
            <a:endParaRPr lang="en-US"/>
          </a:p>
        </p:txBody>
      </p:sp>
      <p:sp>
        <p:nvSpPr>
          <p:cNvPr id="5" name="灯片编号占位符 4"/>
          <p:cNvSpPr>
            <a:spLocks noGrp="1"/>
          </p:cNvSpPr>
          <p:nvPr>
            <p:ph type="sldNum" sz="quarter" idx="12"/>
          </p:nvPr>
        </p:nvSpPr>
        <p:spPr/>
        <p:txBody>
          <a:bodyPr/>
          <a:lstStyle/>
          <a:p>
            <a:pPr>
              <a:defRPr/>
            </a:pPr>
            <a:fld id="{DEBF25B0-EEB8-44C5-83C1-165C366E7585}" type="slidenum">
              <a:rPr lang="en-US" altLang="zh-CN" smtClean="0"/>
              <a:t>‹#›</a:t>
            </a:fld>
            <a:endParaRPr lang="en-US" altLang="zh-CN" dirty="0"/>
          </a:p>
        </p:txBody>
      </p:sp>
      <p:sp>
        <p:nvSpPr>
          <p:cNvPr id="7" name="图表占位符 6"/>
          <p:cNvSpPr>
            <a:spLocks noGrp="1"/>
          </p:cNvSpPr>
          <p:nvPr>
            <p:ph type="chart" sz="quarter" idx="13"/>
          </p:nvPr>
        </p:nvSpPr>
        <p:spPr>
          <a:xfrm>
            <a:off x="1403330" y="1269000"/>
            <a:ext cx="4692670" cy="4725000"/>
          </a:xfrm>
        </p:spPr>
        <p:txBody>
          <a:bodyPr/>
          <a:lstStyle/>
          <a:p>
            <a:r>
              <a:rPr lang="zh-CN" altLang="en-US"/>
              <a:t>单击图标添加图表</a:t>
            </a:r>
          </a:p>
        </p:txBody>
      </p:sp>
      <p:sp>
        <p:nvSpPr>
          <p:cNvPr id="10" name="文本占位符 9"/>
          <p:cNvSpPr>
            <a:spLocks noGrp="1"/>
          </p:cNvSpPr>
          <p:nvPr>
            <p:ph type="body" sz="quarter" idx="14"/>
          </p:nvPr>
        </p:nvSpPr>
        <p:spPr>
          <a:xfrm>
            <a:off x="6455999" y="1276926"/>
            <a:ext cx="4695973" cy="471707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40620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图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日期占位符 2"/>
          <p:cNvSpPr>
            <a:spLocks noGrp="1"/>
          </p:cNvSpPr>
          <p:nvPr>
            <p:ph type="dt" sz="half" idx="10"/>
          </p:nvPr>
        </p:nvSpPr>
        <p:spPr/>
        <p:txBody>
          <a:bodyPr/>
          <a:lstStyle/>
          <a:p>
            <a:pPr>
              <a:defRPr/>
            </a:pPr>
            <a:endParaRPr lang="en-US"/>
          </a:p>
        </p:txBody>
      </p:sp>
      <p:sp>
        <p:nvSpPr>
          <p:cNvPr id="4" name="页脚占位符 3"/>
          <p:cNvSpPr>
            <a:spLocks noGrp="1"/>
          </p:cNvSpPr>
          <p:nvPr>
            <p:ph type="ftr" sz="quarter" idx="11"/>
          </p:nvPr>
        </p:nvSpPr>
        <p:spPr/>
        <p:txBody>
          <a:bodyPr/>
          <a:lstStyle/>
          <a:p>
            <a:pPr>
              <a:defRPr/>
            </a:pPr>
            <a:endParaRPr lang="en-US"/>
          </a:p>
        </p:txBody>
      </p:sp>
      <p:sp>
        <p:nvSpPr>
          <p:cNvPr id="5" name="灯片编号占位符 4"/>
          <p:cNvSpPr>
            <a:spLocks noGrp="1"/>
          </p:cNvSpPr>
          <p:nvPr>
            <p:ph type="sldNum" sz="quarter" idx="12"/>
          </p:nvPr>
        </p:nvSpPr>
        <p:spPr/>
        <p:txBody>
          <a:bodyPr/>
          <a:lstStyle/>
          <a:p>
            <a:pPr>
              <a:defRPr/>
            </a:pPr>
            <a:fld id="{DEBF25B0-EEB8-44C5-83C1-165C366E7585}" type="slidenum">
              <a:rPr lang="en-US" altLang="zh-CN" smtClean="0"/>
              <a:t>‹#›</a:t>
            </a:fld>
            <a:endParaRPr lang="en-US" altLang="zh-CN" dirty="0"/>
          </a:p>
        </p:txBody>
      </p:sp>
      <p:sp>
        <p:nvSpPr>
          <p:cNvPr id="6" name="文本占位符 9"/>
          <p:cNvSpPr>
            <a:spLocks noGrp="1"/>
          </p:cNvSpPr>
          <p:nvPr>
            <p:ph type="body" sz="quarter" idx="14"/>
          </p:nvPr>
        </p:nvSpPr>
        <p:spPr>
          <a:xfrm>
            <a:off x="7536000" y="1276926"/>
            <a:ext cx="3615972" cy="471707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8" name="图片占位符 7"/>
          <p:cNvSpPr>
            <a:spLocks noGrp="1"/>
          </p:cNvSpPr>
          <p:nvPr>
            <p:ph type="pic" sz="quarter" idx="15"/>
          </p:nvPr>
        </p:nvSpPr>
        <p:spPr>
          <a:xfrm>
            <a:off x="1403330" y="1276926"/>
            <a:ext cx="5772670" cy="4718050"/>
          </a:xfrm>
        </p:spPr>
        <p:txBody>
          <a:bodyPr/>
          <a:lstStyle/>
          <a:p>
            <a:r>
              <a:rPr lang="zh-CN" altLang="en-US"/>
              <a:t>单击图标添加图片</a:t>
            </a:r>
          </a:p>
        </p:txBody>
      </p:sp>
    </p:spTree>
    <p:extLst>
      <p:ext uri="{BB962C8B-B14F-4D97-AF65-F5344CB8AC3E}">
        <p14:creationId xmlns:p14="http://schemas.microsoft.com/office/powerpoint/2010/main" val="2552417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g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600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g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2436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图片（4）">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endParaRPr lang="en-US"/>
          </a:p>
        </p:txBody>
      </p:sp>
      <p:sp>
        <p:nvSpPr>
          <p:cNvPr id="4" name="页脚占位符 3"/>
          <p:cNvSpPr>
            <a:spLocks noGrp="1"/>
          </p:cNvSpPr>
          <p:nvPr>
            <p:ph type="ftr" sz="quarter" idx="11"/>
          </p:nvPr>
        </p:nvSpPr>
        <p:spPr/>
        <p:txBody>
          <a:bodyPr/>
          <a:lstStyle/>
          <a:p>
            <a:pPr>
              <a:defRPr/>
            </a:pPr>
            <a:endParaRPr lang="en-US"/>
          </a:p>
        </p:txBody>
      </p:sp>
      <p:sp>
        <p:nvSpPr>
          <p:cNvPr id="5" name="灯片编号占位符 4"/>
          <p:cNvSpPr>
            <a:spLocks noGrp="1"/>
          </p:cNvSpPr>
          <p:nvPr>
            <p:ph type="sldNum" sz="quarter" idx="12"/>
          </p:nvPr>
        </p:nvSpPr>
        <p:spPr/>
        <p:txBody>
          <a:bodyPr/>
          <a:lstStyle/>
          <a:p>
            <a:pPr>
              <a:defRPr/>
            </a:pPr>
            <a:fld id="{DEBF25B0-EEB8-44C5-83C1-165C366E7585}" type="slidenum">
              <a:rPr lang="en-US" altLang="zh-CN" smtClean="0"/>
              <a:t>‹#›</a:t>
            </a:fld>
            <a:endParaRPr lang="en-US" altLang="zh-CN" dirty="0"/>
          </a:p>
        </p:txBody>
      </p:sp>
      <p:sp>
        <p:nvSpPr>
          <p:cNvPr id="7" name="图片占位符 6"/>
          <p:cNvSpPr>
            <a:spLocks noGrp="1"/>
          </p:cNvSpPr>
          <p:nvPr>
            <p:ph type="pic" sz="quarter" idx="13"/>
          </p:nvPr>
        </p:nvSpPr>
        <p:spPr>
          <a:xfrm>
            <a:off x="1771650" y="1395112"/>
            <a:ext cx="3605022" cy="2023437"/>
          </a:xfrm>
        </p:spPr>
        <p:txBody>
          <a:bodyPr/>
          <a:lstStyle/>
          <a:p>
            <a:r>
              <a:rPr lang="zh-CN" altLang="en-US"/>
              <a:t>单击图标添加图片</a:t>
            </a:r>
            <a:endParaRPr lang="zh-CN" altLang="en-US" dirty="0"/>
          </a:p>
        </p:txBody>
      </p:sp>
      <p:sp>
        <p:nvSpPr>
          <p:cNvPr id="8" name="图片占位符 6"/>
          <p:cNvSpPr>
            <a:spLocks noGrp="1"/>
          </p:cNvSpPr>
          <p:nvPr>
            <p:ph type="pic" sz="quarter" idx="14"/>
          </p:nvPr>
        </p:nvSpPr>
        <p:spPr>
          <a:xfrm>
            <a:off x="6096000" y="1395112"/>
            <a:ext cx="3605022" cy="2023437"/>
          </a:xfrm>
        </p:spPr>
        <p:txBody>
          <a:bodyPr/>
          <a:lstStyle/>
          <a:p>
            <a:r>
              <a:rPr lang="zh-CN" altLang="en-US"/>
              <a:t>单击图标添加图片</a:t>
            </a:r>
            <a:endParaRPr lang="zh-CN" altLang="en-US" dirty="0"/>
          </a:p>
        </p:txBody>
      </p:sp>
      <p:sp>
        <p:nvSpPr>
          <p:cNvPr id="9" name="图片占位符 6"/>
          <p:cNvSpPr>
            <a:spLocks noGrp="1"/>
          </p:cNvSpPr>
          <p:nvPr>
            <p:ph type="pic" sz="quarter" idx="15"/>
          </p:nvPr>
        </p:nvSpPr>
        <p:spPr>
          <a:xfrm>
            <a:off x="1771650" y="4139183"/>
            <a:ext cx="3605022" cy="2023437"/>
          </a:xfrm>
        </p:spPr>
        <p:txBody>
          <a:bodyPr/>
          <a:lstStyle/>
          <a:p>
            <a:r>
              <a:rPr lang="zh-CN" altLang="en-US"/>
              <a:t>单击图标添加图片</a:t>
            </a:r>
            <a:endParaRPr lang="zh-CN" altLang="en-US" dirty="0"/>
          </a:p>
        </p:txBody>
      </p:sp>
      <p:sp>
        <p:nvSpPr>
          <p:cNvPr id="10" name="图片占位符 6"/>
          <p:cNvSpPr>
            <a:spLocks noGrp="1"/>
          </p:cNvSpPr>
          <p:nvPr>
            <p:ph type="pic" sz="quarter" idx="16"/>
          </p:nvPr>
        </p:nvSpPr>
        <p:spPr>
          <a:xfrm>
            <a:off x="6096000" y="4139183"/>
            <a:ext cx="3605022" cy="2023437"/>
          </a:xfrm>
        </p:spPr>
        <p:txBody>
          <a:bodyPr/>
          <a:lstStyle/>
          <a:p>
            <a:r>
              <a:rPr lang="zh-CN" altLang="en-US"/>
              <a:t>单击图标添加图片</a:t>
            </a:r>
            <a:endParaRPr lang="zh-CN" altLang="en-US" dirty="0"/>
          </a:p>
        </p:txBody>
      </p:sp>
    </p:spTree>
    <p:extLst>
      <p:ext uri="{BB962C8B-B14F-4D97-AF65-F5344CB8AC3E}">
        <p14:creationId xmlns:p14="http://schemas.microsoft.com/office/powerpoint/2010/main" val="4071616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36000" y="1041400"/>
            <a:ext cx="10935000" cy="2387600"/>
          </a:xfrm>
        </p:spPr>
        <p:txBody>
          <a:bodyPr lIns="360000" bIns="46800" anchor="b"/>
          <a:lstStyle>
            <a:lvl1pPr algn="l">
              <a:defRPr sz="6000" b="1">
                <a:solidFill>
                  <a:schemeClr val="accent2"/>
                </a:solidFill>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335998" y="3521075"/>
            <a:ext cx="10935001" cy="1655762"/>
          </a:xfrm>
        </p:spPr>
        <p:txBody>
          <a:bodyPr lIns="36000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dirty="0"/>
          </a:p>
        </p:txBody>
      </p:sp>
      <p:sp>
        <p:nvSpPr>
          <p:cNvPr id="4" name="日期占位符 3"/>
          <p:cNvSpPr>
            <a:spLocks noGrp="1"/>
          </p:cNvSpPr>
          <p:nvPr>
            <p:ph type="dt" sz="half" idx="10"/>
          </p:nvPr>
        </p:nvSpPr>
        <p:spPr/>
        <p:txBody>
          <a:bodyPr/>
          <a:lstStyle/>
          <a:p>
            <a:pPr>
              <a:defRPr/>
            </a:pPr>
            <a:endParaRPr lang="en-US"/>
          </a:p>
        </p:txBody>
      </p:sp>
      <p:sp>
        <p:nvSpPr>
          <p:cNvPr id="5" name="页脚占位符 4"/>
          <p:cNvSpPr>
            <a:spLocks noGrp="1"/>
          </p:cNvSpPr>
          <p:nvPr>
            <p:ph type="ftr" sz="quarter" idx="11"/>
          </p:nvPr>
        </p:nvSpPr>
        <p:spPr/>
        <p:txBody>
          <a:bodyPr/>
          <a:lstStyle/>
          <a:p>
            <a:pPr>
              <a:defRPr/>
            </a:pPr>
            <a:endParaRPr lang="en-US"/>
          </a:p>
        </p:txBody>
      </p:sp>
      <p:sp>
        <p:nvSpPr>
          <p:cNvPr id="6" name="灯片编号占位符 5"/>
          <p:cNvSpPr>
            <a:spLocks noGrp="1"/>
          </p:cNvSpPr>
          <p:nvPr>
            <p:ph type="sldNum" sz="quarter" idx="12"/>
          </p:nvPr>
        </p:nvSpPr>
        <p:spPr/>
        <p:txBody>
          <a:bodyPr/>
          <a:lstStyle/>
          <a:p>
            <a:pPr>
              <a:defRPr/>
            </a:pPr>
            <a:fld id="{DEBF25B0-EEB8-44C5-83C1-165C366E7585}" type="slidenum">
              <a:rPr lang="en-US" altLang="zh-CN" smtClean="0"/>
              <a:t>‹#›</a:t>
            </a:fld>
            <a:endParaRPr lang="en-US" altLang="zh-CN" dirty="0"/>
          </a:p>
        </p:txBody>
      </p:sp>
    </p:spTree>
    <p:extLst>
      <p:ext uri="{BB962C8B-B14F-4D97-AF65-F5344CB8AC3E}">
        <p14:creationId xmlns:p14="http://schemas.microsoft.com/office/powerpoint/2010/main" val="49382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bg>
      <p:bgPr>
        <a:solidFill>
          <a:schemeClr val="bg1">
            <a:alpha val="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endParaRPr lang="en-US"/>
          </a:p>
        </p:txBody>
      </p:sp>
      <p:sp>
        <p:nvSpPr>
          <p:cNvPr id="5" name="页脚占位符 4"/>
          <p:cNvSpPr>
            <a:spLocks noGrp="1"/>
          </p:cNvSpPr>
          <p:nvPr>
            <p:ph type="ftr" sz="quarter" idx="11"/>
          </p:nvPr>
        </p:nvSpPr>
        <p:spPr/>
        <p:txBody>
          <a:bodyPr/>
          <a:lstStyle/>
          <a:p>
            <a:pPr>
              <a:defRPr/>
            </a:pPr>
            <a:endParaRPr lang="en-US"/>
          </a:p>
        </p:txBody>
      </p:sp>
      <p:sp>
        <p:nvSpPr>
          <p:cNvPr id="6" name="灯片编号占位符 5"/>
          <p:cNvSpPr>
            <a:spLocks noGrp="1"/>
          </p:cNvSpPr>
          <p:nvPr>
            <p:ph type="sldNum" sz="quarter" idx="12"/>
          </p:nvPr>
        </p:nvSpPr>
        <p:spPr/>
        <p:txBody>
          <a:bodyPr/>
          <a:lstStyle/>
          <a:p>
            <a:pPr>
              <a:defRPr/>
            </a:pPr>
            <a:fld id="{E632C8B8-14A2-4B44-8CDA-27CD9D2D394B}" type="slidenum">
              <a:rPr lang="en-US" altLang="zh-CN" smtClean="0"/>
              <a:t>‹#›</a:t>
            </a:fld>
            <a:endParaRPr lang="en-US" altLang="zh-CN" dirty="0"/>
          </a:p>
        </p:txBody>
      </p:sp>
      <p:sp>
        <p:nvSpPr>
          <p:cNvPr id="8" name="文本占位符 2"/>
          <p:cNvSpPr>
            <a:spLocks noGrp="1"/>
          </p:cNvSpPr>
          <p:nvPr>
            <p:ph idx="1"/>
          </p:nvPr>
        </p:nvSpPr>
        <p:spPr>
          <a:xfrm>
            <a:off x="1403331" y="1273745"/>
            <a:ext cx="9736286" cy="4850272"/>
          </a:xfrm>
          <a:prstGeom prst="rect">
            <a:avLst/>
          </a:prstGeom>
        </p:spPr>
        <p:txBody>
          <a:bodyPr vert="horz" lIns="91440" tIns="45720" rIns="91440" bIns="45720" rtlCol="0">
            <a:normAutofit/>
          </a:bodyPr>
          <a:lstStyle>
            <a:lvl1pPr>
              <a:defRPr>
                <a:solidFill>
                  <a:schemeClr val="accent3"/>
                </a:solidFill>
              </a:defRPr>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7" name="标题占位符 1"/>
          <p:cNvSpPr>
            <a:spLocks noGrp="1"/>
          </p:cNvSpPr>
          <p:nvPr>
            <p:ph type="title"/>
          </p:nvPr>
        </p:nvSpPr>
        <p:spPr>
          <a:xfrm>
            <a:off x="1403330" y="79077"/>
            <a:ext cx="9748643" cy="1022697"/>
          </a:xfrm>
          <a:prstGeom prst="rect">
            <a:avLst/>
          </a:prstGeom>
        </p:spPr>
        <p:txBody>
          <a:bodyPr vert="horz" lIns="360000" tIns="45720" rIns="91440" bIns="0" rtlCol="0" anchor="b">
            <a:normAutofit/>
          </a:bodyPr>
          <a:lstStyle/>
          <a:p>
            <a:r>
              <a:rPr lang="zh-CN" altLang="en-US"/>
              <a:t>单击此处编辑母版标题样式</a:t>
            </a:r>
            <a:endParaRPr lang="zh-CN" altLang="en-US" dirty="0"/>
          </a:p>
        </p:txBody>
      </p:sp>
    </p:spTree>
    <p:extLst>
      <p:ext uri="{BB962C8B-B14F-4D97-AF65-F5344CB8AC3E}">
        <p14:creationId xmlns:p14="http://schemas.microsoft.com/office/powerpoint/2010/main" val="3241112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endParaRPr lang="en-US"/>
          </a:p>
        </p:txBody>
      </p:sp>
      <p:sp>
        <p:nvSpPr>
          <p:cNvPr id="5" name="页脚占位符 4"/>
          <p:cNvSpPr>
            <a:spLocks noGrp="1"/>
          </p:cNvSpPr>
          <p:nvPr>
            <p:ph type="ftr" sz="quarter" idx="11"/>
          </p:nvPr>
        </p:nvSpPr>
        <p:spPr/>
        <p:txBody>
          <a:bodyPr/>
          <a:lstStyle/>
          <a:p>
            <a:pPr>
              <a:defRPr/>
            </a:pPr>
            <a:endParaRPr lang="en-US"/>
          </a:p>
        </p:txBody>
      </p:sp>
      <p:sp>
        <p:nvSpPr>
          <p:cNvPr id="6" name="灯片编号占位符 5"/>
          <p:cNvSpPr>
            <a:spLocks noGrp="1"/>
          </p:cNvSpPr>
          <p:nvPr>
            <p:ph type="sldNum" sz="quarter" idx="12"/>
          </p:nvPr>
        </p:nvSpPr>
        <p:spPr/>
        <p:txBody>
          <a:bodyPr/>
          <a:lstStyle/>
          <a:p>
            <a:pPr>
              <a:defRPr/>
            </a:pPr>
            <a:fld id="{E632C8B8-14A2-4B44-8CDA-27CD9D2D394B}" type="slidenum">
              <a:rPr lang="en-US" altLang="zh-CN" smtClean="0"/>
              <a:t>‹#›</a:t>
            </a:fld>
            <a:endParaRPr lang="en-US" altLang="zh-CN" dirty="0"/>
          </a:p>
        </p:txBody>
      </p:sp>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11" name="内容占位符 10"/>
          <p:cNvSpPr>
            <a:spLocks noGrp="1"/>
          </p:cNvSpPr>
          <p:nvPr>
            <p:ph sz="quarter" idx="13"/>
          </p:nvPr>
        </p:nvSpPr>
        <p:spPr>
          <a:xfrm>
            <a:off x="336550" y="1268413"/>
            <a:ext cx="9359900" cy="4770437"/>
          </a:xfrm>
        </p:spPr>
        <p:txBody>
          <a:bodyPr/>
          <a:lstStyle>
            <a:lvl2pPr marL="358775" indent="-358775">
              <a:buFont typeface="+mj-lt"/>
              <a:buAutoNum type="arabicPeriod"/>
              <a:defRPr/>
            </a:lvl2pPr>
            <a:lvl3pPr marL="1346200" indent="-1006475">
              <a:defRPr/>
            </a:lvl3pPr>
            <a:lvl4pPr marL="1346200" indent="-995363">
              <a:defRPr/>
            </a:lvl4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Tree>
    <p:extLst>
      <p:ext uri="{BB962C8B-B14F-4D97-AF65-F5344CB8AC3E}">
        <p14:creationId xmlns:p14="http://schemas.microsoft.com/office/powerpoint/2010/main" val="14814801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节">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endParaRPr lang="en-US"/>
          </a:p>
        </p:txBody>
      </p:sp>
      <p:sp>
        <p:nvSpPr>
          <p:cNvPr id="4" name="页脚占位符 3"/>
          <p:cNvSpPr>
            <a:spLocks noGrp="1"/>
          </p:cNvSpPr>
          <p:nvPr>
            <p:ph type="ftr" sz="quarter" idx="11"/>
          </p:nvPr>
        </p:nvSpPr>
        <p:spPr/>
        <p:txBody>
          <a:bodyPr/>
          <a:lstStyle/>
          <a:p>
            <a:pPr>
              <a:defRPr/>
            </a:pPr>
            <a:endParaRPr lang="en-US"/>
          </a:p>
        </p:txBody>
      </p:sp>
      <p:sp>
        <p:nvSpPr>
          <p:cNvPr id="5" name="灯片编号占位符 4"/>
          <p:cNvSpPr>
            <a:spLocks noGrp="1"/>
          </p:cNvSpPr>
          <p:nvPr>
            <p:ph type="sldNum" sz="quarter" idx="12"/>
          </p:nvPr>
        </p:nvSpPr>
        <p:spPr/>
        <p:txBody>
          <a:bodyPr/>
          <a:lstStyle/>
          <a:p>
            <a:pPr>
              <a:defRPr/>
            </a:pPr>
            <a:fld id="{DEBF25B0-EEB8-44C5-83C1-165C366E7585}" type="slidenum">
              <a:rPr lang="en-US" altLang="zh-CN" smtClean="0"/>
              <a:t>‹#›</a:t>
            </a:fld>
            <a:endParaRPr lang="en-US" altLang="zh-CN" dirty="0"/>
          </a:p>
        </p:txBody>
      </p:sp>
      <p:sp>
        <p:nvSpPr>
          <p:cNvPr id="7" name="内容占位符 6"/>
          <p:cNvSpPr>
            <a:spLocks noGrp="1"/>
          </p:cNvSpPr>
          <p:nvPr>
            <p:ph sz="quarter" idx="13"/>
          </p:nvPr>
        </p:nvSpPr>
        <p:spPr>
          <a:xfrm>
            <a:off x="333375" y="1268413"/>
            <a:ext cx="9363075" cy="4905587"/>
          </a:xfrm>
        </p:spPr>
        <p:txBody>
          <a:bodyPr/>
          <a:lstStyle>
            <a:lvl1pPr marL="571500" indent="-571500">
              <a:buFont typeface="+mj-ea"/>
              <a:buAutoNum type="ea1JpnChsDbPeriod"/>
              <a:defRPr/>
            </a:lvl1pPr>
            <a:lvl5pPr marL="1828800" indent="0">
              <a:buNone/>
              <a:defRPr>
                <a:solidFill>
                  <a:schemeClr val="bg1"/>
                </a:solidFill>
              </a:defRPr>
            </a:lvl5pPr>
          </a:lstStyle>
          <a:p>
            <a:pPr lvl="0"/>
            <a:r>
              <a:rPr lang="zh-CN" altLang="en-US"/>
              <a:t>编辑母版文本样式</a:t>
            </a:r>
          </a:p>
        </p:txBody>
      </p:sp>
    </p:spTree>
    <p:extLst>
      <p:ext uri="{BB962C8B-B14F-4D97-AF65-F5344CB8AC3E}">
        <p14:creationId xmlns:p14="http://schemas.microsoft.com/office/powerpoint/2010/main" val="5933761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小结">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endParaRPr lang="en-US"/>
          </a:p>
        </p:txBody>
      </p:sp>
      <p:sp>
        <p:nvSpPr>
          <p:cNvPr id="4" name="页脚占位符 3"/>
          <p:cNvSpPr>
            <a:spLocks noGrp="1"/>
          </p:cNvSpPr>
          <p:nvPr>
            <p:ph type="ftr" sz="quarter" idx="11"/>
          </p:nvPr>
        </p:nvSpPr>
        <p:spPr/>
        <p:txBody>
          <a:bodyPr/>
          <a:lstStyle/>
          <a:p>
            <a:pPr>
              <a:defRPr/>
            </a:pPr>
            <a:endParaRPr lang="en-US"/>
          </a:p>
        </p:txBody>
      </p:sp>
      <p:sp>
        <p:nvSpPr>
          <p:cNvPr id="5" name="灯片编号占位符 4"/>
          <p:cNvSpPr>
            <a:spLocks noGrp="1"/>
          </p:cNvSpPr>
          <p:nvPr>
            <p:ph type="sldNum" sz="quarter" idx="12"/>
          </p:nvPr>
        </p:nvSpPr>
        <p:spPr/>
        <p:txBody>
          <a:bodyPr/>
          <a:lstStyle/>
          <a:p>
            <a:pPr>
              <a:defRPr/>
            </a:pPr>
            <a:fld id="{DEBF25B0-EEB8-44C5-83C1-165C366E7585}" type="slidenum">
              <a:rPr lang="en-US" altLang="zh-CN" smtClean="0"/>
              <a:t>‹#›</a:t>
            </a:fld>
            <a:endParaRPr lang="en-US" altLang="zh-CN" dirty="0"/>
          </a:p>
        </p:txBody>
      </p:sp>
      <p:sp>
        <p:nvSpPr>
          <p:cNvPr id="7" name="内容占位符 6"/>
          <p:cNvSpPr>
            <a:spLocks noGrp="1"/>
          </p:cNvSpPr>
          <p:nvPr>
            <p:ph sz="quarter" idx="13"/>
          </p:nvPr>
        </p:nvSpPr>
        <p:spPr>
          <a:xfrm>
            <a:off x="333374" y="1268413"/>
            <a:ext cx="9362625" cy="4905375"/>
          </a:xfrm>
        </p:spPr>
        <p:txBody>
          <a:bodyPr/>
          <a:lstStyle>
            <a:lvl1pPr marL="514350" indent="-514350">
              <a:buFont typeface="+mj-lt"/>
              <a:buAutoNum type="arabicPeriod"/>
              <a:defRPr/>
            </a:lvl1pPr>
            <a:lvl2pPr marL="809625" indent="-271463">
              <a:defRPr/>
            </a:lvl2pPr>
            <a:lvl3pPr marL="538163" indent="-538163">
              <a:defRPr/>
            </a:lvl3pPr>
            <a:lvl4pPr marL="538163" indent="-538163">
              <a:defRPr/>
            </a:lvl4pPr>
            <a:lvl5pPr marL="1828800" indent="0">
              <a:buNone/>
              <a:defRPr>
                <a:solidFill>
                  <a:schemeClr val="bg1"/>
                </a:solidFill>
              </a:defRPr>
            </a:lvl5pPr>
          </a:lstStyle>
          <a:p>
            <a:pPr lvl="0"/>
            <a:r>
              <a:rPr lang="zh-CN" altLang="en-US"/>
              <a:t>编辑母版文本样式</a:t>
            </a:r>
          </a:p>
          <a:p>
            <a:pPr lvl="1"/>
            <a:r>
              <a:rPr lang="zh-CN" altLang="en-US"/>
              <a:t>第二级</a:t>
            </a:r>
          </a:p>
        </p:txBody>
      </p:sp>
    </p:spTree>
    <p:extLst>
      <p:ext uri="{BB962C8B-B14F-4D97-AF65-F5344CB8AC3E}">
        <p14:creationId xmlns:p14="http://schemas.microsoft.com/office/powerpoint/2010/main" val="4099143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图表">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endParaRPr lang="en-US"/>
          </a:p>
        </p:txBody>
      </p:sp>
      <p:sp>
        <p:nvSpPr>
          <p:cNvPr id="4" name="页脚占位符 3"/>
          <p:cNvSpPr>
            <a:spLocks noGrp="1"/>
          </p:cNvSpPr>
          <p:nvPr>
            <p:ph type="ftr" sz="quarter" idx="11"/>
          </p:nvPr>
        </p:nvSpPr>
        <p:spPr/>
        <p:txBody>
          <a:bodyPr/>
          <a:lstStyle/>
          <a:p>
            <a:pPr>
              <a:defRPr/>
            </a:pPr>
            <a:endParaRPr lang="en-US"/>
          </a:p>
        </p:txBody>
      </p:sp>
      <p:sp>
        <p:nvSpPr>
          <p:cNvPr id="5" name="灯片编号占位符 4"/>
          <p:cNvSpPr>
            <a:spLocks noGrp="1"/>
          </p:cNvSpPr>
          <p:nvPr>
            <p:ph type="sldNum" sz="quarter" idx="12"/>
          </p:nvPr>
        </p:nvSpPr>
        <p:spPr/>
        <p:txBody>
          <a:bodyPr/>
          <a:lstStyle/>
          <a:p>
            <a:pPr>
              <a:defRPr/>
            </a:pPr>
            <a:fld id="{DEBF25B0-EEB8-44C5-83C1-165C366E7585}" type="slidenum">
              <a:rPr lang="en-US" altLang="zh-CN" smtClean="0"/>
              <a:t>‹#›</a:t>
            </a:fld>
            <a:endParaRPr lang="en-US" altLang="zh-CN" dirty="0"/>
          </a:p>
        </p:txBody>
      </p:sp>
      <p:sp>
        <p:nvSpPr>
          <p:cNvPr id="7" name="图表占位符 6"/>
          <p:cNvSpPr>
            <a:spLocks noGrp="1"/>
          </p:cNvSpPr>
          <p:nvPr>
            <p:ph type="chart" sz="quarter" idx="13"/>
          </p:nvPr>
        </p:nvSpPr>
        <p:spPr>
          <a:xfrm>
            <a:off x="741000" y="1269000"/>
            <a:ext cx="5355000" cy="4905000"/>
          </a:xfrm>
        </p:spPr>
        <p:txBody>
          <a:bodyPr/>
          <a:lstStyle/>
          <a:p>
            <a:r>
              <a:rPr lang="zh-CN" altLang="en-US"/>
              <a:t>单击图标添加图表</a:t>
            </a:r>
          </a:p>
        </p:txBody>
      </p:sp>
      <p:sp>
        <p:nvSpPr>
          <p:cNvPr id="10" name="文本占位符 9"/>
          <p:cNvSpPr>
            <a:spLocks noGrp="1"/>
          </p:cNvSpPr>
          <p:nvPr>
            <p:ph type="body" sz="quarter" idx="14"/>
          </p:nvPr>
        </p:nvSpPr>
        <p:spPr>
          <a:xfrm>
            <a:off x="6111258" y="1276926"/>
            <a:ext cx="5474741" cy="4897074"/>
          </a:xfrm>
        </p:spPr>
        <p:txBody>
          <a:bodyPr/>
          <a:lstStyle>
            <a:lvl5pPr marL="1828800" indent="0">
              <a:buNone/>
              <a:defRPr>
                <a:solidFill>
                  <a:schemeClr val="bg1"/>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Tree>
    <p:extLst>
      <p:ext uri="{BB962C8B-B14F-4D97-AF65-F5344CB8AC3E}">
        <p14:creationId xmlns:p14="http://schemas.microsoft.com/office/powerpoint/2010/main" val="17684920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图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日期占位符 2"/>
          <p:cNvSpPr>
            <a:spLocks noGrp="1"/>
          </p:cNvSpPr>
          <p:nvPr>
            <p:ph type="dt" sz="half" idx="10"/>
          </p:nvPr>
        </p:nvSpPr>
        <p:spPr/>
        <p:txBody>
          <a:bodyPr/>
          <a:lstStyle/>
          <a:p>
            <a:pPr>
              <a:defRPr/>
            </a:pPr>
            <a:endParaRPr lang="en-US"/>
          </a:p>
        </p:txBody>
      </p:sp>
      <p:sp>
        <p:nvSpPr>
          <p:cNvPr id="4" name="页脚占位符 3"/>
          <p:cNvSpPr>
            <a:spLocks noGrp="1"/>
          </p:cNvSpPr>
          <p:nvPr>
            <p:ph type="ftr" sz="quarter" idx="11"/>
          </p:nvPr>
        </p:nvSpPr>
        <p:spPr/>
        <p:txBody>
          <a:bodyPr/>
          <a:lstStyle/>
          <a:p>
            <a:pPr>
              <a:defRPr/>
            </a:pPr>
            <a:endParaRPr lang="en-US"/>
          </a:p>
        </p:txBody>
      </p:sp>
      <p:sp>
        <p:nvSpPr>
          <p:cNvPr id="5" name="灯片编号占位符 4"/>
          <p:cNvSpPr>
            <a:spLocks noGrp="1"/>
          </p:cNvSpPr>
          <p:nvPr>
            <p:ph type="sldNum" sz="quarter" idx="12"/>
          </p:nvPr>
        </p:nvSpPr>
        <p:spPr/>
        <p:txBody>
          <a:bodyPr/>
          <a:lstStyle/>
          <a:p>
            <a:pPr>
              <a:defRPr/>
            </a:pPr>
            <a:fld id="{DEBF25B0-EEB8-44C5-83C1-165C366E7585}" type="slidenum">
              <a:rPr lang="en-US" altLang="zh-CN" smtClean="0"/>
              <a:t>‹#›</a:t>
            </a:fld>
            <a:endParaRPr lang="en-US" altLang="zh-CN" dirty="0"/>
          </a:p>
        </p:txBody>
      </p:sp>
      <p:sp>
        <p:nvSpPr>
          <p:cNvPr id="6" name="文本占位符 9"/>
          <p:cNvSpPr>
            <a:spLocks noGrp="1"/>
          </p:cNvSpPr>
          <p:nvPr>
            <p:ph type="body" sz="quarter" idx="14"/>
          </p:nvPr>
        </p:nvSpPr>
        <p:spPr>
          <a:xfrm>
            <a:off x="6837340" y="1276926"/>
            <a:ext cx="4748659" cy="4897074"/>
          </a:xfrm>
        </p:spPr>
        <p:txBody>
          <a:bodyPr/>
          <a:lstStyle>
            <a:lvl5pPr marL="1828800" indent="0">
              <a:buNone/>
              <a:defRPr>
                <a:solidFill>
                  <a:schemeClr val="bg1"/>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8" name="图片占位符 7"/>
          <p:cNvSpPr>
            <a:spLocks noGrp="1"/>
          </p:cNvSpPr>
          <p:nvPr>
            <p:ph type="pic" sz="quarter" idx="15"/>
          </p:nvPr>
        </p:nvSpPr>
        <p:spPr>
          <a:xfrm>
            <a:off x="741000" y="1281106"/>
            <a:ext cx="6075000" cy="4892894"/>
          </a:xfrm>
        </p:spPr>
        <p:txBody>
          <a:bodyPr/>
          <a:lstStyle/>
          <a:p>
            <a:r>
              <a:rPr lang="zh-CN" altLang="en-US"/>
              <a:t>单击图标添加图片</a:t>
            </a:r>
          </a:p>
        </p:txBody>
      </p:sp>
    </p:spTree>
    <p:extLst>
      <p:ext uri="{BB962C8B-B14F-4D97-AF65-F5344CB8AC3E}">
        <p14:creationId xmlns:p14="http://schemas.microsoft.com/office/powerpoint/2010/main" val="26248841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g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924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g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96063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图片（4）">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endParaRPr lang="en-US"/>
          </a:p>
        </p:txBody>
      </p:sp>
      <p:sp>
        <p:nvSpPr>
          <p:cNvPr id="4" name="页脚占位符 3"/>
          <p:cNvSpPr>
            <a:spLocks noGrp="1"/>
          </p:cNvSpPr>
          <p:nvPr>
            <p:ph type="ftr" sz="quarter" idx="11"/>
          </p:nvPr>
        </p:nvSpPr>
        <p:spPr/>
        <p:txBody>
          <a:bodyPr/>
          <a:lstStyle/>
          <a:p>
            <a:pPr>
              <a:defRPr/>
            </a:pPr>
            <a:endParaRPr lang="en-US"/>
          </a:p>
        </p:txBody>
      </p:sp>
      <p:sp>
        <p:nvSpPr>
          <p:cNvPr id="5" name="灯片编号占位符 4"/>
          <p:cNvSpPr>
            <a:spLocks noGrp="1"/>
          </p:cNvSpPr>
          <p:nvPr>
            <p:ph type="sldNum" sz="quarter" idx="12"/>
          </p:nvPr>
        </p:nvSpPr>
        <p:spPr/>
        <p:txBody>
          <a:bodyPr/>
          <a:lstStyle/>
          <a:p>
            <a:pPr>
              <a:defRPr/>
            </a:pPr>
            <a:fld id="{DEBF25B0-EEB8-44C5-83C1-165C366E7585}" type="slidenum">
              <a:rPr lang="en-US" altLang="zh-CN" smtClean="0"/>
              <a:t>‹#›</a:t>
            </a:fld>
            <a:endParaRPr lang="en-US" altLang="zh-CN" dirty="0"/>
          </a:p>
        </p:txBody>
      </p:sp>
      <p:sp>
        <p:nvSpPr>
          <p:cNvPr id="7" name="图片占位符 6"/>
          <p:cNvSpPr>
            <a:spLocks noGrp="1"/>
          </p:cNvSpPr>
          <p:nvPr>
            <p:ph type="pic" sz="quarter" idx="13"/>
          </p:nvPr>
        </p:nvSpPr>
        <p:spPr>
          <a:xfrm>
            <a:off x="831000" y="1405563"/>
            <a:ext cx="3605022" cy="2023437"/>
          </a:xfrm>
        </p:spPr>
        <p:txBody>
          <a:bodyPr/>
          <a:lstStyle/>
          <a:p>
            <a:r>
              <a:rPr lang="zh-CN" altLang="en-US"/>
              <a:t>单击图标添加图片</a:t>
            </a:r>
            <a:endParaRPr lang="zh-CN" altLang="en-US" dirty="0"/>
          </a:p>
        </p:txBody>
      </p:sp>
      <p:sp>
        <p:nvSpPr>
          <p:cNvPr id="8" name="图片占位符 6"/>
          <p:cNvSpPr>
            <a:spLocks noGrp="1"/>
          </p:cNvSpPr>
          <p:nvPr>
            <p:ph type="pic" sz="quarter" idx="14"/>
          </p:nvPr>
        </p:nvSpPr>
        <p:spPr>
          <a:xfrm>
            <a:off x="4791000" y="1395112"/>
            <a:ext cx="3605022" cy="2023437"/>
          </a:xfrm>
        </p:spPr>
        <p:txBody>
          <a:bodyPr/>
          <a:lstStyle/>
          <a:p>
            <a:r>
              <a:rPr lang="zh-CN" altLang="en-US"/>
              <a:t>单击图标添加图片</a:t>
            </a:r>
            <a:endParaRPr lang="zh-CN" altLang="en-US" dirty="0"/>
          </a:p>
        </p:txBody>
      </p:sp>
      <p:sp>
        <p:nvSpPr>
          <p:cNvPr id="9" name="图片占位符 6"/>
          <p:cNvSpPr>
            <a:spLocks noGrp="1"/>
          </p:cNvSpPr>
          <p:nvPr>
            <p:ph type="pic" sz="quarter" idx="15"/>
          </p:nvPr>
        </p:nvSpPr>
        <p:spPr>
          <a:xfrm>
            <a:off x="831000" y="3802866"/>
            <a:ext cx="3605022" cy="2023437"/>
          </a:xfrm>
        </p:spPr>
        <p:txBody>
          <a:bodyPr/>
          <a:lstStyle/>
          <a:p>
            <a:r>
              <a:rPr lang="zh-CN" altLang="en-US"/>
              <a:t>单击图标添加图片</a:t>
            </a:r>
            <a:endParaRPr lang="zh-CN" altLang="en-US" dirty="0"/>
          </a:p>
        </p:txBody>
      </p:sp>
      <p:sp>
        <p:nvSpPr>
          <p:cNvPr id="10" name="图片占位符 6"/>
          <p:cNvSpPr>
            <a:spLocks noGrp="1"/>
          </p:cNvSpPr>
          <p:nvPr>
            <p:ph type="pic" sz="quarter" idx="16"/>
          </p:nvPr>
        </p:nvSpPr>
        <p:spPr>
          <a:xfrm>
            <a:off x="4791000" y="3781303"/>
            <a:ext cx="3605022" cy="2023437"/>
          </a:xfrm>
        </p:spPr>
        <p:txBody>
          <a:bodyPr/>
          <a:lstStyle/>
          <a:p>
            <a:r>
              <a:rPr lang="zh-CN" altLang="en-US"/>
              <a:t>单击图标添加图片</a:t>
            </a:r>
            <a:endParaRPr lang="zh-CN" altLang="en-US" dirty="0"/>
          </a:p>
        </p:txBody>
      </p:sp>
    </p:spTree>
    <p:extLst>
      <p:ext uri="{BB962C8B-B14F-4D97-AF65-F5344CB8AC3E}">
        <p14:creationId xmlns:p14="http://schemas.microsoft.com/office/powerpoint/2010/main" val="3248453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节">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endParaRPr lang="en-US"/>
          </a:p>
        </p:txBody>
      </p:sp>
      <p:sp>
        <p:nvSpPr>
          <p:cNvPr id="4" name="页脚占位符 3"/>
          <p:cNvSpPr>
            <a:spLocks noGrp="1"/>
          </p:cNvSpPr>
          <p:nvPr>
            <p:ph type="ftr" sz="quarter" idx="11"/>
          </p:nvPr>
        </p:nvSpPr>
        <p:spPr/>
        <p:txBody>
          <a:bodyPr/>
          <a:lstStyle/>
          <a:p>
            <a:pPr>
              <a:defRPr/>
            </a:pPr>
            <a:endParaRPr lang="en-US"/>
          </a:p>
        </p:txBody>
      </p:sp>
      <p:sp>
        <p:nvSpPr>
          <p:cNvPr id="5" name="灯片编号占位符 4"/>
          <p:cNvSpPr>
            <a:spLocks noGrp="1"/>
          </p:cNvSpPr>
          <p:nvPr>
            <p:ph type="sldNum" sz="quarter" idx="12"/>
          </p:nvPr>
        </p:nvSpPr>
        <p:spPr/>
        <p:txBody>
          <a:bodyPr/>
          <a:lstStyle/>
          <a:p>
            <a:pPr>
              <a:defRPr/>
            </a:pPr>
            <a:fld id="{DEBF25B0-EEB8-44C5-83C1-165C366E7585}" type="slidenum">
              <a:rPr lang="en-US" altLang="zh-CN" smtClean="0"/>
              <a:t>‹#›</a:t>
            </a:fld>
            <a:endParaRPr lang="en-US" altLang="zh-CN" dirty="0"/>
          </a:p>
        </p:txBody>
      </p:sp>
      <p:sp>
        <p:nvSpPr>
          <p:cNvPr id="8" name="文本占位符 2"/>
          <p:cNvSpPr>
            <a:spLocks noGrp="1"/>
          </p:cNvSpPr>
          <p:nvPr>
            <p:ph idx="1"/>
          </p:nvPr>
        </p:nvSpPr>
        <p:spPr>
          <a:xfrm>
            <a:off x="1403331" y="1273745"/>
            <a:ext cx="9736286" cy="4850272"/>
          </a:xfrm>
          <a:prstGeom prst="rect">
            <a:avLst/>
          </a:prstGeom>
        </p:spPr>
        <p:txBody>
          <a:bodyPr vert="horz" lIns="91440" tIns="45720" rIns="91440" bIns="45720" rtlCol="0">
            <a:normAutofit/>
          </a:bodyPr>
          <a:lstStyle>
            <a:lvl1pPr marL="514350" indent="-514350">
              <a:buFont typeface="+mj-ea"/>
              <a:buAutoNum type="ea1JpnChsDbPeriod"/>
              <a:defRPr b="1">
                <a:solidFill>
                  <a:schemeClr val="tx1"/>
                </a:solidFill>
              </a:defRPr>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32244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小结">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endParaRPr lang="en-US"/>
          </a:p>
        </p:txBody>
      </p:sp>
      <p:sp>
        <p:nvSpPr>
          <p:cNvPr id="4" name="页脚占位符 3"/>
          <p:cNvSpPr>
            <a:spLocks noGrp="1"/>
          </p:cNvSpPr>
          <p:nvPr>
            <p:ph type="ftr" sz="quarter" idx="11"/>
          </p:nvPr>
        </p:nvSpPr>
        <p:spPr/>
        <p:txBody>
          <a:bodyPr/>
          <a:lstStyle/>
          <a:p>
            <a:pPr>
              <a:defRPr/>
            </a:pPr>
            <a:endParaRPr lang="en-US"/>
          </a:p>
        </p:txBody>
      </p:sp>
      <p:sp>
        <p:nvSpPr>
          <p:cNvPr id="5" name="灯片编号占位符 4"/>
          <p:cNvSpPr>
            <a:spLocks noGrp="1"/>
          </p:cNvSpPr>
          <p:nvPr>
            <p:ph type="sldNum" sz="quarter" idx="12"/>
          </p:nvPr>
        </p:nvSpPr>
        <p:spPr/>
        <p:txBody>
          <a:bodyPr/>
          <a:lstStyle/>
          <a:p>
            <a:pPr>
              <a:defRPr/>
            </a:pPr>
            <a:fld id="{DEBF25B0-EEB8-44C5-83C1-165C366E7585}" type="slidenum">
              <a:rPr lang="en-US" altLang="zh-CN" smtClean="0"/>
              <a:t>‹#›</a:t>
            </a:fld>
            <a:endParaRPr lang="en-US" altLang="zh-CN" dirty="0"/>
          </a:p>
        </p:txBody>
      </p:sp>
      <p:sp>
        <p:nvSpPr>
          <p:cNvPr id="9" name="文本占位符 2"/>
          <p:cNvSpPr>
            <a:spLocks noGrp="1"/>
          </p:cNvSpPr>
          <p:nvPr>
            <p:ph idx="1"/>
          </p:nvPr>
        </p:nvSpPr>
        <p:spPr>
          <a:xfrm>
            <a:off x="1403331" y="1273745"/>
            <a:ext cx="9736286" cy="4850272"/>
          </a:xfrm>
          <a:prstGeom prst="rect">
            <a:avLst/>
          </a:prstGeom>
        </p:spPr>
        <p:txBody>
          <a:bodyPr vert="horz" lIns="91440" tIns="45720" rIns="91440" bIns="45720" rtlCol="0">
            <a:normAutofit/>
          </a:bodyPr>
          <a:lstStyle>
            <a:lvl1pPr>
              <a:defRPr>
                <a:solidFill>
                  <a:schemeClr val="tx1"/>
                </a:solidFill>
              </a:defRPr>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4026288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图表">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endParaRPr lang="en-US"/>
          </a:p>
        </p:txBody>
      </p:sp>
      <p:sp>
        <p:nvSpPr>
          <p:cNvPr id="4" name="页脚占位符 3"/>
          <p:cNvSpPr>
            <a:spLocks noGrp="1"/>
          </p:cNvSpPr>
          <p:nvPr>
            <p:ph type="ftr" sz="quarter" idx="11"/>
          </p:nvPr>
        </p:nvSpPr>
        <p:spPr/>
        <p:txBody>
          <a:bodyPr/>
          <a:lstStyle/>
          <a:p>
            <a:pPr>
              <a:defRPr/>
            </a:pPr>
            <a:endParaRPr lang="en-US"/>
          </a:p>
        </p:txBody>
      </p:sp>
      <p:sp>
        <p:nvSpPr>
          <p:cNvPr id="5" name="灯片编号占位符 4"/>
          <p:cNvSpPr>
            <a:spLocks noGrp="1"/>
          </p:cNvSpPr>
          <p:nvPr>
            <p:ph type="sldNum" sz="quarter" idx="12"/>
          </p:nvPr>
        </p:nvSpPr>
        <p:spPr/>
        <p:txBody>
          <a:bodyPr/>
          <a:lstStyle/>
          <a:p>
            <a:pPr>
              <a:defRPr/>
            </a:pPr>
            <a:fld id="{DEBF25B0-EEB8-44C5-83C1-165C366E7585}" type="slidenum">
              <a:rPr lang="en-US" altLang="zh-CN" smtClean="0"/>
              <a:t>‹#›</a:t>
            </a:fld>
            <a:endParaRPr lang="en-US" altLang="zh-CN" dirty="0"/>
          </a:p>
        </p:txBody>
      </p:sp>
      <p:sp>
        <p:nvSpPr>
          <p:cNvPr id="7" name="图表占位符 6"/>
          <p:cNvSpPr>
            <a:spLocks noGrp="1"/>
          </p:cNvSpPr>
          <p:nvPr>
            <p:ph type="chart" sz="quarter" idx="13"/>
          </p:nvPr>
        </p:nvSpPr>
        <p:spPr>
          <a:xfrm>
            <a:off x="1403330" y="1269000"/>
            <a:ext cx="4692670" cy="4725000"/>
          </a:xfrm>
        </p:spPr>
        <p:txBody>
          <a:bodyPr/>
          <a:lstStyle/>
          <a:p>
            <a:r>
              <a:rPr lang="zh-CN" altLang="en-US"/>
              <a:t>单击图标添加图表</a:t>
            </a:r>
          </a:p>
        </p:txBody>
      </p:sp>
      <p:sp>
        <p:nvSpPr>
          <p:cNvPr id="10" name="文本占位符 9"/>
          <p:cNvSpPr>
            <a:spLocks noGrp="1"/>
          </p:cNvSpPr>
          <p:nvPr>
            <p:ph type="body" sz="quarter" idx="14"/>
          </p:nvPr>
        </p:nvSpPr>
        <p:spPr>
          <a:xfrm>
            <a:off x="6455999" y="1276926"/>
            <a:ext cx="4695973" cy="471707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95092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图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日期占位符 2"/>
          <p:cNvSpPr>
            <a:spLocks noGrp="1"/>
          </p:cNvSpPr>
          <p:nvPr>
            <p:ph type="dt" sz="half" idx="10"/>
          </p:nvPr>
        </p:nvSpPr>
        <p:spPr/>
        <p:txBody>
          <a:bodyPr/>
          <a:lstStyle/>
          <a:p>
            <a:pPr>
              <a:defRPr/>
            </a:pPr>
            <a:endParaRPr lang="en-US"/>
          </a:p>
        </p:txBody>
      </p:sp>
      <p:sp>
        <p:nvSpPr>
          <p:cNvPr id="4" name="页脚占位符 3"/>
          <p:cNvSpPr>
            <a:spLocks noGrp="1"/>
          </p:cNvSpPr>
          <p:nvPr>
            <p:ph type="ftr" sz="quarter" idx="11"/>
          </p:nvPr>
        </p:nvSpPr>
        <p:spPr/>
        <p:txBody>
          <a:bodyPr/>
          <a:lstStyle/>
          <a:p>
            <a:pPr>
              <a:defRPr/>
            </a:pPr>
            <a:endParaRPr lang="en-US"/>
          </a:p>
        </p:txBody>
      </p:sp>
      <p:sp>
        <p:nvSpPr>
          <p:cNvPr id="5" name="灯片编号占位符 4"/>
          <p:cNvSpPr>
            <a:spLocks noGrp="1"/>
          </p:cNvSpPr>
          <p:nvPr>
            <p:ph type="sldNum" sz="quarter" idx="12"/>
          </p:nvPr>
        </p:nvSpPr>
        <p:spPr/>
        <p:txBody>
          <a:bodyPr/>
          <a:lstStyle/>
          <a:p>
            <a:pPr>
              <a:defRPr/>
            </a:pPr>
            <a:fld id="{DEBF25B0-EEB8-44C5-83C1-165C366E7585}" type="slidenum">
              <a:rPr lang="en-US" altLang="zh-CN" smtClean="0"/>
              <a:t>‹#›</a:t>
            </a:fld>
            <a:endParaRPr lang="en-US" altLang="zh-CN" dirty="0"/>
          </a:p>
        </p:txBody>
      </p:sp>
      <p:sp>
        <p:nvSpPr>
          <p:cNvPr id="6" name="文本占位符 9"/>
          <p:cNvSpPr>
            <a:spLocks noGrp="1"/>
          </p:cNvSpPr>
          <p:nvPr>
            <p:ph type="body" sz="quarter" idx="14"/>
          </p:nvPr>
        </p:nvSpPr>
        <p:spPr>
          <a:xfrm>
            <a:off x="7536000" y="1276926"/>
            <a:ext cx="3615972" cy="471707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8" name="图片占位符 7"/>
          <p:cNvSpPr>
            <a:spLocks noGrp="1"/>
          </p:cNvSpPr>
          <p:nvPr>
            <p:ph type="pic" sz="quarter" idx="15"/>
          </p:nvPr>
        </p:nvSpPr>
        <p:spPr>
          <a:xfrm>
            <a:off x="1403330" y="1276926"/>
            <a:ext cx="5772670" cy="4718050"/>
          </a:xfrm>
        </p:spPr>
        <p:txBody>
          <a:bodyPr/>
          <a:lstStyle/>
          <a:p>
            <a:r>
              <a:rPr lang="zh-CN" altLang="en-US"/>
              <a:t>单击图标添加图片</a:t>
            </a:r>
          </a:p>
        </p:txBody>
      </p:sp>
    </p:spTree>
    <p:extLst>
      <p:ext uri="{BB962C8B-B14F-4D97-AF65-F5344CB8AC3E}">
        <p14:creationId xmlns:p14="http://schemas.microsoft.com/office/powerpoint/2010/main" val="3463208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g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923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bg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660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图片（4）">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endParaRPr lang="en-US"/>
          </a:p>
        </p:txBody>
      </p:sp>
      <p:sp>
        <p:nvSpPr>
          <p:cNvPr id="4" name="页脚占位符 3"/>
          <p:cNvSpPr>
            <a:spLocks noGrp="1"/>
          </p:cNvSpPr>
          <p:nvPr>
            <p:ph type="ftr" sz="quarter" idx="11"/>
          </p:nvPr>
        </p:nvSpPr>
        <p:spPr/>
        <p:txBody>
          <a:bodyPr/>
          <a:lstStyle/>
          <a:p>
            <a:pPr>
              <a:defRPr/>
            </a:pPr>
            <a:endParaRPr lang="en-US"/>
          </a:p>
        </p:txBody>
      </p:sp>
      <p:sp>
        <p:nvSpPr>
          <p:cNvPr id="5" name="灯片编号占位符 4"/>
          <p:cNvSpPr>
            <a:spLocks noGrp="1"/>
          </p:cNvSpPr>
          <p:nvPr>
            <p:ph type="sldNum" sz="quarter" idx="12"/>
          </p:nvPr>
        </p:nvSpPr>
        <p:spPr/>
        <p:txBody>
          <a:bodyPr/>
          <a:lstStyle/>
          <a:p>
            <a:pPr>
              <a:defRPr/>
            </a:pPr>
            <a:fld id="{DEBF25B0-EEB8-44C5-83C1-165C366E7585}" type="slidenum">
              <a:rPr lang="en-US" altLang="zh-CN" smtClean="0"/>
              <a:t>‹#›</a:t>
            </a:fld>
            <a:endParaRPr lang="en-US" altLang="zh-CN" dirty="0"/>
          </a:p>
        </p:txBody>
      </p:sp>
      <p:sp>
        <p:nvSpPr>
          <p:cNvPr id="7" name="图片占位符 6"/>
          <p:cNvSpPr>
            <a:spLocks noGrp="1"/>
          </p:cNvSpPr>
          <p:nvPr>
            <p:ph type="pic" sz="quarter" idx="13"/>
          </p:nvPr>
        </p:nvSpPr>
        <p:spPr>
          <a:xfrm>
            <a:off x="1771650" y="1395112"/>
            <a:ext cx="3605022" cy="2023437"/>
          </a:xfrm>
        </p:spPr>
        <p:txBody>
          <a:bodyPr/>
          <a:lstStyle/>
          <a:p>
            <a:r>
              <a:rPr lang="zh-CN" altLang="en-US"/>
              <a:t>单击图标添加图片</a:t>
            </a:r>
            <a:endParaRPr lang="zh-CN" altLang="en-US" dirty="0"/>
          </a:p>
        </p:txBody>
      </p:sp>
      <p:sp>
        <p:nvSpPr>
          <p:cNvPr id="8" name="图片占位符 6"/>
          <p:cNvSpPr>
            <a:spLocks noGrp="1"/>
          </p:cNvSpPr>
          <p:nvPr>
            <p:ph type="pic" sz="quarter" idx="14"/>
          </p:nvPr>
        </p:nvSpPr>
        <p:spPr>
          <a:xfrm>
            <a:off x="6096000" y="1395112"/>
            <a:ext cx="3605022" cy="2023437"/>
          </a:xfrm>
        </p:spPr>
        <p:txBody>
          <a:bodyPr/>
          <a:lstStyle/>
          <a:p>
            <a:r>
              <a:rPr lang="zh-CN" altLang="en-US"/>
              <a:t>单击图标添加图片</a:t>
            </a:r>
            <a:endParaRPr lang="zh-CN" altLang="en-US" dirty="0"/>
          </a:p>
        </p:txBody>
      </p:sp>
      <p:sp>
        <p:nvSpPr>
          <p:cNvPr id="9" name="图片占位符 6"/>
          <p:cNvSpPr>
            <a:spLocks noGrp="1"/>
          </p:cNvSpPr>
          <p:nvPr>
            <p:ph type="pic" sz="quarter" idx="15"/>
          </p:nvPr>
        </p:nvSpPr>
        <p:spPr>
          <a:xfrm>
            <a:off x="1771650" y="4139183"/>
            <a:ext cx="3605022" cy="2023437"/>
          </a:xfrm>
        </p:spPr>
        <p:txBody>
          <a:bodyPr/>
          <a:lstStyle/>
          <a:p>
            <a:r>
              <a:rPr lang="zh-CN" altLang="en-US"/>
              <a:t>单击图标添加图片</a:t>
            </a:r>
            <a:endParaRPr lang="zh-CN" altLang="en-US" dirty="0"/>
          </a:p>
        </p:txBody>
      </p:sp>
      <p:sp>
        <p:nvSpPr>
          <p:cNvPr id="10" name="图片占位符 6"/>
          <p:cNvSpPr>
            <a:spLocks noGrp="1"/>
          </p:cNvSpPr>
          <p:nvPr>
            <p:ph type="pic" sz="quarter" idx="16"/>
          </p:nvPr>
        </p:nvSpPr>
        <p:spPr>
          <a:xfrm>
            <a:off x="6096000" y="4139183"/>
            <a:ext cx="3605022" cy="2023437"/>
          </a:xfrm>
        </p:spPr>
        <p:txBody>
          <a:bodyPr/>
          <a:lstStyle/>
          <a:p>
            <a:r>
              <a:rPr lang="zh-CN" altLang="en-US"/>
              <a:t>单击图标添加图片</a:t>
            </a:r>
            <a:endParaRPr lang="zh-CN" altLang="en-US" dirty="0"/>
          </a:p>
        </p:txBody>
      </p:sp>
    </p:spTree>
    <p:extLst>
      <p:ext uri="{BB962C8B-B14F-4D97-AF65-F5344CB8AC3E}">
        <p14:creationId xmlns:p14="http://schemas.microsoft.com/office/powerpoint/2010/main" val="2755197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5.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8" name="矩形 7"/>
          <p:cNvSpPr/>
          <p:nvPr/>
        </p:nvSpPr>
        <p:spPr>
          <a:xfrm>
            <a:off x="0" y="5497"/>
            <a:ext cx="12192000" cy="6864610"/>
          </a:xfrm>
          <a:prstGeom prst="rect">
            <a:avLst/>
          </a:prstGeom>
          <a:solidFill>
            <a:srgbClr val="FFFFFF"/>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solidFill>
                <a:schemeClr val="accent2"/>
              </a:solidFill>
            </a:endParaRPr>
          </a:p>
        </p:txBody>
      </p:sp>
      <p:sp>
        <p:nvSpPr>
          <p:cNvPr id="2" name="标题占位符 1"/>
          <p:cNvSpPr>
            <a:spLocks noGrp="1"/>
          </p:cNvSpPr>
          <p:nvPr>
            <p:ph type="title"/>
          </p:nvPr>
        </p:nvSpPr>
        <p:spPr>
          <a:xfrm>
            <a:off x="1403330" y="79077"/>
            <a:ext cx="9748643" cy="1022697"/>
          </a:xfrm>
          <a:prstGeom prst="rect">
            <a:avLst/>
          </a:prstGeom>
        </p:spPr>
        <p:txBody>
          <a:bodyPr vert="horz" lIns="360000" tIns="45720" rIns="91440" bIns="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1401666" y="1273745"/>
            <a:ext cx="9750307" cy="4850272"/>
          </a:xfrm>
          <a:prstGeom prst="rect">
            <a:avLst/>
          </a:prstGeom>
        </p:spPr>
        <p:txBody>
          <a:bodyPr vert="horz" lIns="91440" tIns="45720" rIns="91440" bIns="45720" rtlCol="0">
            <a:normAutofit/>
          </a:bodyPr>
          <a:lstStyle/>
          <a:p>
            <a:pPr lvl="0"/>
            <a:r>
              <a:rPr lang="zh-CN" altLang="en-US" dirty="0"/>
              <a:t> 单击此处编辑母版文本样式</a:t>
            </a:r>
          </a:p>
          <a:p>
            <a:pPr lvl="0"/>
            <a:r>
              <a:rPr lang="zh-CN" altLang="en-US" dirty="0"/>
              <a:t> 第二级</a:t>
            </a:r>
          </a:p>
          <a:p>
            <a:pPr lvl="1"/>
            <a:r>
              <a:rPr lang="zh-CN" altLang="en-US" dirty="0"/>
              <a:t>第三级</a:t>
            </a:r>
          </a:p>
          <a:p>
            <a:pPr lvl="2"/>
            <a:r>
              <a:rPr lang="zh-CN" altLang="en-US" dirty="0"/>
              <a:t>第四级</a:t>
            </a:r>
          </a:p>
          <a:p>
            <a:pPr lvl="3"/>
            <a:r>
              <a:rPr lang="zh-CN" altLang="en-US" dirty="0"/>
              <a:t>第五级</a:t>
            </a:r>
          </a:p>
        </p:txBody>
      </p:sp>
      <p:sp>
        <p:nvSpPr>
          <p:cNvPr id="4" name="日期占位符 3"/>
          <p:cNvSpPr>
            <a:spLocks noGrp="1"/>
          </p:cNvSpPr>
          <p:nvPr>
            <p:ph type="dt" sz="half" idx="2"/>
          </p:nvPr>
        </p:nvSpPr>
        <p:spPr>
          <a:xfrm>
            <a:off x="33296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页脚占位符 4"/>
          <p:cNvSpPr>
            <a:spLocks noGrp="1"/>
          </p:cNvSpPr>
          <p:nvPr>
            <p:ph type="ftr" sz="quarter" idx="3"/>
          </p:nvPr>
        </p:nvSpPr>
        <p:spPr>
          <a:xfrm>
            <a:off x="4037234"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灯片编号占位符 5"/>
          <p:cNvSpPr>
            <a:spLocks noGrp="1"/>
          </p:cNvSpPr>
          <p:nvPr>
            <p:ph type="sldNum" sz="quarter" idx="4"/>
          </p:nvPr>
        </p:nvSpPr>
        <p:spPr>
          <a:xfrm>
            <a:off x="9113108"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EBF25B0-EEB8-44C5-83C1-165C366E7585}" type="slidenum">
              <a:rPr lang="en-US" altLang="zh-CN" smtClean="0"/>
              <a:t>‹#›</a:t>
            </a:fld>
            <a:endParaRPr lang="en-US" altLang="zh-CN" dirty="0"/>
          </a:p>
        </p:txBody>
      </p:sp>
      <p:sp>
        <p:nvSpPr>
          <p:cNvPr id="7" name="矩形 6"/>
          <p:cNvSpPr/>
          <p:nvPr/>
        </p:nvSpPr>
        <p:spPr>
          <a:xfrm>
            <a:off x="332961" y="-4605"/>
            <a:ext cx="1068705" cy="111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2252" y="218266"/>
            <a:ext cx="682572" cy="774379"/>
          </a:xfrm>
          <a:prstGeom prst="rect">
            <a:avLst/>
          </a:prstGeom>
        </p:spPr>
      </p:pic>
      <p:sp>
        <p:nvSpPr>
          <p:cNvPr id="11" name="矩形 10"/>
          <p:cNvSpPr/>
          <p:nvPr/>
        </p:nvSpPr>
        <p:spPr>
          <a:xfrm>
            <a:off x="-1" y="-5280"/>
            <a:ext cx="12192000" cy="90535"/>
          </a:xfrm>
          <a:prstGeom prst="rect">
            <a:avLst/>
          </a:prstGeom>
          <a:solidFill>
            <a:schemeClr val="accent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2252" y="218266"/>
            <a:ext cx="682572" cy="774379"/>
          </a:xfrm>
          <a:prstGeom prst="rect">
            <a:avLst/>
          </a:prstGeom>
        </p:spPr>
      </p:pic>
      <p:sp>
        <p:nvSpPr>
          <p:cNvPr id="13" name="矩形 12"/>
          <p:cNvSpPr/>
          <p:nvPr/>
        </p:nvSpPr>
        <p:spPr>
          <a:xfrm>
            <a:off x="-1" y="-5280"/>
            <a:ext cx="12192000" cy="90535"/>
          </a:xfrm>
          <a:prstGeom prst="rect">
            <a:avLst/>
          </a:prstGeom>
          <a:solidFill>
            <a:schemeClr val="accent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2252" y="218266"/>
            <a:ext cx="682572" cy="774379"/>
          </a:xfrm>
          <a:prstGeom prst="rect">
            <a:avLst/>
          </a:prstGeom>
        </p:spPr>
      </p:pic>
      <p:sp>
        <p:nvSpPr>
          <p:cNvPr id="15" name="矩形 14"/>
          <p:cNvSpPr/>
          <p:nvPr/>
        </p:nvSpPr>
        <p:spPr>
          <a:xfrm>
            <a:off x="-1" y="-5280"/>
            <a:ext cx="12192000" cy="90535"/>
          </a:xfrm>
          <a:prstGeom prst="rect">
            <a:avLst/>
          </a:prstGeom>
          <a:solidFill>
            <a:schemeClr val="accent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826184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3" r:id="rId9"/>
  </p:sldLayoutIdLst>
  <p:txStyles>
    <p:titleStyle>
      <a:lvl1pPr algn="l" defTabSz="914400" rtl="0" eaLnBrk="1" latinLnBrk="0" hangingPunct="1">
        <a:lnSpc>
          <a:spcPct val="90000"/>
        </a:lnSpc>
        <a:spcBef>
          <a:spcPct val="0"/>
        </a:spcBef>
        <a:buNone/>
        <a:defRPr sz="4200" b="1" u="none" kern="1200">
          <a:solidFill>
            <a:schemeClr val="accent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Wingdings" panose="05000000000000000000" pitchFamily="2" charset="2"/>
        <a:buChar char="w"/>
        <a:defRPr sz="24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w"/>
        <a:defRPr sz="20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w"/>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8" name="矩形 7"/>
          <p:cNvSpPr/>
          <p:nvPr/>
        </p:nvSpPr>
        <p:spPr>
          <a:xfrm>
            <a:off x="0" y="5497"/>
            <a:ext cx="12192000" cy="6864610"/>
          </a:xfrm>
          <a:prstGeom prst="rect">
            <a:avLst/>
          </a:prstGeom>
          <a:solidFill>
            <a:srgbClr val="FFFFFF"/>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solidFill>
                <a:schemeClr val="accent2"/>
              </a:solidFill>
            </a:endParaRPr>
          </a:p>
        </p:txBody>
      </p:sp>
      <p:sp>
        <p:nvSpPr>
          <p:cNvPr id="2" name="标题占位符 1"/>
          <p:cNvSpPr>
            <a:spLocks noGrp="1"/>
          </p:cNvSpPr>
          <p:nvPr>
            <p:ph type="title"/>
          </p:nvPr>
        </p:nvSpPr>
        <p:spPr>
          <a:xfrm>
            <a:off x="1403330" y="79077"/>
            <a:ext cx="9748643" cy="1022697"/>
          </a:xfrm>
          <a:prstGeom prst="rect">
            <a:avLst/>
          </a:prstGeom>
        </p:spPr>
        <p:txBody>
          <a:bodyPr vert="horz" lIns="360000" tIns="45720" rIns="91440" bIns="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1401666" y="1273745"/>
            <a:ext cx="9750307" cy="4850272"/>
          </a:xfrm>
          <a:prstGeom prst="rect">
            <a:avLst/>
          </a:prstGeom>
        </p:spPr>
        <p:txBody>
          <a:bodyPr vert="horz" lIns="91440" tIns="45720" rIns="91440" bIns="45720" rtlCol="0">
            <a:normAutofit/>
          </a:bodyPr>
          <a:lstStyle/>
          <a:p>
            <a:pPr lvl="0"/>
            <a:r>
              <a:rPr lang="zh-CN" altLang="en-US" dirty="0"/>
              <a:t> 单击此处编辑母版文本样式</a:t>
            </a:r>
          </a:p>
          <a:p>
            <a:pPr lvl="0"/>
            <a:r>
              <a:rPr lang="zh-CN" altLang="en-US" dirty="0"/>
              <a:t> 第二级</a:t>
            </a:r>
          </a:p>
          <a:p>
            <a:pPr lvl="1"/>
            <a:r>
              <a:rPr lang="zh-CN" altLang="en-US" dirty="0"/>
              <a:t>第三级</a:t>
            </a:r>
          </a:p>
          <a:p>
            <a:pPr lvl="2"/>
            <a:r>
              <a:rPr lang="zh-CN" altLang="en-US" dirty="0"/>
              <a:t>第四级</a:t>
            </a:r>
          </a:p>
          <a:p>
            <a:pPr lvl="3"/>
            <a:r>
              <a:rPr lang="zh-CN" altLang="en-US" dirty="0"/>
              <a:t>第五级</a:t>
            </a:r>
          </a:p>
        </p:txBody>
      </p:sp>
      <p:sp>
        <p:nvSpPr>
          <p:cNvPr id="4" name="日期占位符 3"/>
          <p:cNvSpPr>
            <a:spLocks noGrp="1"/>
          </p:cNvSpPr>
          <p:nvPr>
            <p:ph type="dt" sz="half" idx="2"/>
          </p:nvPr>
        </p:nvSpPr>
        <p:spPr>
          <a:xfrm>
            <a:off x="33296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页脚占位符 4"/>
          <p:cNvSpPr>
            <a:spLocks noGrp="1"/>
          </p:cNvSpPr>
          <p:nvPr>
            <p:ph type="ftr" sz="quarter" idx="3"/>
          </p:nvPr>
        </p:nvSpPr>
        <p:spPr>
          <a:xfrm>
            <a:off x="4037234"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灯片编号占位符 5"/>
          <p:cNvSpPr>
            <a:spLocks noGrp="1"/>
          </p:cNvSpPr>
          <p:nvPr>
            <p:ph type="sldNum" sz="quarter" idx="4"/>
          </p:nvPr>
        </p:nvSpPr>
        <p:spPr>
          <a:xfrm>
            <a:off x="9113108"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EBF25B0-EEB8-44C5-83C1-165C366E7585}" type="slidenum">
              <a:rPr lang="en-US" altLang="zh-CN" smtClean="0"/>
              <a:t>‹#›</a:t>
            </a:fld>
            <a:endParaRPr lang="en-US" altLang="zh-CN" dirty="0"/>
          </a:p>
        </p:txBody>
      </p:sp>
      <p:sp>
        <p:nvSpPr>
          <p:cNvPr id="7" name="矩形 6"/>
          <p:cNvSpPr/>
          <p:nvPr/>
        </p:nvSpPr>
        <p:spPr>
          <a:xfrm>
            <a:off x="332961" y="-4605"/>
            <a:ext cx="1068705" cy="111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2252" y="218266"/>
            <a:ext cx="682572" cy="774379"/>
          </a:xfrm>
          <a:prstGeom prst="rect">
            <a:avLst/>
          </a:prstGeom>
        </p:spPr>
      </p:pic>
      <p:sp>
        <p:nvSpPr>
          <p:cNvPr id="11" name="矩形 10"/>
          <p:cNvSpPr/>
          <p:nvPr/>
        </p:nvSpPr>
        <p:spPr>
          <a:xfrm>
            <a:off x="-1" y="-5280"/>
            <a:ext cx="12192000" cy="90535"/>
          </a:xfrm>
          <a:prstGeom prst="rect">
            <a:avLst/>
          </a:prstGeom>
          <a:solidFill>
            <a:schemeClr val="accent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2252" y="218266"/>
            <a:ext cx="682572" cy="774379"/>
          </a:xfrm>
          <a:prstGeom prst="rect">
            <a:avLst/>
          </a:prstGeom>
        </p:spPr>
      </p:pic>
      <p:sp>
        <p:nvSpPr>
          <p:cNvPr id="13" name="矩形 12"/>
          <p:cNvSpPr/>
          <p:nvPr/>
        </p:nvSpPr>
        <p:spPr>
          <a:xfrm>
            <a:off x="-1" y="-5280"/>
            <a:ext cx="12192000" cy="90535"/>
          </a:xfrm>
          <a:prstGeom prst="rect">
            <a:avLst/>
          </a:prstGeom>
          <a:solidFill>
            <a:schemeClr val="accent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2252" y="218266"/>
            <a:ext cx="682572" cy="774379"/>
          </a:xfrm>
          <a:prstGeom prst="rect">
            <a:avLst/>
          </a:prstGeom>
        </p:spPr>
      </p:pic>
      <p:sp>
        <p:nvSpPr>
          <p:cNvPr id="15" name="矩形 14"/>
          <p:cNvSpPr/>
          <p:nvPr/>
        </p:nvSpPr>
        <p:spPr>
          <a:xfrm>
            <a:off x="-1" y="-5280"/>
            <a:ext cx="12192000" cy="90535"/>
          </a:xfrm>
          <a:prstGeom prst="rect">
            <a:avLst/>
          </a:prstGeom>
          <a:solidFill>
            <a:schemeClr val="accent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308725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Lst>
  <p:txStyles>
    <p:titleStyle>
      <a:lvl1pPr algn="l" defTabSz="914400" rtl="0" eaLnBrk="1" latinLnBrk="0" hangingPunct="1">
        <a:lnSpc>
          <a:spcPct val="90000"/>
        </a:lnSpc>
        <a:spcBef>
          <a:spcPct val="0"/>
        </a:spcBef>
        <a:buNone/>
        <a:defRPr sz="4200" b="1" u="none" kern="1200">
          <a:solidFill>
            <a:schemeClr val="accent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Wingdings" panose="05000000000000000000" pitchFamily="2" charset="2"/>
        <a:buChar char="w"/>
        <a:defRPr sz="24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w"/>
        <a:defRPr sz="20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w"/>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1"/>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36000" y="9000"/>
            <a:ext cx="11250000" cy="1022697"/>
          </a:xfrm>
          <a:prstGeom prst="rect">
            <a:avLst/>
          </a:prstGeom>
        </p:spPr>
        <p:txBody>
          <a:bodyPr vert="horz" lIns="450000" tIns="90000" rIns="91440" bIns="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336001" y="1273745"/>
            <a:ext cx="9360000" cy="4850272"/>
          </a:xfrm>
          <a:prstGeom prst="rect">
            <a:avLst/>
          </a:prstGeom>
        </p:spPr>
        <p:txBody>
          <a:bodyPr vert="horz" lIns="450000" tIns="45720" rIns="91440" bIns="45720" rtlCol="0">
            <a:normAutofit/>
          </a:bodyPr>
          <a:lstStyle/>
          <a:p>
            <a:pPr lvl="0"/>
            <a:r>
              <a:rPr lang="zh-CN" altLang="en-US" dirty="0"/>
              <a:t>单击此处编辑母版文本样式</a:t>
            </a:r>
            <a:endParaRPr lang="en-US" altLang="zh-CN" dirty="0"/>
          </a:p>
          <a:p>
            <a:pPr lvl="0"/>
            <a:r>
              <a:rPr lang="zh-CN" altLang="en-US" dirty="0"/>
              <a:t>第二级</a:t>
            </a:r>
          </a:p>
          <a:p>
            <a:pPr lvl="1"/>
            <a:r>
              <a:rPr lang="zh-CN" altLang="en-US" dirty="0"/>
              <a:t>第三级</a:t>
            </a:r>
          </a:p>
          <a:p>
            <a:pPr lvl="2"/>
            <a:r>
              <a:rPr lang="zh-CN" altLang="en-US" dirty="0"/>
              <a:t>第四级</a:t>
            </a:r>
          </a:p>
          <a:p>
            <a:pPr lvl="3"/>
            <a:r>
              <a:rPr lang="zh-CN" altLang="en-US" dirty="0"/>
              <a:t>第五级</a:t>
            </a:r>
            <a:endParaRPr lang="en-US" altLang="zh-CN" dirty="0"/>
          </a:p>
          <a:p>
            <a:pPr lvl="3"/>
            <a:endParaRPr lang="zh-CN" altLang="en-US" dirty="0"/>
          </a:p>
        </p:txBody>
      </p:sp>
      <p:sp>
        <p:nvSpPr>
          <p:cNvPr id="4" name="日期占位符 3"/>
          <p:cNvSpPr>
            <a:spLocks noGrp="1"/>
          </p:cNvSpPr>
          <p:nvPr>
            <p:ph type="dt" sz="half" idx="2"/>
          </p:nvPr>
        </p:nvSpPr>
        <p:spPr>
          <a:xfrm>
            <a:off x="33296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页脚占位符 4"/>
          <p:cNvSpPr>
            <a:spLocks noGrp="1"/>
          </p:cNvSpPr>
          <p:nvPr>
            <p:ph type="ftr" sz="quarter" idx="3"/>
          </p:nvPr>
        </p:nvSpPr>
        <p:spPr>
          <a:xfrm>
            <a:off x="4037234"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灯片编号占位符 5"/>
          <p:cNvSpPr>
            <a:spLocks noGrp="1"/>
          </p:cNvSpPr>
          <p:nvPr>
            <p:ph type="sldNum" sz="quarter" idx="4"/>
          </p:nvPr>
        </p:nvSpPr>
        <p:spPr>
          <a:xfrm>
            <a:off x="9113108"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EBF25B0-EEB8-44C5-83C1-165C366E7585}" type="slidenum">
              <a:rPr lang="en-US" altLang="zh-CN" smtClean="0"/>
              <a:t>‹#›</a:t>
            </a:fld>
            <a:endParaRPr lang="en-US" altLang="zh-CN" dirty="0"/>
          </a:p>
        </p:txBody>
      </p:sp>
    </p:spTree>
    <p:extLst>
      <p:ext uri="{BB962C8B-B14F-4D97-AF65-F5344CB8AC3E}">
        <p14:creationId xmlns:p14="http://schemas.microsoft.com/office/powerpoint/2010/main" val="69004066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Lst>
  <p:txStyles>
    <p:titleStyle>
      <a:lvl1pPr algn="l" defTabSz="914400" rtl="0" eaLnBrk="1" latinLnBrk="0" hangingPunct="1">
        <a:lnSpc>
          <a:spcPct val="90000"/>
        </a:lnSpc>
        <a:spcBef>
          <a:spcPct val="0"/>
        </a:spcBef>
        <a:buNone/>
        <a:defRPr sz="4200" b="1" u="none" kern="1200">
          <a:solidFill>
            <a:schemeClr val="accent2"/>
          </a:solidFill>
          <a:latin typeface="+mj-lt"/>
          <a:ea typeface="+mj-ea"/>
          <a:cs typeface="+mj-cs"/>
        </a:defRPr>
      </a:lvl1pPr>
    </p:titleStyle>
    <p:bodyStyle>
      <a:lvl1pPr marL="0" indent="0" algn="l" defTabSz="914400" rtl="0" eaLnBrk="1" latinLnBrk="0" hangingPunct="1">
        <a:lnSpc>
          <a:spcPct val="150000"/>
        </a:lnSpc>
        <a:spcBef>
          <a:spcPts val="1000"/>
        </a:spcBef>
        <a:buFontTx/>
        <a:buNone/>
        <a:defRPr sz="2800" kern="1200">
          <a:solidFill>
            <a:schemeClr val="bg1"/>
          </a:solidFill>
          <a:latin typeface="+mn-lt"/>
          <a:ea typeface="+mn-ea"/>
          <a:cs typeface="+mn-cs"/>
        </a:defRPr>
      </a:lvl1pPr>
      <a:lvl2pPr marL="0" indent="0" algn="l" defTabSz="914400" rtl="0" eaLnBrk="1" latinLnBrk="0" hangingPunct="1">
        <a:lnSpc>
          <a:spcPct val="150000"/>
        </a:lnSpc>
        <a:spcBef>
          <a:spcPts val="500"/>
        </a:spcBef>
        <a:buFontTx/>
        <a:buNone/>
        <a:defRPr sz="2400" kern="1200">
          <a:solidFill>
            <a:schemeClr val="bg2"/>
          </a:solidFill>
          <a:latin typeface="+mn-lt"/>
          <a:ea typeface="+mn-ea"/>
          <a:cs typeface="+mn-cs"/>
        </a:defRPr>
      </a:lvl2pPr>
      <a:lvl3pPr marL="914400" indent="-914400" algn="l" defTabSz="914400" rtl="0" eaLnBrk="1" latinLnBrk="0" hangingPunct="1">
        <a:lnSpc>
          <a:spcPct val="150000"/>
        </a:lnSpc>
        <a:spcBef>
          <a:spcPts val="500"/>
        </a:spcBef>
        <a:buFontTx/>
        <a:buNone/>
        <a:defRPr sz="2000" kern="1200">
          <a:solidFill>
            <a:schemeClr val="bg2"/>
          </a:solidFill>
          <a:latin typeface="+mn-lt"/>
          <a:ea typeface="+mn-ea"/>
          <a:cs typeface="+mn-cs"/>
        </a:defRPr>
      </a:lvl3pPr>
      <a:lvl4pPr marL="0" marR="0" indent="0" algn="l" defTabSz="914400" rtl="0" eaLnBrk="1" fontAlgn="auto" latinLnBrk="0" hangingPunct="1">
        <a:lnSpc>
          <a:spcPct val="150000"/>
        </a:lnSpc>
        <a:spcBef>
          <a:spcPts val="500"/>
        </a:spcBef>
        <a:spcAft>
          <a:spcPts val="0"/>
        </a:spcAft>
        <a:buClrTx/>
        <a:buSzTx/>
        <a:buFontTx/>
        <a:buNone/>
        <a:tabLst/>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0.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oleObject" Target="../embeddings/oleObject7.bin"/><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15.wmf"/><Relationship Id="rId2" Type="http://schemas.openxmlformats.org/officeDocument/2006/relationships/slideLayout" Target="../slideLayouts/slideLayout20.xml"/><Relationship Id="rId16" Type="http://schemas.openxmlformats.org/officeDocument/2006/relationships/image" Target="../media/image17.wmf"/><Relationship Id="rId1" Type="http://schemas.openxmlformats.org/officeDocument/2006/relationships/vmlDrawing" Target="../drawings/vmlDrawing2.vml"/><Relationship Id="rId6" Type="http://schemas.openxmlformats.org/officeDocument/2006/relationships/image" Target="../media/image12.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5.bin"/><Relationship Id="rId14" Type="http://schemas.openxmlformats.org/officeDocument/2006/relationships/image" Target="../media/image16.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0.xml"/><Relationship Id="rId5" Type="http://schemas.openxmlformats.org/officeDocument/2006/relationships/image" Target="../media/image34.png"/><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sym typeface="+mn-lt"/>
              </a:rPr>
              <a:t>网络收益管理策略</a:t>
            </a:r>
            <a:endParaRPr lang="zh-CN" altLang="en-US" dirty="0">
              <a:sym typeface="+mn-lt"/>
            </a:endParaRPr>
          </a:p>
        </p:txBody>
      </p:sp>
      <p:sp>
        <p:nvSpPr>
          <p:cNvPr id="3" name="副标题 2"/>
          <p:cNvSpPr>
            <a:spLocks noGrp="1"/>
          </p:cNvSpPr>
          <p:nvPr>
            <p:ph type="subTitle" idx="1"/>
          </p:nvPr>
        </p:nvSpPr>
        <p:spPr/>
        <p:txBody>
          <a:bodyPr/>
          <a:lstStyle/>
          <a:p>
            <a:r>
              <a:rPr lang="en-US" altLang="zh-CN">
                <a:sym typeface="+mn-lt"/>
              </a:rPr>
              <a:t> Dr. Baichun Xiao  </a:t>
            </a:r>
            <a:r>
              <a:rPr lang="zh-CN" altLang="en-US">
                <a:sym typeface="+mn-lt"/>
              </a:rPr>
              <a:t>萧柏春 博士</a:t>
            </a:r>
            <a:endParaRPr lang="en-US" altLang="zh-CN" dirty="0">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233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线型网络</a:t>
            </a:r>
            <a:endParaRPr lang="zh-CN" altLang="en-US" dirty="0">
              <a:sym typeface="+mn-lt"/>
            </a:endParaRPr>
          </a:p>
        </p:txBody>
      </p:sp>
      <p:sp>
        <p:nvSpPr>
          <p:cNvPr id="10" name="内容占位符 9"/>
          <p:cNvSpPr>
            <a:spLocks noGrp="1"/>
          </p:cNvSpPr>
          <p:nvPr>
            <p:ph sz="quarter" idx="13"/>
          </p:nvPr>
        </p:nvSpPr>
        <p:spPr/>
        <p:txBody>
          <a:bodyPr/>
          <a:lstStyle/>
          <a:p>
            <a:endParaRPr lang="zh-CN" altLang="en-US"/>
          </a:p>
        </p:txBody>
      </p:sp>
      <p:sp>
        <p:nvSpPr>
          <p:cNvPr id="5" name="Oval 4"/>
          <p:cNvSpPr/>
          <p:nvPr/>
        </p:nvSpPr>
        <p:spPr>
          <a:xfrm>
            <a:off x="2944483" y="2024332"/>
            <a:ext cx="425570" cy="414068"/>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 name="Oval 5"/>
          <p:cNvSpPr/>
          <p:nvPr/>
        </p:nvSpPr>
        <p:spPr>
          <a:xfrm>
            <a:off x="4413855" y="2021455"/>
            <a:ext cx="425570" cy="414068"/>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 name="Oval 6"/>
          <p:cNvSpPr/>
          <p:nvPr/>
        </p:nvSpPr>
        <p:spPr>
          <a:xfrm>
            <a:off x="5888962" y="2041582"/>
            <a:ext cx="425570" cy="414068"/>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Oval 7"/>
          <p:cNvSpPr/>
          <p:nvPr/>
        </p:nvSpPr>
        <p:spPr>
          <a:xfrm>
            <a:off x="7387065" y="2044456"/>
            <a:ext cx="425570" cy="414068"/>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 name="Oval 8"/>
          <p:cNvSpPr/>
          <p:nvPr/>
        </p:nvSpPr>
        <p:spPr>
          <a:xfrm>
            <a:off x="8827689" y="2047330"/>
            <a:ext cx="425570" cy="414068"/>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12" name="Straight Arrow Connector 11"/>
          <p:cNvCxnSpPr/>
          <p:nvPr/>
        </p:nvCxnSpPr>
        <p:spPr>
          <a:xfrm flipV="1">
            <a:off x="3370053" y="2228490"/>
            <a:ext cx="1043802" cy="2877"/>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850921" y="2231364"/>
            <a:ext cx="1043802" cy="2877"/>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317405" y="2234237"/>
            <a:ext cx="1069661" cy="11506"/>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7812635" y="2239991"/>
            <a:ext cx="1020806" cy="1"/>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72541" y="2714441"/>
            <a:ext cx="1178944" cy="400110"/>
          </a:xfrm>
          <a:prstGeom prst="rect">
            <a:avLst/>
          </a:prstGeom>
          <a:noFill/>
        </p:spPr>
        <p:txBody>
          <a:bodyPr wrap="square" rtlCol="0">
            <a:spAutoFit/>
          </a:bodyPr>
          <a:lstStyle/>
          <a:p>
            <a:pPr algn="ctr"/>
            <a:r>
              <a:rPr lang="zh-CN" altLang="en-US" sz="2000" dirty="0">
                <a:latin typeface="+mn-lt"/>
                <a:ea typeface="+mn-ea"/>
                <a:cs typeface="+mn-ea"/>
                <a:sym typeface="+mn-lt"/>
              </a:rPr>
              <a:t>南京</a:t>
            </a:r>
            <a:endParaRPr lang="en-US" sz="2000" dirty="0">
              <a:latin typeface="+mn-lt"/>
              <a:ea typeface="+mn-ea"/>
              <a:cs typeface="+mn-ea"/>
              <a:sym typeface="+mn-lt"/>
            </a:endParaRPr>
          </a:p>
        </p:txBody>
      </p:sp>
      <p:sp>
        <p:nvSpPr>
          <p:cNvPr id="23" name="TextBox 22"/>
          <p:cNvSpPr txBox="1"/>
          <p:nvPr/>
        </p:nvSpPr>
        <p:spPr>
          <a:xfrm>
            <a:off x="4024655" y="2711564"/>
            <a:ext cx="1199760" cy="400110"/>
          </a:xfrm>
          <a:prstGeom prst="rect">
            <a:avLst/>
          </a:prstGeom>
          <a:noFill/>
        </p:spPr>
        <p:txBody>
          <a:bodyPr wrap="square" rtlCol="0">
            <a:spAutoFit/>
          </a:bodyPr>
          <a:lstStyle/>
          <a:p>
            <a:pPr algn="ctr"/>
            <a:r>
              <a:rPr lang="zh-CN" altLang="en-US" sz="2000" dirty="0">
                <a:latin typeface="+mn-lt"/>
                <a:ea typeface="+mn-ea"/>
                <a:cs typeface="+mn-ea"/>
                <a:sym typeface="+mn-lt"/>
              </a:rPr>
              <a:t>常州</a:t>
            </a:r>
            <a:endParaRPr lang="en-US" sz="2000" dirty="0">
              <a:latin typeface="+mn-lt"/>
              <a:ea typeface="+mn-ea"/>
              <a:cs typeface="+mn-ea"/>
              <a:sym typeface="+mn-lt"/>
            </a:endParaRPr>
          </a:p>
        </p:txBody>
      </p:sp>
      <p:sp>
        <p:nvSpPr>
          <p:cNvPr id="25" name="TextBox 24"/>
          <p:cNvSpPr txBox="1"/>
          <p:nvPr/>
        </p:nvSpPr>
        <p:spPr>
          <a:xfrm>
            <a:off x="5470082" y="2714441"/>
            <a:ext cx="1288220" cy="400110"/>
          </a:xfrm>
          <a:prstGeom prst="rect">
            <a:avLst/>
          </a:prstGeom>
          <a:noFill/>
        </p:spPr>
        <p:txBody>
          <a:bodyPr wrap="square" rtlCol="0">
            <a:spAutoFit/>
          </a:bodyPr>
          <a:lstStyle/>
          <a:p>
            <a:pPr algn="ctr"/>
            <a:r>
              <a:rPr lang="zh-CN" altLang="en-US" sz="2000" dirty="0">
                <a:latin typeface="+mn-lt"/>
                <a:ea typeface="+mn-ea"/>
                <a:cs typeface="+mn-ea"/>
                <a:sym typeface="+mn-lt"/>
              </a:rPr>
              <a:t>无锡</a:t>
            </a:r>
            <a:endParaRPr lang="en-US" sz="2000" dirty="0">
              <a:latin typeface="+mn-lt"/>
              <a:ea typeface="+mn-ea"/>
              <a:cs typeface="+mn-ea"/>
              <a:sym typeface="+mn-lt"/>
            </a:endParaRPr>
          </a:p>
        </p:txBody>
      </p:sp>
      <p:sp>
        <p:nvSpPr>
          <p:cNvPr id="26" name="TextBox 25"/>
          <p:cNvSpPr txBox="1"/>
          <p:nvPr/>
        </p:nvSpPr>
        <p:spPr>
          <a:xfrm>
            <a:off x="7038187" y="2714441"/>
            <a:ext cx="1178943" cy="400110"/>
          </a:xfrm>
          <a:prstGeom prst="rect">
            <a:avLst/>
          </a:prstGeom>
          <a:noFill/>
        </p:spPr>
        <p:txBody>
          <a:bodyPr wrap="square" rtlCol="0">
            <a:spAutoFit/>
          </a:bodyPr>
          <a:lstStyle/>
          <a:p>
            <a:pPr algn="ctr"/>
            <a:r>
              <a:rPr lang="zh-CN" altLang="en-US" sz="2000" dirty="0">
                <a:latin typeface="+mn-lt"/>
                <a:ea typeface="+mn-ea"/>
                <a:cs typeface="+mn-ea"/>
                <a:sym typeface="+mn-lt"/>
              </a:rPr>
              <a:t>苏州</a:t>
            </a:r>
            <a:endParaRPr lang="en-US" sz="2000" dirty="0">
              <a:latin typeface="+mn-lt"/>
              <a:ea typeface="+mn-ea"/>
              <a:cs typeface="+mn-ea"/>
              <a:sym typeface="+mn-lt"/>
            </a:endParaRPr>
          </a:p>
        </p:txBody>
      </p:sp>
      <p:sp>
        <p:nvSpPr>
          <p:cNvPr id="27" name="TextBox 26"/>
          <p:cNvSpPr txBox="1"/>
          <p:nvPr/>
        </p:nvSpPr>
        <p:spPr>
          <a:xfrm>
            <a:off x="8480742" y="2711564"/>
            <a:ext cx="1135086" cy="400110"/>
          </a:xfrm>
          <a:prstGeom prst="rect">
            <a:avLst/>
          </a:prstGeom>
          <a:noFill/>
        </p:spPr>
        <p:txBody>
          <a:bodyPr wrap="square" rtlCol="0">
            <a:spAutoFit/>
          </a:bodyPr>
          <a:lstStyle/>
          <a:p>
            <a:pPr algn="ctr"/>
            <a:r>
              <a:rPr lang="zh-CN" altLang="en-US" sz="2000" dirty="0">
                <a:latin typeface="+mn-lt"/>
                <a:ea typeface="+mn-ea"/>
                <a:cs typeface="+mn-ea"/>
                <a:sym typeface="+mn-lt"/>
              </a:rPr>
              <a:t>上海</a:t>
            </a:r>
            <a:endParaRPr lang="en-US" sz="2000" dirty="0">
              <a:latin typeface="+mn-lt"/>
              <a:ea typeface="+mn-ea"/>
              <a:cs typeface="+mn-ea"/>
              <a:sym typeface="+mn-lt"/>
            </a:endParaRPr>
          </a:p>
        </p:txBody>
      </p:sp>
      <p:sp>
        <p:nvSpPr>
          <p:cNvPr id="19" name="TextBox 18"/>
          <p:cNvSpPr txBox="1"/>
          <p:nvPr/>
        </p:nvSpPr>
        <p:spPr>
          <a:xfrm>
            <a:off x="1133341" y="3470507"/>
            <a:ext cx="9807262" cy="2565702"/>
          </a:xfrm>
          <a:prstGeom prst="rect">
            <a:avLst/>
          </a:prstGeom>
          <a:noFill/>
        </p:spPr>
        <p:txBody>
          <a:bodyPr wrap="square" rtlCol="0">
            <a:spAutoFit/>
          </a:bodyPr>
          <a:lstStyle/>
          <a:p>
            <a:pPr>
              <a:lnSpc>
                <a:spcPct val="150000"/>
              </a:lnSpc>
            </a:pPr>
            <a:r>
              <a:rPr lang="zh-CN" altLang="en-US" sz="2200" b="1" dirty="0">
                <a:latin typeface="+mn-lt"/>
                <a:ea typeface="+mn-ea"/>
                <a:cs typeface="+mn-ea"/>
                <a:sym typeface="+mn-lt"/>
              </a:rPr>
              <a:t>线型网络：高铁 </a:t>
            </a:r>
            <a:r>
              <a:rPr lang="en-US" altLang="zh-CN" sz="2200" b="1" dirty="0">
                <a:latin typeface="+mn-lt"/>
                <a:ea typeface="+mn-ea"/>
                <a:cs typeface="+mn-ea"/>
                <a:sym typeface="+mn-lt"/>
              </a:rPr>
              <a:t>G7005</a:t>
            </a:r>
          </a:p>
          <a:p>
            <a:pPr>
              <a:lnSpc>
                <a:spcPct val="150000"/>
              </a:lnSpc>
            </a:pPr>
            <a:r>
              <a:rPr lang="zh-CN" altLang="en-US" sz="2200" dirty="0">
                <a:latin typeface="+mn-lt"/>
                <a:ea typeface="+mn-ea"/>
                <a:cs typeface="+mn-ea"/>
                <a:sym typeface="+mn-lt"/>
              </a:rPr>
              <a:t>资源： 相邻城市有向旅程的任一段</a:t>
            </a:r>
            <a:r>
              <a:rPr lang="en-US" altLang="zh-CN" sz="2200" dirty="0">
                <a:latin typeface="+mn-lt"/>
                <a:ea typeface="+mn-ea"/>
                <a:cs typeface="+mn-ea"/>
                <a:sym typeface="+mn-lt"/>
              </a:rPr>
              <a:t>, </a:t>
            </a:r>
            <a:r>
              <a:rPr lang="zh-CN" altLang="en-US" sz="2200" dirty="0">
                <a:latin typeface="+mn-lt"/>
                <a:ea typeface="+mn-ea"/>
                <a:cs typeface="+mn-ea"/>
                <a:sym typeface="+mn-lt"/>
              </a:rPr>
              <a:t>如常州 </a:t>
            </a:r>
            <a:r>
              <a:rPr lang="en-US" altLang="zh-CN" sz="2200" dirty="0">
                <a:latin typeface="+mn-lt"/>
                <a:ea typeface="+mn-ea"/>
                <a:cs typeface="+mn-ea"/>
                <a:sym typeface="+mn-lt"/>
              </a:rPr>
              <a:t>– </a:t>
            </a:r>
            <a:r>
              <a:rPr lang="zh-CN" altLang="en-US" sz="2200" dirty="0">
                <a:latin typeface="+mn-lt"/>
                <a:ea typeface="+mn-ea"/>
                <a:cs typeface="+mn-ea"/>
                <a:sym typeface="+mn-lt"/>
              </a:rPr>
              <a:t>无锡， 苏州 </a:t>
            </a:r>
            <a:r>
              <a:rPr lang="en-US" altLang="zh-CN" sz="2200" dirty="0">
                <a:latin typeface="+mn-lt"/>
                <a:ea typeface="+mn-ea"/>
                <a:cs typeface="+mn-ea"/>
                <a:sym typeface="+mn-lt"/>
              </a:rPr>
              <a:t>– </a:t>
            </a:r>
            <a:r>
              <a:rPr lang="zh-CN" altLang="en-US" sz="2200" dirty="0">
                <a:latin typeface="+mn-lt"/>
                <a:ea typeface="+mn-ea"/>
                <a:cs typeface="+mn-ea"/>
                <a:sym typeface="+mn-lt"/>
              </a:rPr>
              <a:t>上海， 共</a:t>
            </a:r>
            <a:r>
              <a:rPr lang="en-US" altLang="zh-CN" sz="2200" dirty="0">
                <a:latin typeface="+mn-lt"/>
                <a:ea typeface="+mn-ea"/>
                <a:cs typeface="+mn-ea"/>
                <a:sym typeface="+mn-lt"/>
              </a:rPr>
              <a:t>4</a:t>
            </a:r>
            <a:r>
              <a:rPr lang="zh-CN" altLang="en-US" sz="2200" dirty="0">
                <a:latin typeface="+mn-lt"/>
                <a:ea typeface="+mn-ea"/>
                <a:cs typeface="+mn-ea"/>
                <a:sym typeface="+mn-lt"/>
              </a:rPr>
              <a:t>个资源；</a:t>
            </a:r>
            <a:endParaRPr lang="en-US" altLang="zh-CN" sz="2200" dirty="0">
              <a:latin typeface="+mn-lt"/>
              <a:ea typeface="+mn-ea"/>
              <a:cs typeface="+mn-ea"/>
              <a:sym typeface="+mn-lt"/>
            </a:endParaRPr>
          </a:p>
          <a:p>
            <a:pPr>
              <a:lnSpc>
                <a:spcPct val="150000"/>
              </a:lnSpc>
            </a:pPr>
            <a:r>
              <a:rPr lang="zh-CN" altLang="en-US" sz="2200" dirty="0">
                <a:latin typeface="+mn-lt"/>
                <a:ea typeface="+mn-ea"/>
                <a:cs typeface="+mn-ea"/>
                <a:sym typeface="+mn-lt"/>
              </a:rPr>
              <a:t>产品： 任意两个城市间的有向旅程，如南京 </a:t>
            </a:r>
            <a:r>
              <a:rPr lang="en-US" altLang="zh-CN" sz="2200" dirty="0">
                <a:latin typeface="+mn-lt"/>
                <a:ea typeface="+mn-ea"/>
                <a:cs typeface="+mn-ea"/>
                <a:sym typeface="+mn-lt"/>
              </a:rPr>
              <a:t>– </a:t>
            </a:r>
            <a:r>
              <a:rPr lang="zh-CN" altLang="en-US" sz="2200" dirty="0">
                <a:latin typeface="+mn-lt"/>
                <a:ea typeface="+mn-ea"/>
                <a:cs typeface="+mn-ea"/>
                <a:sym typeface="+mn-lt"/>
              </a:rPr>
              <a:t>无锡， 常州 </a:t>
            </a:r>
            <a:r>
              <a:rPr lang="en-US" altLang="zh-CN" sz="2200" dirty="0">
                <a:latin typeface="+mn-lt"/>
                <a:ea typeface="+mn-ea"/>
                <a:cs typeface="+mn-ea"/>
                <a:sym typeface="+mn-lt"/>
              </a:rPr>
              <a:t>– </a:t>
            </a:r>
            <a:r>
              <a:rPr lang="zh-CN" altLang="en-US" sz="2200" dirty="0">
                <a:latin typeface="+mn-lt"/>
                <a:ea typeface="+mn-ea"/>
                <a:cs typeface="+mn-ea"/>
                <a:sym typeface="+mn-lt"/>
              </a:rPr>
              <a:t>上海， 共</a:t>
            </a:r>
            <a:r>
              <a:rPr lang="en-US" altLang="zh-CN" sz="2200" dirty="0">
                <a:latin typeface="+mn-lt"/>
                <a:ea typeface="+mn-ea"/>
                <a:cs typeface="+mn-ea"/>
                <a:sym typeface="+mn-lt"/>
              </a:rPr>
              <a:t>10</a:t>
            </a:r>
            <a:r>
              <a:rPr lang="zh-CN" altLang="en-US" sz="2200" dirty="0">
                <a:latin typeface="+mn-lt"/>
                <a:ea typeface="+mn-ea"/>
                <a:cs typeface="+mn-ea"/>
                <a:sym typeface="+mn-lt"/>
              </a:rPr>
              <a:t>个产品；</a:t>
            </a:r>
            <a:endParaRPr lang="en-US" altLang="zh-CN" sz="2200" dirty="0">
              <a:latin typeface="+mn-lt"/>
              <a:ea typeface="+mn-ea"/>
              <a:cs typeface="+mn-ea"/>
              <a:sym typeface="+mn-lt"/>
            </a:endParaRPr>
          </a:p>
        </p:txBody>
      </p:sp>
    </p:spTree>
    <p:extLst>
      <p:ext uri="{BB962C8B-B14F-4D97-AF65-F5344CB8AC3E}">
        <p14:creationId xmlns:p14="http://schemas.microsoft.com/office/powerpoint/2010/main" val="4220943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网络产品与管理</a:t>
            </a:r>
            <a:endParaRPr lang="zh-CN" altLang="en-US" dirty="0">
              <a:sym typeface="+mn-lt"/>
            </a:endParaRPr>
          </a:p>
        </p:txBody>
      </p:sp>
      <p:sp>
        <p:nvSpPr>
          <p:cNvPr id="3" name="内容占位符 2"/>
          <p:cNvSpPr>
            <a:spLocks noGrp="1"/>
          </p:cNvSpPr>
          <p:nvPr>
            <p:ph sz="quarter" idx="13"/>
          </p:nvPr>
        </p:nvSpPr>
        <p:spPr/>
        <p:txBody>
          <a:bodyPr>
            <a:normAutofit fontScale="85000" lnSpcReduction="10000"/>
          </a:bodyPr>
          <a:lstStyle/>
          <a:p>
            <a:r>
              <a:rPr lang="en-US" altLang="zh-CN">
                <a:sym typeface="+mn-lt"/>
              </a:rPr>
              <a:t>ODF</a:t>
            </a:r>
            <a:r>
              <a:rPr lang="zh-CN" altLang="en-US">
                <a:sym typeface="+mn-lt"/>
              </a:rPr>
              <a:t> </a:t>
            </a:r>
            <a:r>
              <a:rPr lang="en-US" altLang="zh-CN">
                <a:sym typeface="+mn-lt"/>
              </a:rPr>
              <a:t>(Origin-Destination Fare): </a:t>
            </a:r>
            <a:r>
              <a:rPr lang="zh-CN" altLang="en-US">
                <a:sym typeface="+mn-lt"/>
              </a:rPr>
              <a:t>表示网络产品，用于航空运输的出发地</a:t>
            </a:r>
            <a:r>
              <a:rPr lang="en-US" altLang="zh-CN">
                <a:sym typeface="+mn-lt"/>
              </a:rPr>
              <a:t>-</a:t>
            </a:r>
            <a:r>
              <a:rPr lang="zh-CN" altLang="en-US">
                <a:sym typeface="+mn-lt"/>
              </a:rPr>
              <a:t>目的地价格等级术语，广泛使用在其它行业；</a:t>
            </a:r>
            <a:endParaRPr lang="en-US" altLang="zh-CN">
              <a:sym typeface="+mn-lt"/>
            </a:endParaRPr>
          </a:p>
          <a:p>
            <a:r>
              <a:rPr lang="zh-CN" altLang="en-US">
                <a:sym typeface="+mn-lt"/>
              </a:rPr>
              <a:t>网络管理目标：管理和更新所有 </a:t>
            </a:r>
            <a:r>
              <a:rPr lang="en-US" altLang="zh-CN">
                <a:sym typeface="+mn-lt"/>
              </a:rPr>
              <a:t>ODF </a:t>
            </a:r>
            <a:r>
              <a:rPr lang="zh-CN" altLang="en-US">
                <a:sym typeface="+mn-lt"/>
              </a:rPr>
              <a:t>的可用性，最大化期望收益；</a:t>
            </a:r>
            <a:endParaRPr lang="en-US" altLang="zh-CN">
              <a:sym typeface="+mn-lt"/>
            </a:endParaRPr>
          </a:p>
          <a:p>
            <a:r>
              <a:rPr lang="zh-CN" altLang="en-US">
                <a:sym typeface="+mn-lt"/>
              </a:rPr>
              <a:t>网络管理的复杂性：酒店接受 </a:t>
            </a:r>
            <a:r>
              <a:rPr lang="en-US" altLang="zh-CN">
                <a:sym typeface="+mn-lt"/>
              </a:rPr>
              <a:t>365 </a:t>
            </a:r>
            <a:r>
              <a:rPr lang="zh-CN" altLang="en-US">
                <a:sym typeface="+mn-lt"/>
              </a:rPr>
              <a:t>天中任何一天的到达，住店时间 </a:t>
            </a:r>
            <a:r>
              <a:rPr lang="en-US" altLang="zh-CN">
                <a:sym typeface="+mn-lt"/>
              </a:rPr>
              <a:t>1 </a:t>
            </a:r>
            <a:r>
              <a:rPr lang="zh-CN" altLang="en-US">
                <a:sym typeface="+mn-lt"/>
              </a:rPr>
              <a:t>至 </a:t>
            </a:r>
            <a:r>
              <a:rPr lang="en-US" altLang="zh-CN">
                <a:sym typeface="+mn-lt"/>
              </a:rPr>
              <a:t>15 </a:t>
            </a:r>
            <a:r>
              <a:rPr lang="zh-CN" altLang="en-US">
                <a:sym typeface="+mn-lt"/>
              </a:rPr>
              <a:t>天不等，则有</a:t>
            </a:r>
            <a:r>
              <a:rPr lang="en-US" altLang="zh-CN">
                <a:sym typeface="+mn-lt"/>
              </a:rPr>
              <a:t>15 x 365 = 5,475 </a:t>
            </a:r>
            <a:r>
              <a:rPr lang="zh-CN" altLang="en-US">
                <a:sym typeface="+mn-lt"/>
              </a:rPr>
              <a:t>个不同产品；如果有 </a:t>
            </a:r>
            <a:r>
              <a:rPr lang="en-US" altLang="zh-CN">
                <a:sym typeface="+mn-lt"/>
              </a:rPr>
              <a:t>4 </a:t>
            </a:r>
            <a:r>
              <a:rPr lang="zh-CN" altLang="en-US">
                <a:sym typeface="+mn-lt"/>
              </a:rPr>
              <a:t>类 不同客房，则不同产品数增加到</a:t>
            </a:r>
            <a:r>
              <a:rPr lang="en-US" altLang="zh-CN">
                <a:sym typeface="+mn-lt"/>
              </a:rPr>
              <a:t> 21,900.</a:t>
            </a:r>
            <a:endParaRPr lang="en-US" altLang="zh-CN" dirty="0">
              <a:sym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a:sym typeface="+mn-lt"/>
              </a:rPr>
              <a:t>第二节 贪婪启发式算法</a:t>
            </a:r>
            <a:endParaRPr lang="zh-CN" altLang="en-US" dirty="0">
              <a:sym typeface="+mn-lt"/>
            </a:endParaRPr>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653398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网络管理的贪婪启发式算法</a:t>
            </a:r>
            <a:endParaRPr lang="zh-CN" altLang="en-US" dirty="0">
              <a:sym typeface="+mn-lt"/>
            </a:endParaRP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05294" y="1268413"/>
            <a:ext cx="8222411" cy="4770437"/>
          </a:xfrm>
        </p:spPr>
      </p:pic>
      <p:cxnSp>
        <p:nvCxnSpPr>
          <p:cNvPr id="7" name="Straight Connector 6"/>
          <p:cNvCxnSpPr/>
          <p:nvPr/>
        </p:nvCxnSpPr>
        <p:spPr>
          <a:xfrm>
            <a:off x="3168771" y="2869721"/>
            <a:ext cx="667684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453888" y="2237120"/>
            <a:ext cx="1585463" cy="461665"/>
          </a:xfrm>
          <a:prstGeom prst="rect">
            <a:avLst/>
          </a:prstGeom>
          <a:noFill/>
        </p:spPr>
        <p:txBody>
          <a:bodyPr wrap="square" rtlCol="0">
            <a:spAutoFit/>
          </a:bodyPr>
          <a:lstStyle/>
          <a:p>
            <a:r>
              <a:rPr lang="en-US" dirty="0">
                <a:latin typeface="+mn-lt"/>
                <a:ea typeface="+mn-ea"/>
                <a:cs typeface="+mn-ea"/>
                <a:sym typeface="+mn-lt"/>
              </a:rPr>
              <a:t>Capacity</a:t>
            </a:r>
          </a:p>
        </p:txBody>
      </p:sp>
      <p:cxnSp>
        <p:nvCxnSpPr>
          <p:cNvPr id="11" name="Straight Arrow Connector 10"/>
          <p:cNvCxnSpPr/>
          <p:nvPr/>
        </p:nvCxnSpPr>
        <p:spPr>
          <a:xfrm flipH="1">
            <a:off x="8626416" y="2559171"/>
            <a:ext cx="333555" cy="3105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70860" y="4975860"/>
            <a:ext cx="6568440" cy="369332"/>
          </a:xfrm>
          <a:prstGeom prst="rect">
            <a:avLst/>
          </a:prstGeom>
          <a:noFill/>
        </p:spPr>
        <p:txBody>
          <a:bodyPr wrap="square" rtlCol="0">
            <a:spAutoFit/>
          </a:bodyPr>
          <a:lstStyle/>
          <a:p>
            <a:r>
              <a:rPr lang="zh-CN" altLang="en-US" sz="1800" dirty="0">
                <a:latin typeface="+mn-lt"/>
                <a:ea typeface="+mn-ea"/>
                <a:cs typeface="+mn-ea"/>
                <a:sym typeface="+mn-lt"/>
              </a:rPr>
              <a:t>      周日       周一       周二      周三        周四       周五        周六</a:t>
            </a:r>
            <a:endParaRPr lang="en-US" sz="1800" dirty="0">
              <a:latin typeface="+mn-lt"/>
              <a:ea typeface="+mn-ea"/>
              <a:cs typeface="+mn-ea"/>
              <a:sym typeface="+mn-lt"/>
            </a:endParaRPr>
          </a:p>
        </p:txBody>
      </p:sp>
      <p:sp>
        <p:nvSpPr>
          <p:cNvPr id="8" name="TextBox 7"/>
          <p:cNvSpPr txBox="1"/>
          <p:nvPr/>
        </p:nvSpPr>
        <p:spPr>
          <a:xfrm>
            <a:off x="2288862" y="2780151"/>
            <a:ext cx="492443" cy="2142369"/>
          </a:xfrm>
          <a:prstGeom prst="rect">
            <a:avLst/>
          </a:prstGeom>
          <a:noFill/>
        </p:spPr>
        <p:txBody>
          <a:bodyPr vert="eaVert" wrap="square" rtlCol="0">
            <a:spAutoFit/>
          </a:bodyPr>
          <a:lstStyle/>
          <a:p>
            <a:r>
              <a:rPr lang="zh-CN" altLang="en-US" sz="2000" dirty="0">
                <a:latin typeface="+mn-lt"/>
                <a:ea typeface="+mn-ea"/>
                <a:cs typeface="+mn-ea"/>
                <a:sym typeface="+mn-lt"/>
              </a:rPr>
              <a:t>无约束入住率</a:t>
            </a:r>
            <a:endParaRPr lang="en-US" sz="2000" dirty="0">
              <a:latin typeface="+mn-lt"/>
              <a:ea typeface="+mn-ea"/>
              <a:cs typeface="+mn-ea"/>
              <a:sym typeface="+mn-lt"/>
            </a:endParaRPr>
          </a:p>
        </p:txBody>
      </p:sp>
      <p:sp>
        <p:nvSpPr>
          <p:cNvPr id="10" name="TextBox 9"/>
          <p:cNvSpPr txBox="1"/>
          <p:nvPr/>
        </p:nvSpPr>
        <p:spPr>
          <a:xfrm>
            <a:off x="3168771" y="5623560"/>
            <a:ext cx="6219069" cy="400110"/>
          </a:xfrm>
          <a:prstGeom prst="rect">
            <a:avLst/>
          </a:prstGeom>
          <a:noFill/>
        </p:spPr>
        <p:txBody>
          <a:bodyPr wrap="square" rtlCol="0">
            <a:spAutoFit/>
          </a:bodyPr>
          <a:lstStyle/>
          <a:p>
            <a:pPr algn="ctr"/>
            <a:r>
              <a:rPr lang="zh-CN" altLang="en-US" sz="2000" dirty="0">
                <a:latin typeface="+mn-lt"/>
                <a:ea typeface="+mn-ea"/>
                <a:cs typeface="+mn-ea"/>
                <a:sym typeface="+mn-lt"/>
              </a:rPr>
              <a:t>一家商务酒店每周各天需求分布</a:t>
            </a:r>
            <a:endParaRPr lang="en-US" sz="2000" dirty="0">
              <a:latin typeface="+mn-lt"/>
              <a:ea typeface="+mn-ea"/>
              <a:cs typeface="+mn-ea"/>
              <a:sym typeface="+mn-lt"/>
            </a:endParaRPr>
          </a:p>
        </p:txBody>
      </p:sp>
      <p:sp>
        <p:nvSpPr>
          <p:cNvPr id="3" name="TextBox 2"/>
          <p:cNvSpPr txBox="1"/>
          <p:nvPr/>
        </p:nvSpPr>
        <p:spPr>
          <a:xfrm>
            <a:off x="8834910" y="2440539"/>
            <a:ext cx="1513268" cy="430887"/>
          </a:xfrm>
          <a:prstGeom prst="rect">
            <a:avLst/>
          </a:prstGeom>
          <a:noFill/>
        </p:spPr>
        <p:txBody>
          <a:bodyPr wrap="square" rtlCol="0">
            <a:spAutoFit/>
          </a:bodyPr>
          <a:lstStyle/>
          <a:p>
            <a:r>
              <a:rPr lang="zh-CN" altLang="en-US" sz="2200" dirty="0">
                <a:latin typeface="+mn-lt"/>
                <a:ea typeface="+mn-ea"/>
                <a:cs typeface="+mn-ea"/>
                <a:sym typeface="+mn-lt"/>
              </a:rPr>
              <a:t>产能约束</a:t>
            </a:r>
            <a:endParaRPr lang="en-US" sz="2200" dirty="0">
              <a:latin typeface="+mn-lt"/>
              <a:ea typeface="+mn-ea"/>
              <a:cs typeface="+mn-ea"/>
              <a:sym typeface="+mn-lt"/>
            </a:endParaRPr>
          </a:p>
        </p:txBody>
      </p:sp>
      <p:cxnSp>
        <p:nvCxnSpPr>
          <p:cNvPr id="12" name="Straight Arrow Connector 11"/>
          <p:cNvCxnSpPr/>
          <p:nvPr/>
        </p:nvCxnSpPr>
        <p:spPr>
          <a:xfrm flipH="1">
            <a:off x="8532254" y="2780151"/>
            <a:ext cx="360608" cy="336536"/>
          </a:xfrm>
          <a:prstGeom prst="straightConnector1">
            <a:avLst/>
          </a:prstGeom>
          <a:ln w="22225">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462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22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网络管理的贪婪启发式算法</a:t>
            </a:r>
            <a:endParaRPr lang="zh-CN" altLang="en-US" dirty="0">
              <a:sym typeface="+mn-lt"/>
            </a:endParaRPr>
          </a:p>
        </p:txBody>
      </p:sp>
      <p:sp>
        <p:nvSpPr>
          <p:cNvPr id="3" name="内容占位符 2"/>
          <p:cNvSpPr>
            <a:spLocks noGrp="1"/>
          </p:cNvSpPr>
          <p:nvPr>
            <p:ph sz="quarter" idx="13"/>
          </p:nvPr>
        </p:nvSpPr>
        <p:spPr/>
        <p:txBody>
          <a:bodyPr>
            <a:normAutofit fontScale="92500" lnSpcReduction="20000"/>
          </a:bodyPr>
          <a:lstStyle/>
          <a:p>
            <a:r>
              <a:rPr lang="zh-CN" altLang="en-US">
                <a:sym typeface="+mn-lt"/>
              </a:rPr>
              <a:t>问题：</a:t>
            </a:r>
            <a:endParaRPr lang="en-US" altLang="zh-CN">
              <a:sym typeface="+mn-lt"/>
            </a:endParaRPr>
          </a:p>
          <a:p>
            <a:r>
              <a:rPr lang="zh-CN" altLang="en-US">
                <a:sym typeface="+mn-lt"/>
              </a:rPr>
              <a:t>星期</a:t>
            </a:r>
            <a:r>
              <a:rPr lang="en-US" altLang="zh-CN">
                <a:sym typeface="+mn-lt"/>
              </a:rPr>
              <a:t>3</a:t>
            </a:r>
            <a:r>
              <a:rPr lang="zh-CN" altLang="en-US">
                <a:sym typeface="+mn-lt"/>
              </a:rPr>
              <a:t>需求超过酒店能力，房间紧缺；</a:t>
            </a:r>
            <a:endParaRPr lang="en-US" altLang="zh-CN">
              <a:sym typeface="+mn-lt"/>
            </a:endParaRPr>
          </a:p>
          <a:p>
            <a:r>
              <a:rPr lang="zh-CN" altLang="en-US">
                <a:sym typeface="+mn-lt"/>
              </a:rPr>
              <a:t>需同时考虑房间价格和驻留天数，决定接受或拒绝哪些预订，最大化收益；</a:t>
            </a:r>
            <a:endParaRPr lang="en-US" altLang="zh-CN">
              <a:sym typeface="+mn-lt"/>
            </a:endParaRPr>
          </a:p>
          <a:p>
            <a:r>
              <a:rPr lang="zh-CN" altLang="en-US">
                <a:sym typeface="+mn-lt"/>
              </a:rPr>
              <a:t>挂牌价每晚</a:t>
            </a:r>
            <a:r>
              <a:rPr lang="en-US" altLang="zh-CN">
                <a:sym typeface="+mn-lt"/>
              </a:rPr>
              <a:t>$200, </a:t>
            </a:r>
            <a:r>
              <a:rPr lang="zh-CN" altLang="en-US">
                <a:sym typeface="+mn-lt"/>
              </a:rPr>
              <a:t>折扣价每晚</a:t>
            </a:r>
            <a:r>
              <a:rPr lang="en-US" altLang="zh-CN">
                <a:sym typeface="+mn-lt"/>
              </a:rPr>
              <a:t>$150</a:t>
            </a:r>
            <a:r>
              <a:rPr lang="zh-CN" altLang="en-US">
                <a:sym typeface="+mn-lt"/>
              </a:rPr>
              <a:t>；</a:t>
            </a:r>
            <a:endParaRPr lang="en-US" altLang="zh-CN">
              <a:sym typeface="+mn-lt"/>
            </a:endParaRPr>
          </a:p>
          <a:p>
            <a:r>
              <a:rPr lang="zh-CN" altLang="en-US">
                <a:sym typeface="+mn-lt"/>
              </a:rPr>
              <a:t>酒店经理希望限制包括星期</a:t>
            </a:r>
            <a:r>
              <a:rPr lang="en-US" altLang="zh-CN">
                <a:sym typeface="+mn-lt"/>
              </a:rPr>
              <a:t>3</a:t>
            </a:r>
            <a:r>
              <a:rPr lang="zh-CN" altLang="en-US">
                <a:sym typeface="+mn-lt"/>
              </a:rPr>
              <a:t>在内的折扣预订数量；</a:t>
            </a:r>
            <a:endParaRPr lang="en-US" altLang="zh-CN">
              <a:sym typeface="+mn-lt"/>
            </a:endParaRPr>
          </a:p>
          <a:p>
            <a:r>
              <a:rPr lang="zh-CN" altLang="en-US">
                <a:sym typeface="+mn-lt"/>
              </a:rPr>
              <a:t>顾客预订周</a:t>
            </a:r>
            <a:r>
              <a:rPr lang="en-US" altLang="zh-CN">
                <a:sym typeface="+mn-lt"/>
              </a:rPr>
              <a:t>2</a:t>
            </a:r>
            <a:r>
              <a:rPr lang="zh-CN" altLang="en-US">
                <a:sym typeface="+mn-lt"/>
              </a:rPr>
              <a:t>到达住三晚的折扣价，酒店要预留周</a:t>
            </a:r>
            <a:r>
              <a:rPr lang="en-US" altLang="zh-CN">
                <a:sym typeface="+mn-lt"/>
              </a:rPr>
              <a:t>3</a:t>
            </a:r>
            <a:r>
              <a:rPr lang="zh-CN" altLang="en-US">
                <a:sym typeface="+mn-lt"/>
              </a:rPr>
              <a:t>挂牌价房间拒绝预订。</a:t>
            </a:r>
            <a:endParaRPr lang="en-US" altLang="zh-CN" dirty="0">
              <a:sym typeface="+mn-lt"/>
            </a:endParaRPr>
          </a:p>
        </p:txBody>
      </p:sp>
    </p:spTree>
    <p:extLst>
      <p:ext uri="{BB962C8B-B14F-4D97-AF65-F5344CB8AC3E}">
        <p14:creationId xmlns:p14="http://schemas.microsoft.com/office/powerpoint/2010/main" val="1003643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贪婪启发式算法</a:t>
            </a:r>
            <a:endParaRPr lang="zh-CN" altLang="en-US" dirty="0">
              <a:sym typeface="+mn-lt"/>
            </a:endParaRPr>
          </a:p>
        </p:txBody>
      </p:sp>
      <p:sp>
        <p:nvSpPr>
          <p:cNvPr id="3" name="内容占位符 2"/>
          <p:cNvSpPr>
            <a:spLocks noGrp="1"/>
          </p:cNvSpPr>
          <p:nvPr>
            <p:ph sz="quarter" idx="13"/>
          </p:nvPr>
        </p:nvSpPr>
        <p:spPr/>
        <p:txBody>
          <a:bodyPr/>
          <a:lstStyle/>
          <a:p>
            <a:r>
              <a:rPr lang="zh-CN" altLang="en-US">
                <a:sym typeface="+mn-lt"/>
              </a:rPr>
              <a:t>只考虑单个资源的缺陷：</a:t>
            </a:r>
            <a:endParaRPr lang="en-US" altLang="zh-CN">
              <a:sym typeface="+mn-lt"/>
            </a:endParaRPr>
          </a:p>
          <a:p>
            <a:r>
              <a:rPr lang="zh-CN" altLang="en-US">
                <a:sym typeface="+mn-lt"/>
              </a:rPr>
              <a:t>把紧缺资源留给最有价值的住客（周</a:t>
            </a:r>
            <a:r>
              <a:rPr lang="en-US" altLang="zh-CN">
                <a:sym typeface="+mn-lt"/>
              </a:rPr>
              <a:t>3 $200 </a:t>
            </a:r>
            <a:r>
              <a:rPr lang="zh-CN" altLang="en-US">
                <a:sym typeface="+mn-lt"/>
              </a:rPr>
              <a:t>顾客）；</a:t>
            </a:r>
            <a:endParaRPr lang="en-US" altLang="zh-CN">
              <a:sym typeface="+mn-lt"/>
            </a:endParaRPr>
          </a:p>
          <a:p>
            <a:r>
              <a:rPr lang="zh-CN" altLang="en-US">
                <a:sym typeface="+mn-lt"/>
              </a:rPr>
              <a:t>接受周</a:t>
            </a:r>
            <a:r>
              <a:rPr lang="en-US" altLang="zh-CN">
                <a:sym typeface="+mn-lt"/>
              </a:rPr>
              <a:t>3</a:t>
            </a:r>
            <a:r>
              <a:rPr lang="zh-CN" altLang="en-US">
                <a:sym typeface="+mn-lt"/>
              </a:rPr>
              <a:t>到达住店一夜的顾客 </a:t>
            </a:r>
            <a:r>
              <a:rPr lang="en-US" altLang="zh-CN">
                <a:sym typeface="+mn-lt"/>
              </a:rPr>
              <a:t>($200)</a:t>
            </a:r>
            <a:r>
              <a:rPr lang="zh-CN" altLang="en-US">
                <a:sym typeface="+mn-lt"/>
              </a:rPr>
              <a:t>，拒绝周</a:t>
            </a:r>
            <a:r>
              <a:rPr lang="en-US" altLang="zh-CN">
                <a:sym typeface="+mn-lt"/>
              </a:rPr>
              <a:t>2</a:t>
            </a:r>
            <a:r>
              <a:rPr lang="zh-CN" altLang="en-US">
                <a:sym typeface="+mn-lt"/>
              </a:rPr>
              <a:t>到达住店三夜的顾客 </a:t>
            </a:r>
            <a:r>
              <a:rPr lang="en-US" altLang="zh-CN">
                <a:sym typeface="+mn-lt"/>
              </a:rPr>
              <a:t>(3 x $150);</a:t>
            </a:r>
          </a:p>
          <a:p>
            <a:r>
              <a:rPr lang="zh-CN" altLang="en-US">
                <a:sym typeface="+mn-lt"/>
              </a:rPr>
              <a:t>潜在损失为 </a:t>
            </a:r>
            <a:r>
              <a:rPr lang="en-US" altLang="zh-CN">
                <a:sym typeface="+mn-lt"/>
              </a:rPr>
              <a:t>$250 ($150 x 3 - $200).</a:t>
            </a:r>
            <a:endParaRPr lang="en-US" altLang="zh-CN" dirty="0">
              <a:sym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网络管理的贪婪启发式算法</a:t>
            </a:r>
            <a:endParaRPr lang="zh-CN" altLang="en-US" dirty="0">
              <a:sym typeface="+mn-lt"/>
            </a:endParaRPr>
          </a:p>
        </p:txBody>
      </p:sp>
      <p:sp>
        <p:nvSpPr>
          <p:cNvPr id="3" name="内容占位符 2"/>
          <p:cNvSpPr>
            <a:spLocks noGrp="1"/>
          </p:cNvSpPr>
          <p:nvPr>
            <p:ph sz="quarter" idx="13"/>
          </p:nvPr>
        </p:nvSpPr>
        <p:spPr/>
        <p:txBody>
          <a:bodyPr/>
          <a:lstStyle/>
          <a:p>
            <a:r>
              <a:rPr lang="zh-CN" altLang="en-US">
                <a:sym typeface="+mn-lt"/>
              </a:rPr>
              <a:t>另一种方法：</a:t>
            </a:r>
            <a:endParaRPr lang="en-US" altLang="zh-CN">
              <a:sym typeface="+mn-lt"/>
            </a:endParaRPr>
          </a:p>
          <a:p>
            <a:r>
              <a:rPr lang="zh-CN" altLang="en-US">
                <a:sym typeface="+mn-lt"/>
              </a:rPr>
              <a:t>将所有用到约束资源的 </a:t>
            </a:r>
            <a:r>
              <a:rPr lang="en-US" altLang="zh-CN">
                <a:sym typeface="+mn-lt"/>
              </a:rPr>
              <a:t>ODF </a:t>
            </a:r>
            <a:r>
              <a:rPr lang="zh-CN" altLang="en-US">
                <a:sym typeface="+mn-lt"/>
              </a:rPr>
              <a:t>根据总价格排列，用 </a:t>
            </a:r>
            <a:r>
              <a:rPr lang="en-US" altLang="zh-CN">
                <a:sym typeface="+mn-lt"/>
              </a:rPr>
              <a:t>EMSR </a:t>
            </a:r>
            <a:r>
              <a:rPr lang="zh-CN" altLang="en-US">
                <a:sym typeface="+mn-lt"/>
              </a:rPr>
              <a:t>或其它启发式算法解多价格等级问题；如 周</a:t>
            </a:r>
            <a:r>
              <a:rPr lang="en-US" altLang="zh-CN">
                <a:sym typeface="+mn-lt"/>
              </a:rPr>
              <a:t>3</a:t>
            </a:r>
            <a:r>
              <a:rPr lang="zh-CN" altLang="en-US">
                <a:sym typeface="+mn-lt"/>
              </a:rPr>
              <a:t>一晚折扣价 </a:t>
            </a:r>
            <a:r>
              <a:rPr lang="en-US" altLang="zh-CN">
                <a:sym typeface="+mn-lt"/>
              </a:rPr>
              <a:t>–— </a:t>
            </a:r>
            <a:r>
              <a:rPr lang="zh-CN" altLang="en-US">
                <a:sym typeface="+mn-lt"/>
              </a:rPr>
              <a:t>周</a:t>
            </a:r>
            <a:r>
              <a:rPr lang="en-US" altLang="zh-CN">
                <a:sym typeface="+mn-lt"/>
              </a:rPr>
              <a:t>3</a:t>
            </a:r>
            <a:r>
              <a:rPr lang="zh-CN" altLang="en-US">
                <a:sym typeface="+mn-lt"/>
              </a:rPr>
              <a:t>一晚挂牌价 </a:t>
            </a:r>
            <a:r>
              <a:rPr lang="en-US" altLang="zh-CN">
                <a:sym typeface="+mn-lt"/>
              </a:rPr>
              <a:t>–— </a:t>
            </a:r>
            <a:r>
              <a:rPr lang="zh-CN" altLang="en-US">
                <a:sym typeface="+mn-lt"/>
              </a:rPr>
              <a:t>周</a:t>
            </a:r>
            <a:r>
              <a:rPr lang="en-US" altLang="zh-CN">
                <a:sym typeface="+mn-lt"/>
              </a:rPr>
              <a:t>2/3</a:t>
            </a:r>
            <a:r>
              <a:rPr lang="zh-CN" altLang="en-US">
                <a:sym typeface="+mn-lt"/>
              </a:rPr>
              <a:t> 或周</a:t>
            </a:r>
            <a:r>
              <a:rPr lang="en-US" altLang="zh-CN">
                <a:sym typeface="+mn-lt"/>
              </a:rPr>
              <a:t>3/4</a:t>
            </a:r>
            <a:r>
              <a:rPr lang="zh-CN" altLang="en-US">
                <a:sym typeface="+mn-lt"/>
              </a:rPr>
              <a:t>两晚折扣价 </a:t>
            </a:r>
            <a:r>
              <a:rPr lang="en-US" altLang="zh-CN">
                <a:sym typeface="+mn-lt"/>
              </a:rPr>
              <a:t>—</a:t>
            </a:r>
            <a:r>
              <a:rPr lang="zh-CN" altLang="en-US">
                <a:sym typeface="+mn-lt"/>
              </a:rPr>
              <a:t>周</a:t>
            </a:r>
            <a:r>
              <a:rPr lang="en-US" altLang="zh-CN">
                <a:sym typeface="+mn-lt"/>
              </a:rPr>
              <a:t>2/3</a:t>
            </a:r>
            <a:r>
              <a:rPr lang="zh-CN" altLang="en-US">
                <a:sym typeface="+mn-lt"/>
              </a:rPr>
              <a:t> 或周</a:t>
            </a:r>
            <a:r>
              <a:rPr lang="en-US" altLang="zh-CN">
                <a:sym typeface="+mn-lt"/>
              </a:rPr>
              <a:t>3/4</a:t>
            </a:r>
            <a:r>
              <a:rPr lang="zh-CN" altLang="en-US">
                <a:sym typeface="+mn-lt"/>
              </a:rPr>
              <a:t>两晚挂牌价等；</a:t>
            </a:r>
            <a:endParaRPr lang="en-US" altLang="zh-CN">
              <a:sym typeface="+mn-lt"/>
            </a:endParaRPr>
          </a:p>
          <a:p>
            <a:r>
              <a:rPr lang="zh-CN" altLang="en-US">
                <a:sym typeface="+mn-lt"/>
              </a:rPr>
              <a:t>只要周</a:t>
            </a:r>
            <a:r>
              <a:rPr lang="en-US" altLang="zh-CN">
                <a:sym typeface="+mn-lt"/>
              </a:rPr>
              <a:t>3</a:t>
            </a:r>
            <a:r>
              <a:rPr lang="zh-CN" altLang="en-US">
                <a:sym typeface="+mn-lt"/>
              </a:rPr>
              <a:t>无约束需求超过酒店客房供应能力，此种算法可以最大化期望营业利润。</a:t>
            </a:r>
            <a:endParaRPr lang="en-US" altLang="zh-CN" dirty="0">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本章提要</a:t>
            </a:r>
            <a:endParaRPr lang="zh-CN" altLang="en-US" dirty="0">
              <a:sym typeface="+mn-lt"/>
            </a:endParaRPr>
          </a:p>
        </p:txBody>
      </p:sp>
      <p:sp>
        <p:nvSpPr>
          <p:cNvPr id="3" name="内容占位符 2"/>
          <p:cNvSpPr>
            <a:spLocks noGrp="1"/>
          </p:cNvSpPr>
          <p:nvPr>
            <p:ph sz="quarter" idx="13"/>
          </p:nvPr>
        </p:nvSpPr>
        <p:spPr/>
        <p:txBody>
          <a:bodyPr/>
          <a:lstStyle/>
          <a:p>
            <a:r>
              <a:rPr lang="zh-CN" altLang="en-US">
                <a:sym typeface="+mn-lt"/>
              </a:rPr>
              <a:t>网络资源管理问题；</a:t>
            </a:r>
            <a:endParaRPr lang="en-US" altLang="zh-CN">
              <a:sym typeface="+mn-lt"/>
            </a:endParaRPr>
          </a:p>
          <a:p>
            <a:r>
              <a:rPr lang="zh-CN" altLang="en-US">
                <a:sym typeface="+mn-lt"/>
              </a:rPr>
              <a:t>贪婪启发式算法；</a:t>
            </a:r>
            <a:endParaRPr lang="en-US" altLang="zh-CN">
              <a:sym typeface="+mn-lt"/>
            </a:endParaRPr>
          </a:p>
          <a:p>
            <a:r>
              <a:rPr lang="zh-CN" altLang="en-US">
                <a:sym typeface="+mn-lt"/>
              </a:rPr>
              <a:t>线性规划方法；</a:t>
            </a:r>
            <a:endParaRPr lang="en-US" altLang="zh-CN">
              <a:sym typeface="+mn-lt"/>
            </a:endParaRPr>
          </a:p>
          <a:p>
            <a:r>
              <a:rPr lang="zh-CN" altLang="en-US">
                <a:sym typeface="+mn-lt"/>
              </a:rPr>
              <a:t>虚拟嵌套方法；</a:t>
            </a:r>
            <a:endParaRPr lang="en-US" altLang="zh-CN">
              <a:sym typeface="+mn-lt"/>
            </a:endParaRPr>
          </a:p>
          <a:p>
            <a:r>
              <a:rPr lang="zh-CN" altLang="en-US">
                <a:sym typeface="+mn-lt"/>
              </a:rPr>
              <a:t>竞标价格。</a:t>
            </a:r>
            <a:endParaRPr lang="en-US" altLang="zh-CN" dirty="0">
              <a:sym typeface="+mn-lt"/>
            </a:endParaRPr>
          </a:p>
        </p:txBody>
      </p:sp>
    </p:spTree>
    <p:extLst>
      <p:ext uri="{BB962C8B-B14F-4D97-AF65-F5344CB8AC3E}">
        <p14:creationId xmlns:p14="http://schemas.microsoft.com/office/powerpoint/2010/main" val="2544313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网络管理的贪婪启发式算法</a:t>
            </a:r>
            <a:endParaRPr lang="zh-CN" altLang="en-US" dirty="0">
              <a:sym typeface="+mn-lt"/>
            </a:endParaRPr>
          </a:p>
        </p:txBody>
      </p:sp>
      <p:sp>
        <p:nvSpPr>
          <p:cNvPr id="3" name="内容占位符 2"/>
          <p:cNvSpPr>
            <a:spLocks noGrp="1"/>
          </p:cNvSpPr>
          <p:nvPr>
            <p:ph sz="quarter" idx="13"/>
          </p:nvPr>
        </p:nvSpPr>
        <p:spPr/>
        <p:txBody>
          <a:bodyPr>
            <a:normAutofit lnSpcReduction="10000"/>
          </a:bodyPr>
          <a:lstStyle/>
          <a:p>
            <a:r>
              <a:rPr lang="zh-CN" altLang="en-US">
                <a:sym typeface="+mn-lt"/>
              </a:rPr>
              <a:t>贪婪启发式算法：</a:t>
            </a:r>
            <a:endParaRPr lang="en-US" altLang="zh-CN">
              <a:sym typeface="+mn-lt"/>
            </a:endParaRPr>
          </a:p>
          <a:p>
            <a:r>
              <a:rPr lang="zh-CN" altLang="en-US">
                <a:sym typeface="+mn-lt"/>
              </a:rPr>
              <a:t>将航段上所有的</a:t>
            </a:r>
            <a:r>
              <a:rPr lang="en-US" altLang="zh-CN">
                <a:sym typeface="+mn-lt"/>
              </a:rPr>
              <a:t> ODF </a:t>
            </a:r>
            <a:r>
              <a:rPr lang="zh-CN" altLang="en-US">
                <a:sym typeface="+mn-lt"/>
              </a:rPr>
              <a:t>按价格排序，并基于总价格设置可用性；</a:t>
            </a:r>
            <a:endParaRPr lang="en-US" altLang="zh-CN">
              <a:sym typeface="+mn-lt"/>
            </a:endParaRPr>
          </a:p>
          <a:p>
            <a:r>
              <a:rPr lang="zh-CN" altLang="en-US">
                <a:sym typeface="+mn-lt"/>
              </a:rPr>
              <a:t>如果只有一个资源约束条件或瓶颈，贪婪启发式算法是最优的；</a:t>
            </a:r>
            <a:endParaRPr lang="en-US" altLang="zh-CN">
              <a:sym typeface="+mn-lt"/>
            </a:endParaRPr>
          </a:p>
          <a:p>
            <a:r>
              <a:rPr lang="zh-CN" altLang="en-US">
                <a:sym typeface="+mn-lt"/>
              </a:rPr>
              <a:t>在有多个约束资源时，例如无约束需求超过周</a:t>
            </a:r>
            <a:r>
              <a:rPr lang="en-US" altLang="zh-CN">
                <a:sym typeface="+mn-lt"/>
              </a:rPr>
              <a:t>3</a:t>
            </a:r>
            <a:r>
              <a:rPr lang="zh-CN" altLang="en-US">
                <a:sym typeface="+mn-lt"/>
              </a:rPr>
              <a:t>和周</a:t>
            </a:r>
            <a:r>
              <a:rPr lang="en-US" altLang="zh-CN">
                <a:sym typeface="+mn-lt"/>
              </a:rPr>
              <a:t>4</a:t>
            </a:r>
            <a:r>
              <a:rPr lang="zh-CN" altLang="en-US">
                <a:sym typeface="+mn-lt"/>
              </a:rPr>
              <a:t>的客房数目，贪婪启发式算法不是最优的。</a:t>
            </a:r>
            <a:endParaRPr lang="en-US" altLang="zh-CN" dirty="0">
              <a:sym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贪婪启发式算法失效情形</a:t>
            </a:r>
            <a:endParaRPr lang="zh-CN" altLang="en-US" dirty="0">
              <a:sym typeface="+mn-lt"/>
            </a:endParaRPr>
          </a:p>
        </p:txBody>
      </p:sp>
      <p:sp>
        <p:nvSpPr>
          <p:cNvPr id="4" name="内容占位符 3"/>
          <p:cNvSpPr>
            <a:spLocks noGrp="1"/>
          </p:cNvSpPr>
          <p:nvPr>
            <p:ph sz="quarter" idx="13"/>
          </p:nvPr>
        </p:nvSpPr>
        <p:spPr/>
        <p:txBody>
          <a:bodyPr/>
          <a:lstStyle/>
          <a:p>
            <a:endParaRPr lang="zh-CN" altLang="en-US"/>
          </a:p>
        </p:txBody>
      </p:sp>
      <p:sp>
        <p:nvSpPr>
          <p:cNvPr id="5" name="Oval 4"/>
          <p:cNvSpPr/>
          <p:nvPr/>
        </p:nvSpPr>
        <p:spPr>
          <a:xfrm>
            <a:off x="1956000" y="1756382"/>
            <a:ext cx="557842" cy="534841"/>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 name="Oval 5"/>
          <p:cNvSpPr/>
          <p:nvPr/>
        </p:nvSpPr>
        <p:spPr>
          <a:xfrm>
            <a:off x="4955119" y="1742003"/>
            <a:ext cx="557842" cy="534841"/>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 name="Oval 6"/>
          <p:cNvSpPr/>
          <p:nvPr/>
        </p:nvSpPr>
        <p:spPr>
          <a:xfrm>
            <a:off x="8037616" y="1727626"/>
            <a:ext cx="557842" cy="534841"/>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9" name="Straight Arrow Connector 8"/>
          <p:cNvCxnSpPr>
            <a:endCxn id="6" idx="2"/>
          </p:cNvCxnSpPr>
          <p:nvPr/>
        </p:nvCxnSpPr>
        <p:spPr>
          <a:xfrm flipV="1">
            <a:off x="2513843" y="2009423"/>
            <a:ext cx="2441277" cy="14380"/>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6"/>
          </p:cNvCxnSpPr>
          <p:nvPr/>
        </p:nvCxnSpPr>
        <p:spPr>
          <a:xfrm>
            <a:off x="5512962" y="2009424"/>
            <a:ext cx="2523505" cy="11501"/>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78722" y="1664373"/>
            <a:ext cx="937403" cy="400110"/>
          </a:xfrm>
          <a:prstGeom prst="rect">
            <a:avLst/>
          </a:prstGeom>
          <a:noFill/>
        </p:spPr>
        <p:txBody>
          <a:bodyPr wrap="square" rtlCol="0">
            <a:spAutoFit/>
          </a:bodyPr>
          <a:lstStyle/>
          <a:p>
            <a:r>
              <a:rPr lang="zh-CN" altLang="en-US" sz="2000" dirty="0">
                <a:latin typeface="+mn-lt"/>
                <a:ea typeface="+mn-ea"/>
                <a:cs typeface="+mn-ea"/>
                <a:sym typeface="+mn-lt"/>
              </a:rPr>
              <a:t>航班</a:t>
            </a:r>
            <a:r>
              <a:rPr lang="en-US" sz="2000" dirty="0">
                <a:latin typeface="+mn-lt"/>
                <a:ea typeface="+mn-ea"/>
                <a:cs typeface="+mn-ea"/>
                <a:sym typeface="+mn-lt"/>
              </a:rPr>
              <a:t> 1</a:t>
            </a:r>
          </a:p>
        </p:txBody>
      </p:sp>
      <p:sp>
        <p:nvSpPr>
          <p:cNvPr id="14" name="TextBox 13"/>
          <p:cNvSpPr txBox="1"/>
          <p:nvPr/>
        </p:nvSpPr>
        <p:spPr>
          <a:xfrm>
            <a:off x="6263453" y="1668846"/>
            <a:ext cx="937403" cy="400110"/>
          </a:xfrm>
          <a:prstGeom prst="rect">
            <a:avLst/>
          </a:prstGeom>
          <a:noFill/>
        </p:spPr>
        <p:txBody>
          <a:bodyPr wrap="square" rtlCol="0">
            <a:spAutoFit/>
          </a:bodyPr>
          <a:lstStyle/>
          <a:p>
            <a:r>
              <a:rPr lang="zh-CN" altLang="en-US" sz="2000" dirty="0">
                <a:latin typeface="+mn-lt"/>
                <a:ea typeface="+mn-ea"/>
                <a:cs typeface="+mn-ea"/>
                <a:sym typeface="+mn-lt"/>
              </a:rPr>
              <a:t>航班</a:t>
            </a:r>
            <a:r>
              <a:rPr lang="en-US" altLang="zh-CN" sz="2000" dirty="0">
                <a:latin typeface="+mn-lt"/>
                <a:ea typeface="+mn-ea"/>
                <a:cs typeface="+mn-ea"/>
                <a:sym typeface="+mn-lt"/>
              </a:rPr>
              <a:t>2</a:t>
            </a:r>
            <a:endParaRPr lang="en-US" sz="2000" dirty="0">
              <a:latin typeface="+mn-lt"/>
              <a:ea typeface="+mn-ea"/>
              <a:cs typeface="+mn-ea"/>
              <a:sym typeface="+mn-lt"/>
            </a:endParaRPr>
          </a:p>
        </p:txBody>
      </p:sp>
      <p:sp>
        <p:nvSpPr>
          <p:cNvPr id="20" name="TextBox 19"/>
          <p:cNvSpPr txBox="1"/>
          <p:nvPr/>
        </p:nvSpPr>
        <p:spPr>
          <a:xfrm>
            <a:off x="1628199" y="2682287"/>
            <a:ext cx="1489493" cy="400110"/>
          </a:xfrm>
          <a:prstGeom prst="rect">
            <a:avLst/>
          </a:prstGeom>
          <a:noFill/>
        </p:spPr>
        <p:txBody>
          <a:bodyPr wrap="square" rtlCol="0">
            <a:spAutoFit/>
          </a:bodyPr>
          <a:lstStyle/>
          <a:p>
            <a:r>
              <a:rPr lang="zh-CN" altLang="en-US" sz="2000" dirty="0">
                <a:latin typeface="+mn-lt"/>
                <a:ea typeface="+mn-ea"/>
                <a:cs typeface="+mn-ea"/>
                <a:sym typeface="+mn-lt"/>
              </a:rPr>
              <a:t>旧金山</a:t>
            </a:r>
            <a:endParaRPr lang="en-US" sz="2000" dirty="0">
              <a:latin typeface="+mn-lt"/>
              <a:ea typeface="+mn-ea"/>
              <a:cs typeface="+mn-ea"/>
              <a:sym typeface="+mn-lt"/>
            </a:endParaRPr>
          </a:p>
        </p:txBody>
      </p:sp>
      <p:sp>
        <p:nvSpPr>
          <p:cNvPr id="21" name="TextBox 20"/>
          <p:cNvSpPr txBox="1"/>
          <p:nvPr/>
        </p:nvSpPr>
        <p:spPr>
          <a:xfrm>
            <a:off x="4788336" y="2673659"/>
            <a:ext cx="940287" cy="400110"/>
          </a:xfrm>
          <a:prstGeom prst="rect">
            <a:avLst/>
          </a:prstGeom>
          <a:noFill/>
        </p:spPr>
        <p:txBody>
          <a:bodyPr wrap="square" rtlCol="0">
            <a:spAutoFit/>
          </a:bodyPr>
          <a:lstStyle/>
          <a:p>
            <a:r>
              <a:rPr lang="zh-CN" altLang="en-US" sz="2000" dirty="0">
                <a:latin typeface="+mn-lt"/>
                <a:ea typeface="+mn-ea"/>
                <a:cs typeface="+mn-ea"/>
                <a:sym typeface="+mn-lt"/>
              </a:rPr>
              <a:t>丹佛</a:t>
            </a:r>
            <a:endParaRPr lang="en-US" sz="2000" dirty="0">
              <a:latin typeface="+mn-lt"/>
              <a:ea typeface="+mn-ea"/>
              <a:cs typeface="+mn-ea"/>
              <a:sym typeface="+mn-lt"/>
            </a:endParaRPr>
          </a:p>
        </p:txBody>
      </p:sp>
      <p:sp>
        <p:nvSpPr>
          <p:cNvPr id="22" name="TextBox 21"/>
          <p:cNvSpPr txBox="1"/>
          <p:nvPr/>
        </p:nvSpPr>
        <p:spPr>
          <a:xfrm>
            <a:off x="7673157" y="2653529"/>
            <a:ext cx="1436369" cy="400110"/>
          </a:xfrm>
          <a:prstGeom prst="rect">
            <a:avLst/>
          </a:prstGeom>
          <a:noFill/>
        </p:spPr>
        <p:txBody>
          <a:bodyPr wrap="square" rtlCol="0">
            <a:spAutoFit/>
          </a:bodyPr>
          <a:lstStyle/>
          <a:p>
            <a:r>
              <a:rPr lang="zh-CN" altLang="en-US" sz="2000" dirty="0">
                <a:latin typeface="+mn-lt"/>
                <a:ea typeface="+mn-ea"/>
                <a:cs typeface="+mn-ea"/>
                <a:sym typeface="+mn-lt"/>
              </a:rPr>
              <a:t>圣路易斯</a:t>
            </a:r>
            <a:endParaRPr lang="en-US" sz="2000" dirty="0">
              <a:latin typeface="+mn-lt"/>
              <a:ea typeface="+mn-ea"/>
              <a:cs typeface="+mn-ea"/>
              <a:sym typeface="+mn-lt"/>
            </a:endParaRPr>
          </a:p>
        </p:txBody>
      </p:sp>
      <p:sp>
        <p:nvSpPr>
          <p:cNvPr id="23" name="TextBox 22"/>
          <p:cNvSpPr txBox="1"/>
          <p:nvPr/>
        </p:nvSpPr>
        <p:spPr>
          <a:xfrm>
            <a:off x="1403330" y="3484583"/>
            <a:ext cx="10092670" cy="1682577"/>
          </a:xfrm>
          <a:prstGeom prst="rect">
            <a:avLst/>
          </a:prstGeom>
          <a:noFill/>
        </p:spPr>
        <p:txBody>
          <a:bodyPr wrap="square" rtlCol="0">
            <a:spAutoFit/>
          </a:bodyPr>
          <a:lstStyle/>
          <a:p>
            <a:pPr marL="365760" indent="-365760">
              <a:lnSpc>
                <a:spcPct val="150000"/>
              </a:lnSpc>
              <a:buFont typeface="Wingdings" pitchFamily="2" charset="2"/>
              <a:buChar char="v"/>
            </a:pPr>
            <a:r>
              <a:rPr lang="zh-CN" altLang="en-US" dirty="0">
                <a:latin typeface="+mn-lt"/>
                <a:ea typeface="+mn-ea"/>
                <a:cs typeface="+mn-ea"/>
                <a:sym typeface="+mn-lt"/>
              </a:rPr>
              <a:t>旧金山</a:t>
            </a:r>
            <a:r>
              <a:rPr lang="en-US" dirty="0">
                <a:latin typeface="+mn-lt"/>
                <a:ea typeface="+mn-ea"/>
                <a:cs typeface="+mn-ea"/>
                <a:sym typeface="+mn-lt"/>
              </a:rPr>
              <a:t> – </a:t>
            </a:r>
            <a:r>
              <a:rPr lang="zh-CN" altLang="en-US" dirty="0">
                <a:latin typeface="+mn-lt"/>
                <a:ea typeface="+mn-ea"/>
                <a:cs typeface="+mn-ea"/>
                <a:sym typeface="+mn-lt"/>
              </a:rPr>
              <a:t>丹佛</a:t>
            </a:r>
            <a:r>
              <a:rPr lang="en-US" dirty="0">
                <a:latin typeface="+mn-lt"/>
                <a:ea typeface="+mn-ea"/>
                <a:cs typeface="+mn-ea"/>
                <a:sym typeface="+mn-lt"/>
              </a:rPr>
              <a:t>: $200; </a:t>
            </a:r>
            <a:r>
              <a:rPr lang="zh-CN" altLang="en-US" dirty="0">
                <a:latin typeface="+mn-lt"/>
                <a:ea typeface="+mn-ea"/>
                <a:cs typeface="+mn-ea"/>
                <a:sym typeface="+mn-lt"/>
              </a:rPr>
              <a:t>丹佛</a:t>
            </a:r>
            <a:r>
              <a:rPr lang="en-US" dirty="0">
                <a:latin typeface="+mn-lt"/>
                <a:ea typeface="+mn-ea"/>
                <a:cs typeface="+mn-ea"/>
                <a:sym typeface="+mn-lt"/>
              </a:rPr>
              <a:t> – </a:t>
            </a:r>
            <a:r>
              <a:rPr lang="zh-CN" altLang="en-US" dirty="0">
                <a:latin typeface="+mn-lt"/>
                <a:ea typeface="+mn-ea"/>
                <a:cs typeface="+mn-ea"/>
                <a:sym typeface="+mn-lt"/>
              </a:rPr>
              <a:t>圣路易斯</a:t>
            </a:r>
            <a:r>
              <a:rPr lang="en-US" dirty="0">
                <a:latin typeface="+mn-lt"/>
                <a:ea typeface="+mn-ea"/>
                <a:cs typeface="+mn-ea"/>
                <a:sym typeface="+mn-lt"/>
              </a:rPr>
              <a:t>: $160; </a:t>
            </a:r>
            <a:r>
              <a:rPr lang="zh-CN" altLang="en-US" dirty="0">
                <a:latin typeface="+mn-lt"/>
                <a:ea typeface="+mn-ea"/>
                <a:cs typeface="+mn-ea"/>
                <a:sym typeface="+mn-lt"/>
              </a:rPr>
              <a:t>旧金山</a:t>
            </a:r>
            <a:r>
              <a:rPr lang="en-US" dirty="0">
                <a:latin typeface="+mn-lt"/>
                <a:ea typeface="+mn-ea"/>
                <a:cs typeface="+mn-ea"/>
                <a:sym typeface="+mn-lt"/>
              </a:rPr>
              <a:t> – </a:t>
            </a:r>
            <a:r>
              <a:rPr lang="zh-CN" altLang="en-US" dirty="0">
                <a:latin typeface="+mn-lt"/>
                <a:ea typeface="+mn-ea"/>
                <a:cs typeface="+mn-ea"/>
                <a:sym typeface="+mn-lt"/>
              </a:rPr>
              <a:t>圣路易斯</a:t>
            </a:r>
            <a:r>
              <a:rPr lang="en-US" dirty="0">
                <a:latin typeface="+mn-lt"/>
                <a:ea typeface="+mn-ea"/>
                <a:cs typeface="+mn-ea"/>
                <a:sym typeface="+mn-lt"/>
              </a:rPr>
              <a:t>: $300</a:t>
            </a:r>
            <a:r>
              <a:rPr lang="en-US" altLang="zh-CN" dirty="0">
                <a:latin typeface="+mn-lt"/>
                <a:ea typeface="+mn-ea"/>
                <a:cs typeface="+mn-ea"/>
                <a:sym typeface="+mn-lt"/>
              </a:rPr>
              <a:t>;</a:t>
            </a:r>
            <a:endParaRPr lang="en-US" dirty="0">
              <a:latin typeface="+mn-lt"/>
              <a:ea typeface="+mn-ea"/>
              <a:cs typeface="+mn-ea"/>
              <a:sym typeface="+mn-lt"/>
            </a:endParaRPr>
          </a:p>
          <a:p>
            <a:pPr marL="365760" indent="-365760">
              <a:lnSpc>
                <a:spcPct val="150000"/>
              </a:lnSpc>
              <a:buFont typeface="Wingdings" pitchFamily="2" charset="2"/>
              <a:buChar char="v"/>
            </a:pPr>
            <a:r>
              <a:rPr lang="zh-CN" altLang="en-US" dirty="0">
                <a:latin typeface="+mn-lt"/>
                <a:ea typeface="+mn-ea"/>
                <a:cs typeface="+mn-ea"/>
                <a:sym typeface="+mn-lt"/>
              </a:rPr>
              <a:t>假设每个航班只剩下一个座位；</a:t>
            </a:r>
            <a:endParaRPr lang="en-US" dirty="0">
              <a:latin typeface="+mn-lt"/>
              <a:ea typeface="+mn-ea"/>
              <a:cs typeface="+mn-ea"/>
              <a:sym typeface="+mn-lt"/>
            </a:endParaRPr>
          </a:p>
          <a:p>
            <a:pPr marL="365760" indent="-365760">
              <a:lnSpc>
                <a:spcPct val="150000"/>
              </a:lnSpc>
              <a:buFont typeface="Wingdings" pitchFamily="2" charset="2"/>
              <a:buChar char="v"/>
            </a:pPr>
            <a:r>
              <a:rPr lang="zh-CN" altLang="en-US" dirty="0">
                <a:latin typeface="+mn-lt"/>
                <a:ea typeface="+mn-ea"/>
                <a:cs typeface="+mn-ea"/>
                <a:sym typeface="+mn-lt"/>
              </a:rPr>
              <a:t>一乘客预订从旧金山至圣路易斯航班，航空公司应接受还是拒绝？</a:t>
            </a:r>
            <a:endParaRPr lang="en-US" dirty="0">
              <a:latin typeface="+mn-lt"/>
              <a:ea typeface="+mn-ea"/>
              <a:cs typeface="+mn-ea"/>
              <a:sym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网络管理的贪婪启发式算法</a:t>
            </a:r>
            <a:endParaRPr lang="zh-CN" altLang="en-US" dirty="0">
              <a:sym typeface="+mn-lt"/>
            </a:endParaRP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lstStyle/>
              <a:p>
                <a:r>
                  <a:rPr lang="zh-CN" altLang="en-US" dirty="0">
                    <a:sym typeface="+mn-lt"/>
                  </a:rPr>
                  <a:t>令</a:t>
                </a:r>
                <a:r>
                  <a:rPr lang="en-US" altLang="zh-CN" dirty="0">
                    <a:sym typeface="+mn-lt"/>
                  </a:rPr>
                  <a:t> </a:t>
                </a:r>
                <a14:m>
                  <m:oMath xmlns:m="http://schemas.openxmlformats.org/officeDocument/2006/math">
                    <m:sSub>
                      <m:sSubPr>
                        <m:ctrlPr>
                          <a:rPr lang="en-US" altLang="zh-CN">
                            <a:sym typeface="+mn-lt"/>
                          </a:rPr>
                        </m:ctrlPr>
                      </m:sSubPr>
                      <m:e>
                        <m:r>
                          <a:rPr lang="en-US" altLang="zh-CN">
                            <a:sym typeface="+mn-lt"/>
                          </a:rPr>
                          <m:t>𝑝</m:t>
                        </m:r>
                      </m:e>
                      <m:sub>
                        <m:r>
                          <a:rPr lang="en-US" altLang="zh-CN">
                            <a:sym typeface="+mn-lt"/>
                          </a:rPr>
                          <m:t>1</m:t>
                        </m:r>
                      </m:sub>
                    </m:sSub>
                  </m:oMath>
                </a14:m>
                <a:r>
                  <a:rPr lang="zh-CN" altLang="en-US" dirty="0">
                    <a:sym typeface="+mn-lt"/>
                  </a:rPr>
                  <a:t>为航空公司将接到至少一个航班 </a:t>
                </a:r>
                <a:r>
                  <a:rPr lang="en-US" altLang="zh-CN" dirty="0">
                    <a:sym typeface="+mn-lt"/>
                  </a:rPr>
                  <a:t>1 </a:t>
                </a:r>
                <a:r>
                  <a:rPr lang="zh-CN" altLang="en-US" dirty="0">
                    <a:sym typeface="+mn-lt"/>
                  </a:rPr>
                  <a:t>的预订的概率， </a:t>
                </a:r>
                <a14:m>
                  <m:oMath xmlns:m="http://schemas.openxmlformats.org/officeDocument/2006/math">
                    <m:sSub>
                      <m:sSubPr>
                        <m:ctrlPr>
                          <a:rPr lang="en-US" altLang="zh-CN">
                            <a:sym typeface="+mn-lt"/>
                          </a:rPr>
                        </m:ctrlPr>
                      </m:sSubPr>
                      <m:e>
                        <m:r>
                          <a:rPr lang="en-US" altLang="zh-CN">
                            <a:sym typeface="+mn-lt"/>
                          </a:rPr>
                          <m:t>𝑝</m:t>
                        </m:r>
                      </m:e>
                      <m:sub>
                        <m:r>
                          <a:rPr lang="en-US" altLang="zh-CN">
                            <a:sym typeface="+mn-lt"/>
                          </a:rPr>
                          <m:t>2</m:t>
                        </m:r>
                      </m:sub>
                    </m:sSub>
                    <m:r>
                      <a:rPr lang="en-US" altLang="zh-CN">
                        <a:sym typeface="+mn-lt"/>
                      </a:rPr>
                      <m:t> </m:t>
                    </m:r>
                  </m:oMath>
                </a14:m>
                <a:r>
                  <a:rPr lang="zh-CN" altLang="en-US" dirty="0">
                    <a:sym typeface="+mn-lt"/>
                  </a:rPr>
                  <a:t>为接到至少一个航班 </a:t>
                </a:r>
                <a:r>
                  <a:rPr lang="en-US" altLang="zh-CN" dirty="0">
                    <a:sym typeface="+mn-lt"/>
                  </a:rPr>
                  <a:t>2 </a:t>
                </a:r>
                <a:r>
                  <a:rPr lang="zh-CN" altLang="en-US" dirty="0">
                    <a:sym typeface="+mn-lt"/>
                  </a:rPr>
                  <a:t>的预订的概率；</a:t>
                </a:r>
                <a:endParaRPr lang="en-US" altLang="zh-CN" dirty="0">
                  <a:sym typeface="+mn-lt"/>
                </a:endParaRPr>
              </a:p>
              <a:p>
                <a:r>
                  <a:rPr lang="zh-CN" altLang="en-US" dirty="0">
                    <a:sym typeface="+mn-lt"/>
                  </a:rPr>
                  <a:t>航空公司是否接受或拒绝从旧金山至圣路易斯两航段的预订取决于不等式</a:t>
                </a:r>
                <a:r>
                  <a:rPr lang="en-US" altLang="zh-CN" dirty="0">
                    <a:sym typeface="+mn-lt"/>
                  </a:rPr>
                  <a:t> </a:t>
                </a:r>
                <a14:m>
                  <m:oMath xmlns:m="http://schemas.openxmlformats.org/officeDocument/2006/math">
                    <m:r>
                      <a:rPr lang="en-US" altLang="zh-CN">
                        <a:sym typeface="+mn-lt"/>
                      </a:rPr>
                      <m:t>$300 &gt;$200</m:t>
                    </m:r>
                    <m:sSub>
                      <m:sSubPr>
                        <m:ctrlPr>
                          <a:rPr lang="en-US" altLang="zh-CN">
                            <a:sym typeface="+mn-lt"/>
                          </a:rPr>
                        </m:ctrlPr>
                      </m:sSubPr>
                      <m:e>
                        <m:r>
                          <a:rPr lang="en-US" altLang="zh-CN">
                            <a:sym typeface="+mn-lt"/>
                          </a:rPr>
                          <m:t>𝑝</m:t>
                        </m:r>
                      </m:e>
                      <m:sub>
                        <m:r>
                          <a:rPr lang="en-US" altLang="zh-CN">
                            <a:sym typeface="+mn-lt"/>
                          </a:rPr>
                          <m:t>1</m:t>
                        </m:r>
                      </m:sub>
                    </m:sSub>
                    <m:r>
                      <a:rPr lang="en-US" altLang="zh-CN">
                        <a:sym typeface="+mn-lt"/>
                      </a:rPr>
                      <m:t>+$160</m:t>
                    </m:r>
                    <m:sSub>
                      <m:sSubPr>
                        <m:ctrlPr>
                          <a:rPr lang="en-US" altLang="zh-CN">
                            <a:sym typeface="+mn-lt"/>
                          </a:rPr>
                        </m:ctrlPr>
                      </m:sSubPr>
                      <m:e>
                        <m:r>
                          <a:rPr lang="en-US" altLang="zh-CN">
                            <a:sym typeface="+mn-lt"/>
                          </a:rPr>
                          <m:t>𝑝</m:t>
                        </m:r>
                      </m:e>
                      <m:sub>
                        <m:r>
                          <a:rPr lang="en-US" altLang="zh-CN">
                            <a:sym typeface="+mn-lt"/>
                          </a:rPr>
                          <m:t>2</m:t>
                        </m:r>
                      </m:sub>
                    </m:sSub>
                    <m:r>
                      <a:rPr lang="en-US" altLang="zh-CN" smtClean="0">
                        <a:sym typeface="+mn-lt"/>
                      </a:rPr>
                      <m:t> </m:t>
                    </m:r>
                  </m:oMath>
                </a14:m>
                <a:r>
                  <a:rPr lang="zh-CN" altLang="en-US" dirty="0">
                    <a:sym typeface="+mn-lt"/>
                  </a:rPr>
                  <a:t>是否成立；</a:t>
                </a:r>
                <a:endParaRPr lang="en-US" altLang="zh-CN" dirty="0">
                  <a:sym typeface="+mn-lt"/>
                </a:endParaRPr>
              </a:p>
              <a:p>
                <a:r>
                  <a:rPr lang="zh-CN" altLang="en-US" dirty="0">
                    <a:sym typeface="+mn-lt"/>
                  </a:rPr>
                  <a:t>因</a:t>
                </a:r>
                <a14:m>
                  <m:oMath xmlns:m="http://schemas.openxmlformats.org/officeDocument/2006/math">
                    <m:r>
                      <a:rPr lang="en-US" altLang="zh-CN" smtClean="0">
                        <a:sym typeface="+mn-lt"/>
                      </a:rPr>
                      <m:t> </m:t>
                    </m:r>
                    <m:sSub>
                      <m:sSubPr>
                        <m:ctrlPr>
                          <a:rPr lang="en-US" altLang="zh-CN">
                            <a:sym typeface="+mn-lt"/>
                          </a:rPr>
                        </m:ctrlPr>
                      </m:sSubPr>
                      <m:e>
                        <m:r>
                          <a:rPr lang="en-US" altLang="zh-CN">
                            <a:sym typeface="+mn-lt"/>
                          </a:rPr>
                          <m:t>𝑝</m:t>
                        </m:r>
                      </m:e>
                      <m:sub>
                        <m:r>
                          <a:rPr lang="en-US" altLang="zh-CN">
                            <a:sym typeface="+mn-lt"/>
                          </a:rPr>
                          <m:t>1</m:t>
                        </m:r>
                      </m:sub>
                    </m:sSub>
                    <m:r>
                      <a:rPr lang="en-US" altLang="zh-CN" smtClean="0">
                        <a:sym typeface="+mn-lt"/>
                      </a:rPr>
                      <m:t> </m:t>
                    </m:r>
                  </m:oMath>
                </a14:m>
                <a:r>
                  <a:rPr lang="zh-CN" altLang="en-US" dirty="0">
                    <a:sym typeface="+mn-lt"/>
                  </a:rPr>
                  <a:t>和 </a:t>
                </a:r>
                <a14:m>
                  <m:oMath xmlns:m="http://schemas.openxmlformats.org/officeDocument/2006/math">
                    <m:sSub>
                      <m:sSubPr>
                        <m:ctrlPr>
                          <a:rPr lang="en-US" altLang="zh-CN">
                            <a:sym typeface="+mn-lt"/>
                          </a:rPr>
                        </m:ctrlPr>
                      </m:sSubPr>
                      <m:e>
                        <m:r>
                          <a:rPr lang="en-US" altLang="zh-CN">
                            <a:sym typeface="+mn-lt"/>
                          </a:rPr>
                          <m:t>𝑝</m:t>
                        </m:r>
                      </m:e>
                      <m:sub>
                        <m:r>
                          <a:rPr lang="en-US" altLang="zh-CN" smtClean="0">
                            <a:sym typeface="+mn-lt"/>
                          </a:rPr>
                          <m:t>2</m:t>
                        </m:r>
                      </m:sub>
                    </m:sSub>
                  </m:oMath>
                </a14:m>
                <a:r>
                  <a:rPr lang="zh-CN" altLang="en-US" dirty="0">
                    <a:sym typeface="+mn-lt"/>
                  </a:rPr>
                  <a:t>有任意种可能组合，该问题没有确定的答案。</a:t>
                </a:r>
                <a:endParaRPr lang="en-US" altLang="zh-CN" dirty="0">
                  <a:sym typeface="+mn-lt"/>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14" r="-564"/>
                </a:stretch>
              </a:blipFill>
            </p:spPr>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a:sym typeface="+mn-lt"/>
              </a:rPr>
              <a:t>第三节 线性规划网络管理模型</a:t>
            </a:r>
            <a:endParaRPr lang="zh-CN" altLang="en-US" dirty="0">
              <a:sym typeface="+mn-lt"/>
            </a:endParaRPr>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997033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线性规划方法</a:t>
            </a:r>
            <a:endParaRPr lang="zh-CN" altLang="en-US" dirty="0">
              <a:sym typeface="+mn-lt"/>
            </a:endParaRPr>
          </a:p>
        </p:txBody>
      </p:sp>
      <mc:AlternateContent xmlns:mc="http://schemas.openxmlformats.org/markup-compatibility/2006">
        <mc:Choice xmlns:a14="http://schemas.microsoft.com/office/drawing/2010/main" Requires="a14">
          <p:sp>
            <p:nvSpPr>
              <p:cNvPr id="3" name="内容占位符 2"/>
              <p:cNvSpPr>
                <a:spLocks noGrp="1"/>
              </p:cNvSpPr>
              <p:nvPr>
                <p:ph sz="quarter" idx="13"/>
              </p:nvPr>
            </p:nvSpPr>
            <p:spPr/>
            <p:txBody>
              <a:bodyPr>
                <a:normAutofit fontScale="77500" lnSpcReduction="20000"/>
              </a:bodyPr>
              <a:lstStyle/>
              <a:p>
                <a:r>
                  <a:rPr lang="zh-CN" altLang="en-US" dirty="0">
                    <a:sym typeface="+mn-lt"/>
                  </a:rPr>
                  <a:t>假设：</a:t>
                </a:r>
                <a:endParaRPr lang="en-US" altLang="zh-CN" dirty="0">
                  <a:sym typeface="+mn-lt"/>
                </a:endParaRPr>
              </a:p>
              <a:p>
                <a:r>
                  <a:rPr lang="zh-CN" altLang="en-US" dirty="0">
                    <a:sym typeface="+mn-lt"/>
                  </a:rPr>
                  <a:t>未来</a:t>
                </a:r>
                <a:r>
                  <a:rPr lang="en-US" altLang="zh-CN" dirty="0">
                    <a:sym typeface="+mn-lt"/>
                  </a:rPr>
                  <a:t> ODF </a:t>
                </a:r>
                <a:r>
                  <a:rPr lang="zh-CN" altLang="en-US" dirty="0">
                    <a:sym typeface="+mn-lt"/>
                  </a:rPr>
                  <a:t>上的需求已知且确定（此假设不一定成立）；</a:t>
                </a:r>
                <a:endParaRPr lang="en-US" altLang="zh-CN" dirty="0">
                  <a:sym typeface="+mn-lt"/>
                </a:endParaRPr>
              </a:p>
              <a:p>
                <a:r>
                  <a:rPr lang="zh-CN" altLang="en-US" dirty="0">
                    <a:sym typeface="+mn-lt"/>
                  </a:rPr>
                  <a:t>每一航班和每一航段上的需求独立（此假设不一定成立）；</a:t>
                </a:r>
                <a:endParaRPr lang="en-US" altLang="zh-CN" dirty="0">
                  <a:sym typeface="+mn-lt"/>
                </a:endParaRPr>
              </a:p>
              <a:p>
                <a:r>
                  <a:rPr lang="zh-CN" altLang="en-US" dirty="0">
                    <a:sym typeface="+mn-lt"/>
                  </a:rPr>
                  <a:t>有</a:t>
                </a:r>
                <a:r>
                  <a:rPr lang="en-US" altLang="zh-CN" dirty="0">
                    <a:sym typeface="+mn-lt"/>
                  </a:rPr>
                  <a:t> </a:t>
                </a:r>
                <a14:m>
                  <m:oMath xmlns:m="http://schemas.openxmlformats.org/officeDocument/2006/math">
                    <m:r>
                      <a:rPr lang="en-US" altLang="zh-CN">
                        <a:sym typeface="+mn-lt"/>
                      </a:rPr>
                      <m:t>𝑚</m:t>
                    </m:r>
                    <m:r>
                      <a:rPr lang="en-US" altLang="zh-CN">
                        <a:sym typeface="+mn-lt"/>
                      </a:rPr>
                      <m:t> </m:t>
                    </m:r>
                  </m:oMath>
                </a14:m>
                <a:r>
                  <a:rPr lang="zh-CN" altLang="en-US" dirty="0">
                    <a:sym typeface="+mn-lt"/>
                  </a:rPr>
                  <a:t>个资源和</a:t>
                </a:r>
                <a:r>
                  <a:rPr lang="en-US" altLang="zh-CN" dirty="0">
                    <a:sym typeface="+mn-lt"/>
                  </a:rPr>
                  <a:t> </a:t>
                </a:r>
                <a14:m>
                  <m:oMath xmlns:m="http://schemas.openxmlformats.org/officeDocument/2006/math">
                    <m:r>
                      <a:rPr lang="en-US" altLang="zh-CN">
                        <a:sym typeface="+mn-lt"/>
                      </a:rPr>
                      <m:t>𝑛</m:t>
                    </m:r>
                  </m:oMath>
                </a14:m>
                <a:r>
                  <a:rPr lang="en-US" altLang="zh-CN" dirty="0">
                    <a:sym typeface="+mn-lt"/>
                  </a:rPr>
                  <a:t> </a:t>
                </a:r>
                <a:r>
                  <a:rPr lang="zh-CN" altLang="en-US" dirty="0">
                    <a:sym typeface="+mn-lt"/>
                  </a:rPr>
                  <a:t>个 </a:t>
                </a:r>
                <a:r>
                  <a:rPr lang="en-US" altLang="zh-CN" dirty="0">
                    <a:sym typeface="+mn-lt"/>
                  </a:rPr>
                  <a:t>ODFs, </a:t>
                </a:r>
                <a:r>
                  <a:rPr lang="zh-CN" altLang="en-US" dirty="0">
                    <a:sym typeface="+mn-lt"/>
                  </a:rPr>
                  <a:t>每一资源至少用于一个 </a:t>
                </a:r>
                <a:r>
                  <a:rPr lang="en-US" altLang="zh-CN" dirty="0">
                    <a:sym typeface="+mn-lt"/>
                  </a:rPr>
                  <a:t>ODF, </a:t>
                </a:r>
                <a:r>
                  <a:rPr lang="zh-CN" altLang="en-US" dirty="0">
                    <a:sym typeface="+mn-lt"/>
                  </a:rPr>
                  <a:t>因此</a:t>
                </a:r>
                <a:r>
                  <a:rPr lang="en-US" altLang="zh-CN" dirty="0">
                    <a:sym typeface="+mn-lt"/>
                  </a:rPr>
                  <a:t> </a:t>
                </a:r>
                <a14:m>
                  <m:oMath xmlns:m="http://schemas.openxmlformats.org/officeDocument/2006/math">
                    <m:r>
                      <a:rPr lang="en-US" altLang="zh-CN">
                        <a:sym typeface="+mn-lt"/>
                      </a:rPr>
                      <m:t>𝑛</m:t>
                    </m:r>
                    <m:r>
                      <a:rPr lang="en-US" altLang="zh-CN">
                        <a:sym typeface="+mn-lt"/>
                      </a:rPr>
                      <m:t>≥</m:t>
                    </m:r>
                    <m:r>
                      <a:rPr lang="en-US" altLang="zh-CN">
                        <a:sym typeface="+mn-lt"/>
                      </a:rPr>
                      <m:t>𝑚</m:t>
                    </m:r>
                  </m:oMath>
                </a14:m>
                <a:r>
                  <a:rPr lang="en-US" altLang="zh-CN" dirty="0">
                    <a:sym typeface="+mn-lt"/>
                  </a:rPr>
                  <a:t>; </a:t>
                </a:r>
                <a:r>
                  <a:rPr lang="zh-CN" altLang="en-US" dirty="0">
                    <a:sym typeface="+mn-lt"/>
                  </a:rPr>
                  <a:t>如</a:t>
                </a:r>
                <a:r>
                  <a:rPr lang="en-US" altLang="zh-CN" dirty="0">
                    <a:sym typeface="+mn-lt"/>
                  </a:rPr>
                  <a:t>2</a:t>
                </a:r>
                <a:r>
                  <a:rPr lang="zh-CN" altLang="en-US" dirty="0">
                    <a:sym typeface="+mn-lt"/>
                  </a:rPr>
                  <a:t>个资源为旧金山 </a:t>
                </a:r>
                <a:r>
                  <a:rPr lang="en-US" altLang="zh-CN" dirty="0">
                    <a:sym typeface="+mn-lt"/>
                  </a:rPr>
                  <a:t>- </a:t>
                </a:r>
                <a:r>
                  <a:rPr lang="zh-CN" altLang="en-US" dirty="0">
                    <a:sym typeface="+mn-lt"/>
                  </a:rPr>
                  <a:t>丹佛和丹佛 </a:t>
                </a:r>
                <a:r>
                  <a:rPr lang="en-US" altLang="zh-CN" dirty="0">
                    <a:sym typeface="+mn-lt"/>
                  </a:rPr>
                  <a:t>– </a:t>
                </a:r>
                <a:r>
                  <a:rPr lang="zh-CN" altLang="en-US" dirty="0">
                    <a:sym typeface="+mn-lt"/>
                  </a:rPr>
                  <a:t>圣路易斯航段，</a:t>
                </a:r>
                <a:r>
                  <a:rPr lang="en-US" altLang="zh-CN" dirty="0">
                    <a:sym typeface="+mn-lt"/>
                  </a:rPr>
                  <a:t>3</a:t>
                </a:r>
                <a:r>
                  <a:rPr lang="zh-CN" altLang="en-US" dirty="0">
                    <a:sym typeface="+mn-lt"/>
                  </a:rPr>
                  <a:t>个</a:t>
                </a:r>
                <a:r>
                  <a:rPr lang="en-US" altLang="zh-CN" dirty="0">
                    <a:sym typeface="+mn-lt"/>
                  </a:rPr>
                  <a:t>ODF</a:t>
                </a:r>
                <a:r>
                  <a:rPr lang="zh-CN" altLang="en-US" dirty="0">
                    <a:sym typeface="+mn-lt"/>
                  </a:rPr>
                  <a:t>包括：旧金山 </a:t>
                </a:r>
                <a:r>
                  <a:rPr lang="en-US" altLang="zh-CN" dirty="0">
                    <a:sym typeface="+mn-lt"/>
                  </a:rPr>
                  <a:t>- </a:t>
                </a:r>
                <a:r>
                  <a:rPr lang="zh-CN" altLang="en-US" dirty="0">
                    <a:sym typeface="+mn-lt"/>
                  </a:rPr>
                  <a:t>丹佛，丹佛 </a:t>
                </a:r>
                <a:r>
                  <a:rPr lang="en-US" altLang="zh-CN" dirty="0">
                    <a:sym typeface="+mn-lt"/>
                  </a:rPr>
                  <a:t>– </a:t>
                </a:r>
                <a:r>
                  <a:rPr lang="zh-CN" altLang="en-US" dirty="0">
                    <a:sym typeface="+mn-lt"/>
                  </a:rPr>
                  <a:t>圣路易斯，旧金山 </a:t>
                </a:r>
                <a:r>
                  <a:rPr lang="en-US" altLang="zh-CN" dirty="0">
                    <a:sym typeface="+mn-lt"/>
                  </a:rPr>
                  <a:t>- </a:t>
                </a:r>
                <a:r>
                  <a:rPr lang="zh-CN" altLang="en-US" dirty="0">
                    <a:sym typeface="+mn-lt"/>
                  </a:rPr>
                  <a:t>圣路易斯</a:t>
                </a:r>
                <a:endParaRPr lang="en-US" altLang="zh-CN" dirty="0">
                  <a:sym typeface="+mn-lt"/>
                </a:endParaRPr>
              </a:p>
              <a:p>
                <a:r>
                  <a:rPr lang="zh-CN" altLang="en-US" dirty="0">
                    <a:sym typeface="+mn-lt"/>
                  </a:rPr>
                  <a:t>资源</a:t>
                </a:r>
                <a:r>
                  <a:rPr lang="en-US" altLang="zh-CN" dirty="0">
                    <a:sym typeface="+mn-lt"/>
                  </a:rPr>
                  <a:t> </a:t>
                </a:r>
                <a14:m>
                  <m:oMath xmlns:m="http://schemas.openxmlformats.org/officeDocument/2006/math">
                    <m:r>
                      <a:rPr lang="en-US" altLang="zh-CN">
                        <a:sym typeface="+mn-lt"/>
                      </a:rPr>
                      <m:t>𝑖</m:t>
                    </m:r>
                  </m:oMath>
                </a14:m>
                <a:r>
                  <a:rPr lang="en-US" altLang="zh-CN" dirty="0">
                    <a:sym typeface="+mn-lt"/>
                  </a:rPr>
                  <a:t> </a:t>
                </a:r>
                <a:r>
                  <a:rPr lang="zh-CN" altLang="en-US" dirty="0">
                    <a:sym typeface="+mn-lt"/>
                  </a:rPr>
                  <a:t>的约束产能为</a:t>
                </a:r>
                <a:r>
                  <a:rPr lang="en-US" altLang="zh-CN" dirty="0">
                    <a:sym typeface="+mn-lt"/>
                  </a:rPr>
                  <a:t> </a:t>
                </a:r>
                <a14:m>
                  <m:oMath xmlns:m="http://schemas.openxmlformats.org/officeDocument/2006/math">
                    <m:sSub>
                      <m:sSubPr>
                        <m:ctrlPr>
                          <a:rPr lang="en-US" altLang="zh-CN">
                            <a:sym typeface="+mn-lt"/>
                          </a:rPr>
                        </m:ctrlPr>
                      </m:sSubPr>
                      <m:e>
                        <m:r>
                          <a:rPr lang="en-US" altLang="zh-CN">
                            <a:sym typeface="+mn-lt"/>
                          </a:rPr>
                          <m:t>𝑐</m:t>
                        </m:r>
                      </m:e>
                      <m:sub>
                        <m:r>
                          <a:rPr lang="en-US" altLang="zh-CN">
                            <a:sym typeface="+mn-lt"/>
                          </a:rPr>
                          <m:t>𝑖</m:t>
                        </m:r>
                      </m:sub>
                    </m:sSub>
                    <m:r>
                      <a:rPr lang="en-US" altLang="zh-CN">
                        <a:sym typeface="+mn-lt"/>
                      </a:rPr>
                      <m:t>&gt;0</m:t>
                    </m:r>
                  </m:oMath>
                </a14:m>
                <a:r>
                  <a:rPr lang="en-US" altLang="zh-CN" dirty="0">
                    <a:sym typeface="+mn-lt"/>
                  </a:rPr>
                  <a:t> ; </a:t>
                </a:r>
              </a:p>
              <a:p>
                <a:r>
                  <a:rPr lang="zh-CN" altLang="en-US" dirty="0">
                    <a:sym typeface="+mn-lt"/>
                  </a:rPr>
                  <a:t>每个</a:t>
                </a:r>
                <a:r>
                  <a:rPr lang="en-US" altLang="zh-CN" dirty="0">
                    <a:sym typeface="+mn-lt"/>
                  </a:rPr>
                  <a:t> ODF </a:t>
                </a:r>
                <a:r>
                  <a:rPr lang="zh-CN" altLang="en-US" dirty="0">
                    <a:sym typeface="+mn-lt"/>
                  </a:rPr>
                  <a:t>上的需求 </a:t>
                </a:r>
                <a14:m>
                  <m:oMath xmlns:m="http://schemas.openxmlformats.org/officeDocument/2006/math">
                    <m:sSub>
                      <m:sSubPr>
                        <m:ctrlPr>
                          <a:rPr lang="en-US" altLang="zh-CN">
                            <a:sym typeface="+mn-lt"/>
                          </a:rPr>
                        </m:ctrlPr>
                      </m:sSubPr>
                      <m:e>
                        <m:r>
                          <a:rPr lang="en-US" altLang="zh-CN">
                            <a:sym typeface="+mn-lt"/>
                          </a:rPr>
                          <m:t>𝑑</m:t>
                        </m:r>
                      </m:e>
                      <m:sub>
                        <m:r>
                          <a:rPr lang="en-US" altLang="zh-CN">
                            <a:sym typeface="+mn-lt"/>
                          </a:rPr>
                          <m:t>𝑗</m:t>
                        </m:r>
                      </m:sub>
                    </m:sSub>
                    <m:r>
                      <a:rPr lang="en-US" altLang="zh-CN">
                        <a:sym typeface="+mn-lt"/>
                      </a:rPr>
                      <m:t>&gt;0</m:t>
                    </m:r>
                    <m:r>
                      <a:rPr lang="zh-CN" altLang="en-US" smtClean="0">
                        <a:sym typeface="+mn-lt"/>
                      </a:rPr>
                      <m:t>，</m:t>
                    </m:r>
                  </m:oMath>
                </a14:m>
                <a:r>
                  <a:rPr lang="zh-CN" altLang="en-US" dirty="0">
                    <a:sym typeface="+mn-lt"/>
                  </a:rPr>
                  <a:t>净利润为</a:t>
                </a:r>
                <a:r>
                  <a:rPr lang="en-US" altLang="zh-CN" dirty="0">
                    <a:sym typeface="+mn-lt"/>
                  </a:rPr>
                  <a:t> </a:t>
                </a:r>
                <a14:m>
                  <m:oMath xmlns:m="http://schemas.openxmlformats.org/officeDocument/2006/math">
                    <m:sSub>
                      <m:sSubPr>
                        <m:ctrlPr>
                          <a:rPr lang="en-US" altLang="zh-CN">
                            <a:sym typeface="+mn-lt"/>
                          </a:rPr>
                        </m:ctrlPr>
                      </m:sSubPr>
                      <m:e>
                        <m:r>
                          <a:rPr lang="en-US" altLang="zh-CN">
                            <a:sym typeface="+mn-lt"/>
                          </a:rPr>
                          <m:t>𝑝</m:t>
                        </m:r>
                      </m:e>
                      <m:sub>
                        <m:r>
                          <a:rPr lang="en-US" altLang="zh-CN">
                            <a:sym typeface="+mn-lt"/>
                          </a:rPr>
                          <m:t>𝑗</m:t>
                        </m:r>
                      </m:sub>
                    </m:sSub>
                    <m:r>
                      <a:rPr lang="en-US" altLang="zh-CN">
                        <a:sym typeface="+mn-lt"/>
                      </a:rPr>
                      <m:t>&gt;0</m:t>
                    </m:r>
                    <m:r>
                      <a:rPr lang="en-US" altLang="zh-CN" smtClean="0">
                        <a:sym typeface="+mn-lt"/>
                      </a:rPr>
                      <m:t>.</m:t>
                    </m:r>
                  </m:oMath>
                </a14:m>
                <a:endParaRPr lang="en-US" altLang="zh-CN" dirty="0">
                  <a:sym typeface="+mn-lt"/>
                </a:endParaRPr>
              </a:p>
              <a:p>
                <a:endParaRPr lang="en-US" altLang="zh-CN" dirty="0">
                  <a:sym typeface="+mn-lt"/>
                </a:endParaRPr>
              </a:p>
            </p:txBody>
          </p:sp>
        </mc:Choice>
        <mc:Fallback>
          <p:sp>
            <p:nvSpPr>
              <p:cNvPr id="3" name="内容占位符 2"/>
              <p:cNvSpPr>
                <a:spLocks noGrp="1" noRot="1" noChangeAspect="1" noMove="1" noResize="1" noEditPoints="1" noAdjustHandles="1" noChangeArrowheads="1" noChangeShapeType="1" noTextEdit="1"/>
              </p:cNvSpPr>
              <p:nvPr>
                <p:ph sz="quarter" idx="13"/>
              </p:nvPr>
            </p:nvSpPr>
            <p:spPr>
              <a:blipFill>
                <a:blip r:embed="rId2"/>
                <a:stretch>
                  <a:fillRect t="-124" r="-3776"/>
                </a:stretch>
              </a:blipFill>
            </p:spPr>
            <p:txBody>
              <a:bodyPr/>
              <a:lstStyle/>
              <a:p>
                <a:r>
                  <a:rPr lang="zh-CN" alt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线性规划方法</a:t>
            </a:r>
            <a:endParaRPr lang="zh-CN" altLang="en-US" dirty="0">
              <a:sym typeface="+mn-lt"/>
            </a:endParaRPr>
          </a:p>
        </p:txBody>
      </p:sp>
      <mc:AlternateContent xmlns:mc="http://schemas.openxmlformats.org/markup-compatibility/2006">
        <mc:Choice xmlns:a14="http://schemas.microsoft.com/office/drawing/2010/main" Requires="a14">
          <p:sp>
            <p:nvSpPr>
              <p:cNvPr id="3" name="内容占位符 2"/>
              <p:cNvSpPr>
                <a:spLocks noGrp="1"/>
              </p:cNvSpPr>
              <p:nvPr>
                <p:ph sz="quarter" idx="13"/>
              </p:nvPr>
            </p:nvSpPr>
            <p:spPr/>
            <p:txBody>
              <a:bodyPr>
                <a:normAutofit fontScale="77500" lnSpcReduction="20000"/>
              </a:bodyPr>
              <a:lstStyle/>
              <a:p>
                <a14:m>
                  <m:oMath xmlns:m="http://schemas.openxmlformats.org/officeDocument/2006/math">
                    <m:sSub>
                      <m:sSubPr>
                        <m:ctrlPr>
                          <a:rPr lang="en-US" altLang="zh-CN" smtClean="0">
                            <a:sym typeface="+mn-lt"/>
                          </a:rPr>
                        </m:ctrlPr>
                      </m:sSubPr>
                      <m:e>
                        <m:r>
                          <a:rPr lang="en-US" altLang="zh-CN">
                            <a:sym typeface="+mn-lt"/>
                          </a:rPr>
                          <m:t>𝒙</m:t>
                        </m:r>
                      </m:e>
                      <m:sub>
                        <m:r>
                          <a:rPr lang="en-US" altLang="zh-CN">
                            <a:sym typeface="+mn-lt"/>
                          </a:rPr>
                          <m:t>𝒋</m:t>
                        </m:r>
                      </m:sub>
                    </m:sSub>
                    <m:r>
                      <a:rPr lang="en-US" altLang="zh-CN">
                        <a:sym typeface="+mn-lt"/>
                      </a:rPr>
                      <m:t>=</m:t>
                    </m:r>
                  </m:oMath>
                </a14:m>
                <a:r>
                  <a:rPr lang="en-US" altLang="zh-CN" dirty="0">
                    <a:sym typeface="+mn-lt"/>
                  </a:rPr>
                  <a:t> </a:t>
                </a:r>
                <a:r>
                  <a:rPr lang="zh-CN" altLang="en-US" dirty="0">
                    <a:sym typeface="+mn-lt"/>
                  </a:rPr>
                  <a:t>分配的</a:t>
                </a:r>
                <a:r>
                  <a:rPr lang="en-US" altLang="zh-CN" dirty="0">
                    <a:sym typeface="+mn-lt"/>
                  </a:rPr>
                  <a:t> ODF </a:t>
                </a:r>
                <a14:m>
                  <m:oMath xmlns:m="http://schemas.openxmlformats.org/officeDocument/2006/math">
                    <m:r>
                      <a:rPr lang="en-US" altLang="zh-CN">
                        <a:sym typeface="+mn-lt"/>
                      </a:rPr>
                      <m:t>𝒋</m:t>
                    </m:r>
                  </m:oMath>
                </a14:m>
                <a:r>
                  <a:rPr lang="en-US" altLang="zh-CN" dirty="0">
                    <a:sym typeface="+mn-lt"/>
                  </a:rPr>
                  <a:t> </a:t>
                </a:r>
                <a:r>
                  <a:rPr lang="zh-CN" altLang="en-US" dirty="0">
                    <a:sym typeface="+mn-lt"/>
                  </a:rPr>
                  <a:t>的数量；</a:t>
                </a:r>
                <a:endParaRPr lang="en-US" altLang="zh-CN" dirty="0">
                  <a:sym typeface="+mn-lt"/>
                </a:endParaRPr>
              </a:p>
              <a:p>
                <a14:m>
                  <m:oMath xmlns:m="http://schemas.openxmlformats.org/officeDocument/2006/math">
                    <m:sSub>
                      <m:sSubPr>
                        <m:ctrlPr>
                          <a:rPr lang="en-US" altLang="zh-CN">
                            <a:sym typeface="+mn-lt"/>
                          </a:rPr>
                        </m:ctrlPr>
                      </m:sSubPr>
                      <m:e>
                        <m:r>
                          <a:rPr lang="en-US" altLang="zh-CN">
                            <a:sym typeface="+mn-lt"/>
                          </a:rPr>
                          <m:t>𝒂</m:t>
                        </m:r>
                      </m:e>
                      <m:sub>
                        <m:r>
                          <a:rPr lang="en-US" altLang="zh-CN">
                            <a:sym typeface="+mn-lt"/>
                          </a:rPr>
                          <m:t>𝒊𝒋</m:t>
                        </m:r>
                      </m:sub>
                    </m:sSub>
                    <m:r>
                      <a:rPr lang="en-US" altLang="zh-CN">
                        <a:sym typeface="+mn-lt"/>
                      </a:rPr>
                      <m:t>=</m:t>
                    </m:r>
                    <m:d>
                      <m:dPr>
                        <m:begChr m:val="{"/>
                        <m:endChr m:val=""/>
                        <m:ctrlPr>
                          <a:rPr lang="en-US" altLang="zh-CN">
                            <a:sym typeface="+mn-lt"/>
                          </a:rPr>
                        </m:ctrlPr>
                      </m:dPr>
                      <m:e>
                        <m:m>
                          <m:mPr>
                            <m:mcs>
                              <m:mc>
                                <m:mcPr>
                                  <m:count m:val="2"/>
                                  <m:mcJc m:val="center"/>
                                </m:mcPr>
                              </m:mc>
                            </m:mcs>
                            <m:ctrlPr>
                              <a:rPr lang="en-US" altLang="zh-CN">
                                <a:sym typeface="+mn-lt"/>
                              </a:rPr>
                            </m:ctrlPr>
                          </m:mPr>
                          <m:mr>
                            <m:e>
                              <m:r>
                                <m:rPr>
                                  <m:brk m:alnAt="7"/>
                                </m:rPr>
                                <a:rPr lang="en-US" altLang="zh-CN">
                                  <a:sym typeface="+mn-lt"/>
                                </a:rPr>
                                <m:t>𝟏</m:t>
                              </m:r>
                            </m:e>
                            <m:e>
                              <m:r>
                                <a:rPr lang="zh-CN" altLang="en-US">
                                  <a:sym typeface="+mn-lt"/>
                                </a:rPr>
                                <m:t>如果资源</m:t>
                              </m:r>
                              <m:r>
                                <a:rPr lang="en-US" altLang="zh-CN">
                                  <a:sym typeface="+mn-lt"/>
                                </a:rPr>
                                <m:t> </m:t>
                              </m:r>
                              <m:r>
                                <a:rPr lang="en-US" altLang="zh-CN">
                                  <a:sym typeface="+mn-lt"/>
                                </a:rPr>
                                <m:t>𝒊</m:t>
                              </m:r>
                              <m:r>
                                <a:rPr lang="en-US" altLang="zh-CN">
                                  <a:sym typeface="+mn-lt"/>
                                </a:rPr>
                                <m:t> </m:t>
                              </m:r>
                              <m:r>
                                <a:rPr lang="zh-CN" altLang="en-US">
                                  <a:sym typeface="+mn-lt"/>
                                </a:rPr>
                                <m:t>用于</m:t>
                              </m:r>
                              <m:r>
                                <a:rPr lang="en-US" altLang="zh-CN">
                                  <a:sym typeface="+mn-lt"/>
                                </a:rPr>
                                <m:t> </m:t>
                              </m:r>
                              <m:r>
                                <a:rPr lang="en-US" altLang="zh-CN">
                                  <a:sym typeface="+mn-lt"/>
                                </a:rPr>
                                <m:t>𝐎𝐃𝐅</m:t>
                              </m:r>
                              <m:r>
                                <a:rPr lang="en-US" altLang="zh-CN">
                                  <a:sym typeface="+mn-lt"/>
                                </a:rPr>
                                <m:t> </m:t>
                              </m:r>
                              <m:r>
                                <a:rPr lang="en-US" altLang="zh-CN">
                                  <a:sym typeface="+mn-lt"/>
                                </a:rPr>
                                <m:t>𝒋</m:t>
                              </m:r>
                            </m:e>
                          </m:mr>
                          <m:mr>
                            <m:e>
                              <m:r>
                                <a:rPr lang="en-US" altLang="zh-CN">
                                  <a:sym typeface="+mn-lt"/>
                                </a:rPr>
                                <m:t>𝟎</m:t>
                              </m:r>
                            </m:e>
                            <m:e>
                              <m:r>
                                <a:rPr lang="zh-CN" altLang="en-US">
                                  <a:sym typeface="+mn-lt"/>
                                </a:rPr>
                                <m:t>其它</m:t>
                              </m:r>
                            </m:e>
                          </m:mr>
                        </m:m>
                        <m:r>
                          <a:rPr lang="en-US" altLang="zh-CN" smtClean="0">
                            <a:sym typeface="+mn-lt"/>
                          </a:rPr>
                          <m:t>           </m:t>
                        </m:r>
                      </m:e>
                    </m:d>
                  </m:oMath>
                </a14:m>
                <a:endParaRPr lang="en-US" altLang="zh-CN" dirty="0">
                  <a:sym typeface="+mn-lt"/>
                </a:endParaRPr>
              </a:p>
              <a:p>
                <a14:m>
                  <m:oMath xmlns:m="http://schemas.openxmlformats.org/officeDocument/2006/math">
                    <m:func>
                      <m:funcPr>
                        <m:ctrlPr>
                          <a:rPr lang="en-US" altLang="zh-CN">
                            <a:sym typeface="+mn-lt"/>
                          </a:rPr>
                        </m:ctrlPr>
                      </m:funcPr>
                      <m:fName>
                        <m:limLow>
                          <m:limLowPr>
                            <m:ctrlPr>
                              <a:rPr lang="en-US" altLang="zh-CN">
                                <a:sym typeface="+mn-lt"/>
                              </a:rPr>
                            </m:ctrlPr>
                          </m:limLowPr>
                          <m:e>
                            <m:r>
                              <a:rPr lang="en-US" altLang="zh-CN">
                                <a:sym typeface="+mn-lt"/>
                              </a:rPr>
                              <m:t>𝐦𝐚𝐱</m:t>
                            </m:r>
                          </m:e>
                          <m:lim>
                            <m:sSub>
                              <m:sSubPr>
                                <m:ctrlPr>
                                  <a:rPr lang="en-US" altLang="zh-CN">
                                    <a:sym typeface="+mn-lt"/>
                                  </a:rPr>
                                </m:ctrlPr>
                              </m:sSubPr>
                              <m:e>
                                <m:r>
                                  <a:rPr lang="en-US" altLang="zh-CN">
                                    <a:sym typeface="+mn-lt"/>
                                  </a:rPr>
                                  <m:t>𝒙</m:t>
                                </m:r>
                              </m:e>
                              <m:sub>
                                <m:r>
                                  <a:rPr lang="en-US" altLang="zh-CN">
                                    <a:sym typeface="+mn-lt"/>
                                  </a:rPr>
                                  <m:t>𝒋</m:t>
                                </m:r>
                              </m:sub>
                            </m:sSub>
                          </m:lim>
                        </m:limLow>
                      </m:fName>
                      <m:e>
                        <m:nary>
                          <m:naryPr>
                            <m:chr m:val="∑"/>
                            <m:ctrlPr>
                              <a:rPr lang="en-US" altLang="zh-CN">
                                <a:sym typeface="+mn-lt"/>
                              </a:rPr>
                            </m:ctrlPr>
                          </m:naryPr>
                          <m:sub>
                            <m:r>
                              <m:rPr>
                                <m:brk m:alnAt="23"/>
                              </m:rPr>
                              <a:rPr lang="en-US" altLang="zh-CN">
                                <a:sym typeface="+mn-lt"/>
                              </a:rPr>
                              <m:t>𝒋</m:t>
                            </m:r>
                            <m:r>
                              <a:rPr lang="en-US" altLang="zh-CN">
                                <a:sym typeface="+mn-lt"/>
                              </a:rPr>
                              <m:t>=</m:t>
                            </m:r>
                            <m:r>
                              <a:rPr lang="en-US" altLang="zh-CN">
                                <a:sym typeface="+mn-lt"/>
                              </a:rPr>
                              <m:t>𝟏</m:t>
                            </m:r>
                          </m:sub>
                          <m:sup>
                            <m:r>
                              <a:rPr lang="en-US" altLang="zh-CN">
                                <a:sym typeface="+mn-lt"/>
                              </a:rPr>
                              <m:t>𝒏</m:t>
                            </m:r>
                          </m:sup>
                          <m:e>
                            <m:sSub>
                              <m:sSubPr>
                                <m:ctrlPr>
                                  <a:rPr lang="en-US" altLang="zh-CN">
                                    <a:sym typeface="+mn-lt"/>
                                  </a:rPr>
                                </m:ctrlPr>
                              </m:sSubPr>
                              <m:e>
                                <m:r>
                                  <a:rPr lang="en-US" altLang="zh-CN">
                                    <a:sym typeface="+mn-lt"/>
                                  </a:rPr>
                                  <m:t>𝒑</m:t>
                                </m:r>
                              </m:e>
                              <m:sub>
                                <m:r>
                                  <a:rPr lang="en-US" altLang="zh-CN">
                                    <a:sym typeface="+mn-lt"/>
                                  </a:rPr>
                                  <m:t>𝒋</m:t>
                                </m:r>
                              </m:sub>
                            </m:sSub>
                            <m:sSub>
                              <m:sSubPr>
                                <m:ctrlPr>
                                  <a:rPr lang="en-US" altLang="zh-CN">
                                    <a:sym typeface="+mn-lt"/>
                                  </a:rPr>
                                </m:ctrlPr>
                              </m:sSubPr>
                              <m:e>
                                <m:r>
                                  <a:rPr lang="en-US" altLang="zh-CN">
                                    <a:sym typeface="+mn-lt"/>
                                  </a:rPr>
                                  <m:t>𝒙</m:t>
                                </m:r>
                              </m:e>
                              <m:sub>
                                <m:r>
                                  <a:rPr lang="en-US" altLang="zh-CN">
                                    <a:sym typeface="+mn-lt"/>
                                  </a:rPr>
                                  <m:t>𝒋</m:t>
                                </m:r>
                              </m:sub>
                            </m:sSub>
                          </m:e>
                        </m:nary>
                      </m:e>
                    </m:func>
                    <m:r>
                      <a:rPr lang="en-US" altLang="zh-CN" smtClean="0">
                        <a:sym typeface="+mn-lt"/>
                      </a:rPr>
                      <m:t>           </m:t>
                    </m:r>
                  </m:oMath>
                </a14:m>
                <a:endParaRPr lang="en-US" altLang="zh-CN" dirty="0">
                  <a:sym typeface="+mn-lt"/>
                </a:endParaRPr>
              </a:p>
              <a:p>
                <a:r>
                  <a:rPr lang="en-US" altLang="zh-CN" dirty="0">
                    <a:sym typeface="+mn-lt"/>
                  </a:rPr>
                  <a:t>s. t.    </a:t>
                </a:r>
                <a14:m>
                  <m:oMath xmlns:m="http://schemas.openxmlformats.org/officeDocument/2006/math">
                    <m:nary>
                      <m:naryPr>
                        <m:chr m:val="∑"/>
                        <m:ctrlPr>
                          <a:rPr lang="en-US" altLang="zh-CN">
                            <a:sym typeface="+mn-lt"/>
                          </a:rPr>
                        </m:ctrlPr>
                      </m:naryPr>
                      <m:sub>
                        <m:r>
                          <m:rPr>
                            <m:brk m:alnAt="23"/>
                          </m:rPr>
                          <a:rPr lang="en-US" altLang="zh-CN">
                            <a:sym typeface="+mn-lt"/>
                          </a:rPr>
                          <m:t>𝒋</m:t>
                        </m:r>
                        <m:r>
                          <a:rPr lang="en-US" altLang="zh-CN">
                            <a:sym typeface="+mn-lt"/>
                          </a:rPr>
                          <m:t>=</m:t>
                        </m:r>
                        <m:r>
                          <a:rPr lang="en-US" altLang="zh-CN">
                            <a:sym typeface="+mn-lt"/>
                          </a:rPr>
                          <m:t>𝟏</m:t>
                        </m:r>
                      </m:sub>
                      <m:sup>
                        <m:r>
                          <a:rPr lang="en-US" altLang="zh-CN">
                            <a:sym typeface="+mn-lt"/>
                          </a:rPr>
                          <m:t>𝒏</m:t>
                        </m:r>
                      </m:sup>
                      <m:e>
                        <m:sSub>
                          <m:sSubPr>
                            <m:ctrlPr>
                              <a:rPr lang="en-US" altLang="zh-CN">
                                <a:sym typeface="+mn-lt"/>
                              </a:rPr>
                            </m:ctrlPr>
                          </m:sSubPr>
                          <m:e>
                            <m:r>
                              <a:rPr lang="en-US" altLang="zh-CN">
                                <a:sym typeface="+mn-lt"/>
                              </a:rPr>
                              <m:t>𝒂</m:t>
                            </m:r>
                          </m:e>
                          <m:sub>
                            <m:r>
                              <a:rPr lang="en-US" altLang="zh-CN">
                                <a:sym typeface="+mn-lt"/>
                              </a:rPr>
                              <m:t>𝒊𝒋</m:t>
                            </m:r>
                          </m:sub>
                        </m:sSub>
                        <m:sSub>
                          <m:sSubPr>
                            <m:ctrlPr>
                              <a:rPr lang="en-US" altLang="zh-CN">
                                <a:sym typeface="+mn-lt"/>
                              </a:rPr>
                            </m:ctrlPr>
                          </m:sSubPr>
                          <m:e>
                            <m:r>
                              <a:rPr lang="en-US" altLang="zh-CN">
                                <a:sym typeface="+mn-lt"/>
                              </a:rPr>
                              <m:t>𝒙</m:t>
                            </m:r>
                          </m:e>
                          <m:sub>
                            <m:r>
                              <a:rPr lang="en-US" altLang="zh-CN">
                                <a:sym typeface="+mn-lt"/>
                              </a:rPr>
                              <m:t>𝒋</m:t>
                            </m:r>
                          </m:sub>
                        </m:sSub>
                        <m:r>
                          <a:rPr lang="en-US" altLang="zh-CN">
                            <a:sym typeface="+mn-lt"/>
                          </a:rPr>
                          <m:t>≤</m:t>
                        </m:r>
                      </m:e>
                    </m:nary>
                    <m:sSub>
                      <m:sSubPr>
                        <m:ctrlPr>
                          <a:rPr lang="en-US" altLang="zh-CN">
                            <a:sym typeface="+mn-lt"/>
                          </a:rPr>
                        </m:ctrlPr>
                      </m:sSubPr>
                      <m:e>
                        <m:r>
                          <a:rPr lang="en-US" altLang="zh-CN">
                            <a:sym typeface="+mn-lt"/>
                          </a:rPr>
                          <m:t>𝒄</m:t>
                        </m:r>
                      </m:e>
                      <m:sub>
                        <m:r>
                          <a:rPr lang="en-US" altLang="zh-CN">
                            <a:sym typeface="+mn-lt"/>
                          </a:rPr>
                          <m:t>𝒊</m:t>
                        </m:r>
                      </m:sub>
                    </m:sSub>
                    <m:r>
                      <a:rPr lang="en-US" altLang="zh-CN">
                        <a:sym typeface="+mn-lt"/>
                      </a:rPr>
                      <m:t>     ∀ </m:t>
                    </m:r>
                    <m:r>
                      <a:rPr lang="en-US" altLang="zh-CN">
                        <a:sym typeface="+mn-lt"/>
                      </a:rPr>
                      <m:t>𝒊</m:t>
                    </m:r>
                    <m:r>
                      <a:rPr lang="en-US" altLang="zh-CN" smtClean="0">
                        <a:sym typeface="+mn-lt"/>
                      </a:rPr>
                      <m:t> </m:t>
                    </m:r>
                  </m:oMath>
                </a14:m>
                <a:endParaRPr lang="en-US" altLang="zh-CN" dirty="0">
                  <a:sym typeface="+mn-lt"/>
                </a:endParaRPr>
              </a:p>
              <a:p>
                <a:r>
                  <a:rPr lang="en-US" altLang="zh-CN" dirty="0">
                    <a:sym typeface="+mn-lt"/>
                  </a:rPr>
                  <a:t>	           </a:t>
                </a:r>
                <a14:m>
                  <m:oMath xmlns:m="http://schemas.openxmlformats.org/officeDocument/2006/math">
                    <m:sSub>
                      <m:sSubPr>
                        <m:ctrlPr>
                          <a:rPr lang="en-US" altLang="zh-CN">
                            <a:sym typeface="+mn-lt"/>
                          </a:rPr>
                        </m:ctrlPr>
                      </m:sSubPr>
                      <m:e>
                        <m:r>
                          <a:rPr lang="en-US" altLang="zh-CN">
                            <a:sym typeface="+mn-lt"/>
                          </a:rPr>
                          <m:t>𝒙</m:t>
                        </m:r>
                      </m:e>
                      <m:sub>
                        <m:r>
                          <a:rPr lang="en-US" altLang="zh-CN">
                            <a:sym typeface="+mn-lt"/>
                          </a:rPr>
                          <m:t>𝒋</m:t>
                        </m:r>
                      </m:sub>
                    </m:sSub>
                    <m:r>
                      <a:rPr lang="en-US" altLang="zh-CN">
                        <a:sym typeface="+mn-lt"/>
                      </a:rPr>
                      <m:t>≤</m:t>
                    </m:r>
                    <m:sSub>
                      <m:sSubPr>
                        <m:ctrlPr>
                          <a:rPr lang="en-US" altLang="zh-CN">
                            <a:sym typeface="+mn-lt"/>
                          </a:rPr>
                        </m:ctrlPr>
                      </m:sSubPr>
                      <m:e>
                        <m:r>
                          <a:rPr lang="en-US" altLang="zh-CN">
                            <a:sym typeface="+mn-lt"/>
                          </a:rPr>
                          <m:t>𝒅</m:t>
                        </m:r>
                      </m:e>
                      <m:sub>
                        <m:r>
                          <a:rPr lang="en-US" altLang="zh-CN">
                            <a:sym typeface="+mn-lt"/>
                          </a:rPr>
                          <m:t>𝒋</m:t>
                        </m:r>
                      </m:sub>
                    </m:sSub>
                    <m:r>
                      <a:rPr lang="en-US" altLang="zh-CN">
                        <a:sym typeface="+mn-lt"/>
                      </a:rPr>
                      <m:t>     ∀ </m:t>
                    </m:r>
                    <m:r>
                      <a:rPr lang="en-US" altLang="zh-CN">
                        <a:sym typeface="+mn-lt"/>
                      </a:rPr>
                      <m:t>𝒋</m:t>
                    </m:r>
                    <m:r>
                      <a:rPr lang="zh-CN" altLang="en-US" smtClean="0">
                        <a:sym typeface="+mn-lt"/>
                      </a:rPr>
                      <m:t>，</m:t>
                    </m:r>
                  </m:oMath>
                </a14:m>
                <a:endParaRPr lang="en-US" altLang="zh-CN" dirty="0">
                  <a:sym typeface="+mn-lt"/>
                </a:endParaRPr>
              </a:p>
              <a:p>
                <a14:m>
                  <m:oMath xmlns:m="http://schemas.openxmlformats.org/officeDocument/2006/math">
                    <m:r>
                      <a:rPr lang="en-US" altLang="zh-CN">
                        <a:sym typeface="+mn-lt"/>
                      </a:rPr>
                      <m:t>                         </m:t>
                    </m:r>
                    <m:sSub>
                      <m:sSubPr>
                        <m:ctrlPr>
                          <a:rPr lang="en-US" altLang="zh-CN">
                            <a:sym typeface="+mn-lt"/>
                          </a:rPr>
                        </m:ctrlPr>
                      </m:sSubPr>
                      <m:e>
                        <m:r>
                          <a:rPr lang="en-US" altLang="zh-CN">
                            <a:sym typeface="+mn-lt"/>
                          </a:rPr>
                          <m:t>𝒙</m:t>
                        </m:r>
                      </m:e>
                      <m:sub>
                        <m:r>
                          <a:rPr lang="en-US" altLang="zh-CN">
                            <a:sym typeface="+mn-lt"/>
                          </a:rPr>
                          <m:t>𝒋</m:t>
                        </m:r>
                      </m:sub>
                    </m:sSub>
                    <m:r>
                      <a:rPr lang="en-US" altLang="zh-CN">
                        <a:sym typeface="+mn-lt"/>
                      </a:rPr>
                      <m:t>≥</m:t>
                    </m:r>
                    <m:r>
                      <a:rPr lang="en-US" altLang="zh-CN">
                        <a:sym typeface="+mn-lt"/>
                      </a:rPr>
                      <m:t>𝟎</m:t>
                    </m:r>
                    <m:r>
                      <a:rPr lang="en-US" altLang="zh-CN" smtClean="0">
                        <a:sym typeface="+mn-lt"/>
                      </a:rPr>
                      <m:t>  </m:t>
                    </m:r>
                    <m:r>
                      <a:rPr lang="en-US" altLang="zh-CN">
                        <a:sym typeface="+mn-lt"/>
                      </a:rPr>
                      <m:t>    ∀ </m:t>
                    </m:r>
                    <m:r>
                      <a:rPr lang="en-US" altLang="zh-CN">
                        <a:sym typeface="+mn-lt"/>
                      </a:rPr>
                      <m:t>𝒋</m:t>
                    </m:r>
                  </m:oMath>
                </a14:m>
                <a:endParaRPr lang="en-US" altLang="zh-CN" dirty="0">
                  <a:sym typeface="+mn-lt"/>
                </a:endParaRPr>
              </a:p>
              <a:p>
                <a:endParaRPr lang="en-US" altLang="zh-CN" dirty="0">
                  <a:sym typeface="+mn-lt"/>
                </a:endParaRPr>
              </a:p>
              <a:p>
                <a:endParaRPr lang="en-US" altLang="zh-CN" dirty="0">
                  <a:sym typeface="+mn-lt"/>
                </a:endParaRPr>
              </a:p>
            </p:txBody>
          </p:sp>
        </mc:Choice>
        <mc:Fallback>
          <p:sp>
            <p:nvSpPr>
              <p:cNvPr id="3" name="内容占位符 2"/>
              <p:cNvSpPr>
                <a:spLocks noGrp="1" noRot="1" noChangeAspect="1" noMove="1" noResize="1" noEditPoints="1" noAdjustHandles="1" noChangeArrowheads="1" noChangeShapeType="1" noTextEdit="1"/>
              </p:cNvSpPr>
              <p:nvPr>
                <p:ph sz="quarter" idx="13"/>
              </p:nvPr>
            </p:nvSpPr>
            <p:spPr>
              <a:blipFill>
                <a:blip r:embed="rId2"/>
                <a:stretch>
                  <a:fillRect/>
                </a:stretch>
              </a:blipFill>
            </p:spPr>
            <p:txBody>
              <a:bodyPr/>
              <a:lstStyle/>
              <a:p>
                <a:r>
                  <a:rPr lang="zh-CN"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线性规划方法</a:t>
            </a:r>
            <a:endParaRPr lang="zh-CN" altLang="en-US" dirty="0">
              <a:sym typeface="+mn-lt"/>
            </a:endParaRPr>
          </a:p>
        </p:txBody>
      </p:sp>
      <p:sp>
        <p:nvSpPr>
          <p:cNvPr id="12" name="内容占位符 11"/>
          <p:cNvSpPr>
            <a:spLocks noGrp="1"/>
          </p:cNvSpPr>
          <p:nvPr>
            <p:ph sz="quarter" idx="13"/>
          </p:nvPr>
        </p:nvSpPr>
        <p:spPr/>
        <p:txBody>
          <a:bodyPr/>
          <a:lstStyle/>
          <a:p>
            <a:endParaRPr lang="zh-CN" altLang="en-US"/>
          </a:p>
        </p:txBody>
      </p:sp>
      <p:graphicFrame>
        <p:nvGraphicFramePr>
          <p:cNvPr id="3" name="Table 2"/>
          <p:cNvGraphicFramePr>
            <a:graphicFrameLocks noGrp="1"/>
          </p:cNvGraphicFramePr>
          <p:nvPr>
            <p:extLst>
              <p:ext uri="{D42A27DB-BD31-4B8C-83A1-F6EECF244321}">
                <p14:modId xmlns:p14="http://schemas.microsoft.com/office/powerpoint/2010/main" val="363451292"/>
              </p:ext>
            </p:extLst>
          </p:nvPr>
        </p:nvGraphicFramePr>
        <p:xfrm>
          <a:off x="1978320" y="2822377"/>
          <a:ext cx="8166352" cy="2966720"/>
        </p:xfrm>
        <a:graphic>
          <a:graphicData uri="http://schemas.openxmlformats.org/drawingml/2006/table">
            <a:tbl>
              <a:tblPr firstRow="1" bandRow="1">
                <a:tableStyleId>{21E4AEA4-8DFA-4A89-87EB-49C32662AFE0}</a:tableStyleId>
              </a:tblPr>
              <a:tblGrid>
                <a:gridCol w="1075431">
                  <a:extLst>
                    <a:ext uri="{9D8B030D-6E8A-4147-A177-3AD203B41FA5}">
                      <a16:colId xmlns:a16="http://schemas.microsoft.com/office/drawing/2014/main" val="20000"/>
                    </a:ext>
                  </a:extLst>
                </a:gridCol>
                <a:gridCol w="477328">
                  <a:extLst>
                    <a:ext uri="{9D8B030D-6E8A-4147-A177-3AD203B41FA5}">
                      <a16:colId xmlns:a16="http://schemas.microsoft.com/office/drawing/2014/main" val="20001"/>
                    </a:ext>
                  </a:extLst>
                </a:gridCol>
                <a:gridCol w="477329">
                  <a:extLst>
                    <a:ext uri="{9D8B030D-6E8A-4147-A177-3AD203B41FA5}">
                      <a16:colId xmlns:a16="http://schemas.microsoft.com/office/drawing/2014/main" val="20002"/>
                    </a:ext>
                  </a:extLst>
                </a:gridCol>
                <a:gridCol w="494581">
                  <a:extLst>
                    <a:ext uri="{9D8B030D-6E8A-4147-A177-3AD203B41FA5}">
                      <a16:colId xmlns:a16="http://schemas.microsoft.com/office/drawing/2014/main" val="20003"/>
                    </a:ext>
                  </a:extLst>
                </a:gridCol>
                <a:gridCol w="529086">
                  <a:extLst>
                    <a:ext uri="{9D8B030D-6E8A-4147-A177-3AD203B41FA5}">
                      <a16:colId xmlns:a16="http://schemas.microsoft.com/office/drawing/2014/main" val="20004"/>
                    </a:ext>
                  </a:extLst>
                </a:gridCol>
                <a:gridCol w="488831">
                  <a:extLst>
                    <a:ext uri="{9D8B030D-6E8A-4147-A177-3AD203B41FA5}">
                      <a16:colId xmlns:a16="http://schemas.microsoft.com/office/drawing/2014/main" val="20005"/>
                    </a:ext>
                  </a:extLst>
                </a:gridCol>
                <a:gridCol w="488830">
                  <a:extLst>
                    <a:ext uri="{9D8B030D-6E8A-4147-A177-3AD203B41FA5}">
                      <a16:colId xmlns:a16="http://schemas.microsoft.com/office/drawing/2014/main" val="20006"/>
                    </a:ext>
                  </a:extLst>
                </a:gridCol>
                <a:gridCol w="477328">
                  <a:extLst>
                    <a:ext uri="{9D8B030D-6E8A-4147-A177-3AD203B41FA5}">
                      <a16:colId xmlns:a16="http://schemas.microsoft.com/office/drawing/2014/main" val="20007"/>
                    </a:ext>
                  </a:extLst>
                </a:gridCol>
                <a:gridCol w="460076">
                  <a:extLst>
                    <a:ext uri="{9D8B030D-6E8A-4147-A177-3AD203B41FA5}">
                      <a16:colId xmlns:a16="http://schemas.microsoft.com/office/drawing/2014/main" val="20008"/>
                    </a:ext>
                  </a:extLst>
                </a:gridCol>
                <a:gridCol w="477328">
                  <a:extLst>
                    <a:ext uri="{9D8B030D-6E8A-4147-A177-3AD203B41FA5}">
                      <a16:colId xmlns:a16="http://schemas.microsoft.com/office/drawing/2014/main" val="20009"/>
                    </a:ext>
                  </a:extLst>
                </a:gridCol>
                <a:gridCol w="442823">
                  <a:extLst>
                    <a:ext uri="{9D8B030D-6E8A-4147-A177-3AD203B41FA5}">
                      <a16:colId xmlns:a16="http://schemas.microsoft.com/office/drawing/2014/main" val="20010"/>
                    </a:ext>
                  </a:extLst>
                </a:gridCol>
                <a:gridCol w="460075">
                  <a:extLst>
                    <a:ext uri="{9D8B030D-6E8A-4147-A177-3AD203B41FA5}">
                      <a16:colId xmlns:a16="http://schemas.microsoft.com/office/drawing/2014/main" val="20011"/>
                    </a:ext>
                  </a:extLst>
                </a:gridCol>
                <a:gridCol w="448574">
                  <a:extLst>
                    <a:ext uri="{9D8B030D-6E8A-4147-A177-3AD203B41FA5}">
                      <a16:colId xmlns:a16="http://schemas.microsoft.com/office/drawing/2014/main" val="20012"/>
                    </a:ext>
                  </a:extLst>
                </a:gridCol>
                <a:gridCol w="471577">
                  <a:extLst>
                    <a:ext uri="{9D8B030D-6E8A-4147-A177-3AD203B41FA5}">
                      <a16:colId xmlns:a16="http://schemas.microsoft.com/office/drawing/2014/main" val="20013"/>
                    </a:ext>
                  </a:extLst>
                </a:gridCol>
                <a:gridCol w="442823">
                  <a:extLst>
                    <a:ext uri="{9D8B030D-6E8A-4147-A177-3AD203B41FA5}">
                      <a16:colId xmlns:a16="http://schemas.microsoft.com/office/drawing/2014/main" val="20014"/>
                    </a:ext>
                  </a:extLst>
                </a:gridCol>
                <a:gridCol w="454332">
                  <a:extLst>
                    <a:ext uri="{9D8B030D-6E8A-4147-A177-3AD203B41FA5}">
                      <a16:colId xmlns:a16="http://schemas.microsoft.com/office/drawing/2014/main" val="20015"/>
                    </a:ext>
                  </a:extLst>
                </a:gridCol>
              </a:tblGrid>
              <a:tr h="370840">
                <a:tc>
                  <a:txBody>
                    <a:bodyPr/>
                    <a:lstStyle/>
                    <a:p>
                      <a:pPr algn="ctr"/>
                      <a:r>
                        <a:rPr lang="zh-CN" altLang="en-US" dirty="0">
                          <a:sym typeface="+mn-lt"/>
                        </a:rPr>
                        <a:t>资源</a:t>
                      </a:r>
                      <a:endParaRPr lang="en-US" dirty="0">
                        <a:latin typeface="+mn-lt"/>
                        <a:ea typeface="+mn-ea"/>
                        <a:cs typeface="+mn-ea"/>
                        <a:sym typeface="+mn-lt"/>
                      </a:endParaRPr>
                    </a:p>
                  </a:txBody>
                  <a:tcPr/>
                </a:tc>
                <a:tc>
                  <a:txBody>
                    <a:bodyPr/>
                    <a:lstStyle/>
                    <a:p>
                      <a:pPr algn="ctr"/>
                      <a:r>
                        <a:rPr lang="en-US" dirty="0">
                          <a:sym typeface="+mn-lt"/>
                        </a:rPr>
                        <a:t>1</a:t>
                      </a:r>
                      <a:endParaRPr lang="en-US" dirty="0">
                        <a:latin typeface="+mn-lt"/>
                        <a:ea typeface="+mn-ea"/>
                        <a:cs typeface="+mn-ea"/>
                        <a:sym typeface="+mn-lt"/>
                      </a:endParaRPr>
                    </a:p>
                  </a:txBody>
                  <a:tcPr/>
                </a:tc>
                <a:tc>
                  <a:txBody>
                    <a:bodyPr/>
                    <a:lstStyle/>
                    <a:p>
                      <a:pPr algn="ctr"/>
                      <a:r>
                        <a:rPr lang="en-US" dirty="0">
                          <a:sym typeface="+mn-lt"/>
                        </a:rPr>
                        <a:t>2</a:t>
                      </a:r>
                      <a:endParaRPr lang="en-US" dirty="0">
                        <a:latin typeface="+mn-lt"/>
                        <a:ea typeface="+mn-ea"/>
                        <a:cs typeface="+mn-ea"/>
                        <a:sym typeface="+mn-lt"/>
                      </a:endParaRPr>
                    </a:p>
                  </a:txBody>
                  <a:tcPr/>
                </a:tc>
                <a:tc>
                  <a:txBody>
                    <a:bodyPr/>
                    <a:lstStyle/>
                    <a:p>
                      <a:pPr algn="ctr"/>
                      <a:r>
                        <a:rPr lang="en-US" dirty="0">
                          <a:sym typeface="+mn-lt"/>
                        </a:rPr>
                        <a:t>3</a:t>
                      </a:r>
                      <a:endParaRPr lang="en-US" dirty="0">
                        <a:latin typeface="+mn-lt"/>
                        <a:ea typeface="+mn-ea"/>
                        <a:cs typeface="+mn-ea"/>
                        <a:sym typeface="+mn-lt"/>
                      </a:endParaRPr>
                    </a:p>
                  </a:txBody>
                  <a:tcPr/>
                </a:tc>
                <a:tc>
                  <a:txBody>
                    <a:bodyPr/>
                    <a:lstStyle/>
                    <a:p>
                      <a:pPr algn="ctr"/>
                      <a:r>
                        <a:rPr lang="en-US" dirty="0">
                          <a:sym typeface="+mn-lt"/>
                        </a:rPr>
                        <a:t>1</a:t>
                      </a:r>
                      <a:endParaRPr lang="en-US" dirty="0">
                        <a:latin typeface="+mn-lt"/>
                        <a:ea typeface="+mn-ea"/>
                        <a:cs typeface="+mn-ea"/>
                        <a:sym typeface="+mn-lt"/>
                      </a:endParaRPr>
                    </a:p>
                  </a:txBody>
                  <a:tcPr/>
                </a:tc>
                <a:tc>
                  <a:txBody>
                    <a:bodyPr/>
                    <a:lstStyle/>
                    <a:p>
                      <a:pPr algn="ctr"/>
                      <a:r>
                        <a:rPr lang="en-US" dirty="0">
                          <a:sym typeface="+mn-lt"/>
                        </a:rPr>
                        <a:t>2</a:t>
                      </a:r>
                      <a:endParaRPr lang="en-US" dirty="0">
                        <a:latin typeface="+mn-lt"/>
                        <a:ea typeface="+mn-ea"/>
                        <a:cs typeface="+mn-ea"/>
                        <a:sym typeface="+mn-lt"/>
                      </a:endParaRPr>
                    </a:p>
                  </a:txBody>
                  <a:tcPr/>
                </a:tc>
                <a:tc>
                  <a:txBody>
                    <a:bodyPr/>
                    <a:lstStyle/>
                    <a:p>
                      <a:pPr algn="ctr"/>
                      <a:r>
                        <a:rPr lang="en-US" dirty="0">
                          <a:sym typeface="+mn-lt"/>
                        </a:rPr>
                        <a:t>3</a:t>
                      </a:r>
                      <a:endParaRPr lang="en-US" dirty="0">
                        <a:latin typeface="+mn-lt"/>
                        <a:ea typeface="+mn-ea"/>
                        <a:cs typeface="+mn-ea"/>
                        <a:sym typeface="+mn-lt"/>
                      </a:endParaRPr>
                    </a:p>
                  </a:txBody>
                  <a:tcPr/>
                </a:tc>
                <a:tc>
                  <a:txBody>
                    <a:bodyPr/>
                    <a:lstStyle/>
                    <a:p>
                      <a:pPr algn="ctr"/>
                      <a:r>
                        <a:rPr lang="en-US" dirty="0">
                          <a:sym typeface="+mn-lt"/>
                        </a:rPr>
                        <a:t>1</a:t>
                      </a:r>
                      <a:endParaRPr lang="en-US" dirty="0">
                        <a:latin typeface="+mn-lt"/>
                        <a:ea typeface="+mn-ea"/>
                        <a:cs typeface="+mn-ea"/>
                        <a:sym typeface="+mn-lt"/>
                      </a:endParaRPr>
                    </a:p>
                  </a:txBody>
                  <a:tcPr/>
                </a:tc>
                <a:tc>
                  <a:txBody>
                    <a:bodyPr/>
                    <a:lstStyle/>
                    <a:p>
                      <a:pPr algn="ctr"/>
                      <a:r>
                        <a:rPr lang="en-US" dirty="0">
                          <a:sym typeface="+mn-lt"/>
                        </a:rPr>
                        <a:t>2</a:t>
                      </a:r>
                      <a:endParaRPr lang="en-US" dirty="0">
                        <a:latin typeface="+mn-lt"/>
                        <a:ea typeface="+mn-ea"/>
                        <a:cs typeface="+mn-ea"/>
                        <a:sym typeface="+mn-lt"/>
                      </a:endParaRPr>
                    </a:p>
                  </a:txBody>
                  <a:tcPr/>
                </a:tc>
                <a:tc>
                  <a:txBody>
                    <a:bodyPr/>
                    <a:lstStyle/>
                    <a:p>
                      <a:pPr algn="ctr"/>
                      <a:r>
                        <a:rPr lang="en-US" dirty="0">
                          <a:sym typeface="+mn-lt"/>
                        </a:rPr>
                        <a:t>3</a:t>
                      </a:r>
                      <a:endParaRPr lang="en-US" dirty="0">
                        <a:latin typeface="+mn-lt"/>
                        <a:ea typeface="+mn-ea"/>
                        <a:cs typeface="+mn-ea"/>
                        <a:sym typeface="+mn-lt"/>
                      </a:endParaRPr>
                    </a:p>
                  </a:txBody>
                  <a:tcPr/>
                </a:tc>
                <a:tc>
                  <a:txBody>
                    <a:bodyPr/>
                    <a:lstStyle/>
                    <a:p>
                      <a:pPr algn="ctr"/>
                      <a:r>
                        <a:rPr lang="en-US" dirty="0">
                          <a:sym typeface="+mn-lt"/>
                        </a:rPr>
                        <a:t>1</a:t>
                      </a:r>
                      <a:endParaRPr lang="en-US" dirty="0">
                        <a:latin typeface="+mn-lt"/>
                        <a:ea typeface="+mn-ea"/>
                        <a:cs typeface="+mn-ea"/>
                        <a:sym typeface="+mn-lt"/>
                      </a:endParaRPr>
                    </a:p>
                  </a:txBody>
                  <a:tcPr/>
                </a:tc>
                <a:tc>
                  <a:txBody>
                    <a:bodyPr/>
                    <a:lstStyle/>
                    <a:p>
                      <a:pPr algn="ctr"/>
                      <a:r>
                        <a:rPr lang="en-US" dirty="0">
                          <a:sym typeface="+mn-lt"/>
                        </a:rPr>
                        <a:t>2</a:t>
                      </a:r>
                      <a:endParaRPr lang="en-US" dirty="0">
                        <a:latin typeface="+mn-lt"/>
                        <a:ea typeface="+mn-ea"/>
                        <a:cs typeface="+mn-ea"/>
                        <a:sym typeface="+mn-lt"/>
                      </a:endParaRPr>
                    </a:p>
                  </a:txBody>
                  <a:tcPr/>
                </a:tc>
                <a:tc>
                  <a:txBody>
                    <a:bodyPr/>
                    <a:lstStyle/>
                    <a:p>
                      <a:pPr algn="ctr"/>
                      <a:r>
                        <a:rPr lang="en-US" dirty="0">
                          <a:sym typeface="+mn-lt"/>
                        </a:rPr>
                        <a:t>3</a:t>
                      </a:r>
                      <a:endParaRPr lang="en-US" dirty="0">
                        <a:latin typeface="+mn-lt"/>
                        <a:ea typeface="+mn-ea"/>
                        <a:cs typeface="+mn-ea"/>
                        <a:sym typeface="+mn-lt"/>
                      </a:endParaRPr>
                    </a:p>
                  </a:txBody>
                  <a:tcPr/>
                </a:tc>
                <a:tc>
                  <a:txBody>
                    <a:bodyPr/>
                    <a:lstStyle/>
                    <a:p>
                      <a:pPr algn="ctr"/>
                      <a:r>
                        <a:rPr lang="en-US" dirty="0">
                          <a:sym typeface="+mn-lt"/>
                        </a:rPr>
                        <a:t>1</a:t>
                      </a:r>
                      <a:endParaRPr lang="en-US" dirty="0">
                        <a:latin typeface="+mn-lt"/>
                        <a:ea typeface="+mn-ea"/>
                        <a:cs typeface="+mn-ea"/>
                        <a:sym typeface="+mn-lt"/>
                      </a:endParaRPr>
                    </a:p>
                  </a:txBody>
                  <a:tcPr/>
                </a:tc>
                <a:tc>
                  <a:txBody>
                    <a:bodyPr/>
                    <a:lstStyle/>
                    <a:p>
                      <a:pPr algn="ctr"/>
                      <a:r>
                        <a:rPr lang="en-US" dirty="0">
                          <a:sym typeface="+mn-lt"/>
                        </a:rPr>
                        <a:t>2</a:t>
                      </a:r>
                      <a:endParaRPr lang="en-US" dirty="0">
                        <a:latin typeface="+mn-lt"/>
                        <a:ea typeface="+mn-ea"/>
                        <a:cs typeface="+mn-ea"/>
                        <a:sym typeface="+mn-lt"/>
                      </a:endParaRPr>
                    </a:p>
                  </a:txBody>
                  <a:tcPr/>
                </a:tc>
                <a:tc>
                  <a:txBody>
                    <a:bodyPr/>
                    <a:lstStyle/>
                    <a:p>
                      <a:pPr algn="ctr"/>
                      <a:r>
                        <a:rPr lang="en-US" dirty="0">
                          <a:sym typeface="+mn-lt"/>
                        </a:rPr>
                        <a:t>3</a:t>
                      </a:r>
                      <a:endParaRPr lang="en-US" dirty="0">
                        <a:latin typeface="+mn-lt"/>
                        <a:ea typeface="+mn-ea"/>
                        <a:cs typeface="+mn-ea"/>
                        <a:sym typeface="+mn-lt"/>
                      </a:endParaRPr>
                    </a:p>
                  </a:txBody>
                  <a:tcPr/>
                </a:tc>
                <a:extLst>
                  <a:ext uri="{0D108BD9-81ED-4DB2-BD59-A6C34878D82A}">
                    <a16:rowId xmlns:a16="http://schemas.microsoft.com/office/drawing/2014/main" val="10000"/>
                  </a:ext>
                </a:extLst>
              </a:tr>
              <a:tr h="370840">
                <a:tc>
                  <a:txBody>
                    <a:bodyPr/>
                    <a:lstStyle/>
                    <a:p>
                      <a:pPr algn="ctr"/>
                      <a:r>
                        <a:rPr lang="zh-CN" altLang="en-US" dirty="0">
                          <a:sym typeface="+mn-lt"/>
                        </a:rPr>
                        <a:t>周日</a:t>
                      </a:r>
                      <a:endParaRPr lang="en-US" dirty="0">
                        <a:latin typeface="+mn-lt"/>
                        <a:ea typeface="+mn-ea"/>
                        <a:cs typeface="+mn-ea"/>
                        <a:sym typeface="+mn-lt"/>
                      </a:endParaRPr>
                    </a:p>
                  </a:txBody>
                  <a:tcPr/>
                </a:tc>
                <a:tc>
                  <a:txBody>
                    <a:bodyPr/>
                    <a:lstStyle/>
                    <a:p>
                      <a:pPr algn="ctr"/>
                      <a:r>
                        <a:rPr lang="en-US" dirty="0">
                          <a:sym typeface="+mn-lt"/>
                        </a:rPr>
                        <a:t>1</a:t>
                      </a:r>
                      <a:endParaRPr lang="en-US" b="1" dirty="0">
                        <a:solidFill>
                          <a:srgbClr val="C00000"/>
                        </a:solidFill>
                        <a:latin typeface="+mn-lt"/>
                        <a:ea typeface="+mn-ea"/>
                        <a:cs typeface="+mn-ea"/>
                        <a:sym typeface="+mn-lt"/>
                      </a:endParaRPr>
                    </a:p>
                  </a:txBody>
                  <a:tcPr/>
                </a:tc>
                <a:tc>
                  <a:txBody>
                    <a:bodyPr/>
                    <a:lstStyle/>
                    <a:p>
                      <a:pPr algn="ctr"/>
                      <a:r>
                        <a:rPr lang="en-US" dirty="0">
                          <a:sym typeface="+mn-lt"/>
                        </a:rPr>
                        <a:t>1</a:t>
                      </a:r>
                      <a:endParaRPr lang="en-US" b="1" dirty="0">
                        <a:solidFill>
                          <a:srgbClr val="C00000"/>
                        </a:solidFill>
                        <a:latin typeface="+mn-lt"/>
                        <a:ea typeface="+mn-ea"/>
                        <a:cs typeface="+mn-ea"/>
                        <a:sym typeface="+mn-lt"/>
                      </a:endParaRPr>
                    </a:p>
                  </a:txBody>
                  <a:tcPr/>
                </a:tc>
                <a:tc>
                  <a:txBody>
                    <a:bodyPr/>
                    <a:lstStyle/>
                    <a:p>
                      <a:pPr algn="ctr"/>
                      <a:r>
                        <a:rPr lang="en-US" dirty="0">
                          <a:sym typeface="+mn-lt"/>
                        </a:rPr>
                        <a:t>1</a:t>
                      </a:r>
                      <a:endParaRPr lang="en-US" b="1" dirty="0">
                        <a:solidFill>
                          <a:srgbClr val="C00000"/>
                        </a:solidFill>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extLst>
                  <a:ext uri="{0D108BD9-81ED-4DB2-BD59-A6C34878D82A}">
                    <a16:rowId xmlns:a16="http://schemas.microsoft.com/office/drawing/2014/main" val="10001"/>
                  </a:ext>
                </a:extLst>
              </a:tr>
              <a:tr h="370840">
                <a:tc>
                  <a:txBody>
                    <a:bodyPr/>
                    <a:lstStyle/>
                    <a:p>
                      <a:pPr algn="ctr"/>
                      <a:r>
                        <a:rPr lang="zh-CN" altLang="en-US" dirty="0">
                          <a:sym typeface="+mn-lt"/>
                        </a:rPr>
                        <a:t>周一</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extLst>
                  <a:ext uri="{0D108BD9-81ED-4DB2-BD59-A6C34878D82A}">
                    <a16:rowId xmlns:a16="http://schemas.microsoft.com/office/drawing/2014/main" val="10002"/>
                  </a:ext>
                </a:extLst>
              </a:tr>
              <a:tr h="370840">
                <a:tc>
                  <a:txBody>
                    <a:bodyPr/>
                    <a:lstStyle/>
                    <a:p>
                      <a:pPr algn="ctr"/>
                      <a:r>
                        <a:rPr lang="zh-CN" altLang="en-US" dirty="0">
                          <a:sym typeface="+mn-lt"/>
                        </a:rPr>
                        <a:t>周二</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extLst>
                  <a:ext uri="{0D108BD9-81ED-4DB2-BD59-A6C34878D82A}">
                    <a16:rowId xmlns:a16="http://schemas.microsoft.com/office/drawing/2014/main" val="10003"/>
                  </a:ext>
                </a:extLst>
              </a:tr>
              <a:tr h="370840">
                <a:tc>
                  <a:txBody>
                    <a:bodyPr/>
                    <a:lstStyle/>
                    <a:p>
                      <a:pPr algn="ctr"/>
                      <a:r>
                        <a:rPr lang="zh-CN" altLang="en-US" dirty="0">
                          <a:sym typeface="+mn-lt"/>
                        </a:rPr>
                        <a:t>周三</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extLst>
                  <a:ext uri="{0D108BD9-81ED-4DB2-BD59-A6C34878D82A}">
                    <a16:rowId xmlns:a16="http://schemas.microsoft.com/office/drawing/2014/main" val="10004"/>
                  </a:ext>
                </a:extLst>
              </a:tr>
              <a:tr h="370840">
                <a:tc>
                  <a:txBody>
                    <a:bodyPr/>
                    <a:lstStyle/>
                    <a:p>
                      <a:pPr algn="ctr"/>
                      <a:r>
                        <a:rPr lang="zh-CN" altLang="en-US" dirty="0">
                          <a:sym typeface="+mn-lt"/>
                        </a:rPr>
                        <a:t>周四</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extLst>
                  <a:ext uri="{0D108BD9-81ED-4DB2-BD59-A6C34878D82A}">
                    <a16:rowId xmlns:a16="http://schemas.microsoft.com/office/drawing/2014/main" val="10005"/>
                  </a:ext>
                </a:extLst>
              </a:tr>
              <a:tr h="370840">
                <a:tc>
                  <a:txBody>
                    <a:bodyPr/>
                    <a:lstStyle/>
                    <a:p>
                      <a:pPr algn="ctr"/>
                      <a:r>
                        <a:rPr lang="zh-CN" altLang="en-US" dirty="0">
                          <a:sym typeface="+mn-lt"/>
                        </a:rPr>
                        <a:t>周五</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extLst>
                  <a:ext uri="{0D108BD9-81ED-4DB2-BD59-A6C34878D82A}">
                    <a16:rowId xmlns:a16="http://schemas.microsoft.com/office/drawing/2014/main" val="10006"/>
                  </a:ext>
                </a:extLst>
              </a:tr>
              <a:tr h="370840">
                <a:tc>
                  <a:txBody>
                    <a:bodyPr/>
                    <a:lstStyle/>
                    <a:p>
                      <a:pPr algn="ctr"/>
                      <a:r>
                        <a:rPr lang="zh-CN" altLang="en-US" dirty="0">
                          <a:sym typeface="+mn-lt"/>
                        </a:rPr>
                        <a:t>周六</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algn="ctr"/>
                      <a:r>
                        <a:rPr lang="en-US" dirty="0">
                          <a:sym typeface="+mn-lt"/>
                        </a:rPr>
                        <a:t>0</a:t>
                      </a:r>
                      <a:endParaRPr lang="en-US" dirty="0">
                        <a:latin typeface="+mn-lt"/>
                        <a:ea typeface="+mn-ea"/>
                        <a:cs typeface="+mn-ea"/>
                        <a:sym typeface="+mn-lt"/>
                      </a:endParaRPr>
                    </a:p>
                  </a:txBody>
                  <a:tcPr/>
                </a:tc>
                <a:tc>
                  <a:txBody>
                    <a:bodyPr/>
                    <a:lstStyle/>
                    <a:p>
                      <a:pPr marL="0" algn="ctr" defTabSz="914400" rtl="0" eaLnBrk="1" latinLnBrk="0" hangingPunct="1"/>
                      <a:r>
                        <a:rPr lang="en-US" sz="1800" kern="1200" dirty="0">
                          <a:sym typeface="+mn-lt"/>
                        </a:rPr>
                        <a:t>1</a:t>
                      </a:r>
                      <a:endParaRPr lang="en-US" sz="1800" b="1" kern="1200" dirty="0">
                        <a:solidFill>
                          <a:srgbClr val="C00000"/>
                        </a:solidFill>
                        <a:latin typeface="+mn-lt"/>
                        <a:ea typeface="+mn-ea"/>
                        <a:cs typeface="+mn-ea"/>
                        <a:sym typeface="+mn-lt"/>
                      </a:endParaRPr>
                    </a:p>
                  </a:txBody>
                  <a:tcPr/>
                </a:tc>
                <a:extLst>
                  <a:ext uri="{0D108BD9-81ED-4DB2-BD59-A6C34878D82A}">
                    <a16:rowId xmlns:a16="http://schemas.microsoft.com/office/drawing/2014/main" val="10007"/>
                  </a:ext>
                </a:extLst>
              </a:tr>
            </a:tbl>
          </a:graphicData>
        </a:graphic>
      </p:graphicFrame>
      <p:sp>
        <p:nvSpPr>
          <p:cNvPr id="4" name="TextBox 3"/>
          <p:cNvSpPr txBox="1"/>
          <p:nvPr/>
        </p:nvSpPr>
        <p:spPr>
          <a:xfrm>
            <a:off x="3324048" y="2338193"/>
            <a:ext cx="1098428" cy="461665"/>
          </a:xfrm>
          <a:prstGeom prst="rect">
            <a:avLst/>
          </a:prstGeom>
          <a:noFill/>
        </p:spPr>
        <p:txBody>
          <a:bodyPr wrap="square" rtlCol="0">
            <a:spAutoFit/>
          </a:bodyPr>
          <a:lstStyle/>
          <a:p>
            <a:r>
              <a:rPr lang="zh-CN" altLang="en-US" b="1" dirty="0">
                <a:latin typeface="+mn-lt"/>
                <a:ea typeface="+mn-ea"/>
                <a:cs typeface="+mn-ea"/>
                <a:sym typeface="+mn-lt"/>
              </a:rPr>
              <a:t>周日</a:t>
            </a:r>
            <a:endParaRPr lang="en-US" b="1" dirty="0">
              <a:latin typeface="+mn-lt"/>
              <a:ea typeface="+mn-ea"/>
              <a:cs typeface="+mn-ea"/>
              <a:sym typeface="+mn-lt"/>
            </a:endParaRPr>
          </a:p>
        </p:txBody>
      </p:sp>
      <p:sp>
        <p:nvSpPr>
          <p:cNvPr id="7" name="TextBox 6"/>
          <p:cNvSpPr txBox="1"/>
          <p:nvPr/>
        </p:nvSpPr>
        <p:spPr>
          <a:xfrm>
            <a:off x="4810668" y="2325827"/>
            <a:ext cx="1098428" cy="461665"/>
          </a:xfrm>
          <a:prstGeom prst="rect">
            <a:avLst/>
          </a:prstGeom>
          <a:noFill/>
        </p:spPr>
        <p:txBody>
          <a:bodyPr wrap="square" rtlCol="0">
            <a:spAutoFit/>
          </a:bodyPr>
          <a:lstStyle/>
          <a:p>
            <a:r>
              <a:rPr lang="zh-CN" altLang="en-US" b="1" dirty="0">
                <a:latin typeface="+mn-lt"/>
                <a:ea typeface="+mn-ea"/>
                <a:cs typeface="+mn-ea"/>
                <a:sym typeface="+mn-lt"/>
              </a:rPr>
              <a:t>周一</a:t>
            </a:r>
            <a:endParaRPr lang="en-US" b="1" dirty="0">
              <a:latin typeface="+mn-lt"/>
              <a:ea typeface="+mn-ea"/>
              <a:cs typeface="+mn-ea"/>
              <a:sym typeface="+mn-lt"/>
            </a:endParaRPr>
          </a:p>
        </p:txBody>
      </p:sp>
      <p:sp>
        <p:nvSpPr>
          <p:cNvPr id="8" name="TextBox 7"/>
          <p:cNvSpPr txBox="1"/>
          <p:nvPr/>
        </p:nvSpPr>
        <p:spPr>
          <a:xfrm>
            <a:off x="6234031" y="2298221"/>
            <a:ext cx="1098423" cy="461665"/>
          </a:xfrm>
          <a:prstGeom prst="rect">
            <a:avLst/>
          </a:prstGeom>
          <a:noFill/>
        </p:spPr>
        <p:txBody>
          <a:bodyPr wrap="square" rtlCol="0">
            <a:spAutoFit/>
          </a:bodyPr>
          <a:lstStyle/>
          <a:p>
            <a:r>
              <a:rPr lang="zh-CN" altLang="en-US" b="1" dirty="0">
                <a:latin typeface="+mn-lt"/>
                <a:ea typeface="+mn-ea"/>
                <a:cs typeface="+mn-ea"/>
                <a:sym typeface="+mn-lt"/>
              </a:rPr>
              <a:t>周二</a:t>
            </a:r>
            <a:endParaRPr lang="en-US" b="1" dirty="0">
              <a:latin typeface="+mn-lt"/>
              <a:ea typeface="+mn-ea"/>
              <a:cs typeface="+mn-ea"/>
              <a:sym typeface="+mn-lt"/>
            </a:endParaRPr>
          </a:p>
        </p:txBody>
      </p:sp>
      <p:sp>
        <p:nvSpPr>
          <p:cNvPr id="9" name="TextBox 8"/>
          <p:cNvSpPr txBox="1"/>
          <p:nvPr/>
        </p:nvSpPr>
        <p:spPr>
          <a:xfrm>
            <a:off x="7476226" y="2276366"/>
            <a:ext cx="1293962" cy="461665"/>
          </a:xfrm>
          <a:prstGeom prst="rect">
            <a:avLst/>
          </a:prstGeom>
          <a:noFill/>
        </p:spPr>
        <p:txBody>
          <a:bodyPr wrap="square" rtlCol="0">
            <a:spAutoFit/>
          </a:bodyPr>
          <a:lstStyle/>
          <a:p>
            <a:r>
              <a:rPr lang="zh-CN" altLang="en-US" b="1" dirty="0">
                <a:latin typeface="+mn-lt"/>
                <a:ea typeface="+mn-ea"/>
                <a:cs typeface="+mn-ea"/>
                <a:sym typeface="+mn-lt"/>
              </a:rPr>
              <a:t>周三</a:t>
            </a:r>
            <a:endParaRPr lang="en-US" b="1" dirty="0">
              <a:latin typeface="+mn-lt"/>
              <a:ea typeface="+mn-ea"/>
              <a:cs typeface="+mn-ea"/>
              <a:sym typeface="+mn-lt"/>
            </a:endParaRPr>
          </a:p>
        </p:txBody>
      </p:sp>
      <p:sp>
        <p:nvSpPr>
          <p:cNvPr id="10" name="TextBox 9"/>
          <p:cNvSpPr txBox="1"/>
          <p:nvPr/>
        </p:nvSpPr>
        <p:spPr>
          <a:xfrm>
            <a:off x="8968601" y="2273489"/>
            <a:ext cx="1331340" cy="461665"/>
          </a:xfrm>
          <a:prstGeom prst="rect">
            <a:avLst/>
          </a:prstGeom>
          <a:noFill/>
        </p:spPr>
        <p:txBody>
          <a:bodyPr wrap="square" rtlCol="0">
            <a:spAutoFit/>
          </a:bodyPr>
          <a:lstStyle/>
          <a:p>
            <a:r>
              <a:rPr lang="zh-CN" altLang="en-US" b="1" dirty="0">
                <a:latin typeface="+mn-lt"/>
                <a:ea typeface="+mn-ea"/>
                <a:cs typeface="+mn-ea"/>
                <a:sym typeface="+mn-lt"/>
              </a:rPr>
              <a:t>周四</a:t>
            </a:r>
            <a:endParaRPr lang="en-US" b="1" dirty="0">
              <a:latin typeface="+mn-lt"/>
              <a:ea typeface="+mn-ea"/>
              <a:cs typeface="+mn-ea"/>
              <a:sym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1836246084"/>
              </p:ext>
            </p:extLst>
          </p:nvPr>
        </p:nvGraphicFramePr>
        <p:xfrm>
          <a:off x="3040380" y="1847426"/>
          <a:ext cx="7081520" cy="457200"/>
        </p:xfrm>
        <a:graphic>
          <a:graphicData uri="http://schemas.openxmlformats.org/drawingml/2006/table">
            <a:tbl>
              <a:tblPr firstRow="1" bandRow="1">
                <a:tableStyleId>{5C22544A-7EE6-4342-B048-85BDC9FD1C3A}</a:tableStyleId>
              </a:tblPr>
              <a:tblGrid>
                <a:gridCol w="7081520">
                  <a:extLst>
                    <a:ext uri="{9D8B030D-6E8A-4147-A177-3AD203B41FA5}">
                      <a16:colId xmlns:a16="http://schemas.microsoft.com/office/drawing/2014/main" val="20000"/>
                    </a:ext>
                  </a:extLst>
                </a:gridCol>
              </a:tblGrid>
              <a:tr h="370840">
                <a:tc>
                  <a:txBody>
                    <a:bodyPr/>
                    <a:lstStyle/>
                    <a:p>
                      <a:pPr algn="ctr"/>
                      <a:r>
                        <a:rPr lang="zh-CN" altLang="en-US" sz="2400" dirty="0">
                          <a:solidFill>
                            <a:schemeClr val="accent3">
                              <a:lumMod val="75000"/>
                            </a:schemeClr>
                          </a:solidFill>
                          <a:latin typeface="+mn-lt"/>
                          <a:ea typeface="+mn-ea"/>
                          <a:cs typeface="+mn-ea"/>
                          <a:sym typeface="+mn-lt"/>
                        </a:rPr>
                        <a:t>到达日期</a:t>
                      </a:r>
                      <a:endParaRPr lang="en-US" sz="2400" dirty="0">
                        <a:solidFill>
                          <a:schemeClr val="accent3">
                            <a:lumMod val="75000"/>
                          </a:schemeClr>
                        </a:solidFill>
                        <a:latin typeface="+mn-lt"/>
                        <a:ea typeface="+mn-ea"/>
                        <a:cs typeface="+mn-ea"/>
                        <a:sym typeface="+mn-lt"/>
                      </a:endParaRPr>
                    </a:p>
                  </a:txBody>
                  <a:tcPr>
                    <a:solidFill>
                      <a:schemeClr val="accent3">
                        <a:lumMod val="50000"/>
                      </a:schemeClr>
                    </a:solidFill>
                  </a:tcPr>
                </a:tc>
                <a:extLst>
                  <a:ext uri="{0D108BD9-81ED-4DB2-BD59-A6C34878D82A}">
                    <a16:rowId xmlns:a16="http://schemas.microsoft.com/office/drawing/2014/main" val="10000"/>
                  </a:ext>
                </a:extLst>
              </a:tr>
            </a:tbl>
          </a:graphicData>
        </a:graphic>
      </p:graphicFrame>
      <p:sp>
        <p:nvSpPr>
          <p:cNvPr id="6" name="TextBox 5"/>
          <p:cNvSpPr txBox="1"/>
          <p:nvPr/>
        </p:nvSpPr>
        <p:spPr>
          <a:xfrm>
            <a:off x="1978320" y="6072389"/>
            <a:ext cx="8166352" cy="400110"/>
          </a:xfrm>
          <a:prstGeom prst="rect">
            <a:avLst/>
          </a:prstGeom>
          <a:noFill/>
        </p:spPr>
        <p:txBody>
          <a:bodyPr wrap="square" rtlCol="0">
            <a:spAutoFit/>
          </a:bodyPr>
          <a:lstStyle/>
          <a:p>
            <a:r>
              <a:rPr lang="zh-CN" altLang="en-US" sz="2000" dirty="0">
                <a:latin typeface="+mn-lt"/>
                <a:ea typeface="+mn-ea"/>
                <a:cs typeface="+mn-ea"/>
                <a:sym typeface="+mn-lt"/>
              </a:rPr>
              <a:t>假设旅客入住天数为</a:t>
            </a:r>
            <a:r>
              <a:rPr lang="en-US" altLang="zh-CN" sz="2000" dirty="0">
                <a:latin typeface="+mn-lt"/>
                <a:ea typeface="+mn-ea"/>
                <a:cs typeface="+mn-ea"/>
                <a:sym typeface="+mn-lt"/>
              </a:rPr>
              <a:t>1</a:t>
            </a:r>
            <a:r>
              <a:rPr lang="zh-CN" altLang="en-US" sz="2000" dirty="0">
                <a:latin typeface="+mn-lt"/>
                <a:ea typeface="+mn-ea"/>
                <a:cs typeface="+mn-ea"/>
                <a:sym typeface="+mn-lt"/>
              </a:rPr>
              <a:t>至</a:t>
            </a:r>
            <a:r>
              <a:rPr lang="en-US" altLang="zh-CN" sz="2000" dirty="0">
                <a:latin typeface="+mn-lt"/>
                <a:ea typeface="+mn-ea"/>
                <a:cs typeface="+mn-ea"/>
                <a:sym typeface="+mn-lt"/>
              </a:rPr>
              <a:t>3</a:t>
            </a:r>
            <a:r>
              <a:rPr lang="zh-CN" altLang="en-US" sz="2000" dirty="0">
                <a:latin typeface="+mn-lt"/>
                <a:ea typeface="+mn-ea"/>
                <a:cs typeface="+mn-ea"/>
                <a:sym typeface="+mn-lt"/>
              </a:rPr>
              <a:t>天。</a:t>
            </a:r>
            <a:r>
              <a:rPr lang="en-US" altLang="zh-CN" sz="2000" dirty="0">
                <a:latin typeface="+mn-lt"/>
                <a:ea typeface="+mn-ea"/>
                <a:cs typeface="+mn-ea"/>
                <a:sym typeface="+mn-lt"/>
              </a:rPr>
              <a:t>7</a:t>
            </a:r>
            <a:r>
              <a:rPr lang="zh-CN" altLang="en-US" sz="2000" dirty="0">
                <a:latin typeface="+mn-lt"/>
                <a:ea typeface="+mn-ea"/>
                <a:cs typeface="+mn-ea"/>
                <a:sym typeface="+mn-lt"/>
              </a:rPr>
              <a:t>个资源，</a:t>
            </a:r>
            <a:r>
              <a:rPr lang="en-US" altLang="zh-CN" sz="2000" dirty="0">
                <a:latin typeface="+mn-lt"/>
                <a:ea typeface="+mn-ea"/>
                <a:cs typeface="+mn-ea"/>
                <a:sym typeface="+mn-lt"/>
              </a:rPr>
              <a:t>21</a:t>
            </a:r>
            <a:r>
              <a:rPr lang="zh-CN" altLang="en-US" sz="2000" dirty="0">
                <a:latin typeface="+mn-lt"/>
                <a:ea typeface="+mn-ea"/>
                <a:cs typeface="+mn-ea"/>
                <a:sym typeface="+mn-lt"/>
              </a:rPr>
              <a:t>个</a:t>
            </a:r>
            <a:r>
              <a:rPr lang="en-US" altLang="zh-CN" sz="2000" dirty="0">
                <a:latin typeface="+mn-lt"/>
                <a:ea typeface="+mn-ea"/>
                <a:cs typeface="+mn-ea"/>
                <a:sym typeface="+mn-lt"/>
              </a:rPr>
              <a:t>ODF.</a:t>
            </a:r>
            <a:endParaRPr lang="en-US" sz="2000" dirty="0">
              <a:latin typeface="+mn-lt"/>
              <a:ea typeface="+mn-ea"/>
              <a:cs typeface="+mn-ea"/>
              <a:sym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案例：酒店客房的最优分配</a:t>
            </a:r>
            <a:endParaRPr lang="zh-CN" altLang="en-US" dirty="0">
              <a:sym typeface="+mn-lt"/>
            </a:endParaRPr>
          </a:p>
        </p:txBody>
      </p:sp>
      <p:sp>
        <p:nvSpPr>
          <p:cNvPr id="3" name="内容占位符 2"/>
          <p:cNvSpPr>
            <a:spLocks noGrp="1"/>
          </p:cNvSpPr>
          <p:nvPr>
            <p:ph sz="quarter" idx="13"/>
          </p:nvPr>
        </p:nvSpPr>
        <p:spPr/>
        <p:txBody>
          <a:bodyPr/>
          <a:lstStyle/>
          <a:p>
            <a:r>
              <a:rPr lang="zh-CN" altLang="en-US">
                <a:sym typeface="+mn-lt"/>
              </a:rPr>
              <a:t>酒店利用网络系统为顾客开设预订服务，以一周（周一到周日）为一个管理时段单位。酒店包括商务套房和标准间，因需优先满足商务套房的需求，每天标准间的供应量不同（如下表所示）。酒店目标：制定客房分配方案使收益最大化。</a:t>
            </a:r>
            <a:endParaRPr lang="zh-CN" altLang="en-US" dirty="0">
              <a:sym typeface="+mn-lt"/>
            </a:endParaRPr>
          </a:p>
        </p:txBody>
      </p:sp>
      <p:graphicFrame>
        <p:nvGraphicFramePr>
          <p:cNvPr id="4" name="表格 3"/>
          <p:cNvGraphicFramePr/>
          <p:nvPr>
            <p:extLst>
              <p:ext uri="{D42A27DB-BD31-4B8C-83A1-F6EECF244321}">
                <p14:modId xmlns:p14="http://schemas.microsoft.com/office/powerpoint/2010/main" val="1481025201"/>
              </p:ext>
            </p:extLst>
          </p:nvPr>
        </p:nvGraphicFramePr>
        <p:xfrm>
          <a:off x="1493952" y="4192077"/>
          <a:ext cx="9253472" cy="1646708"/>
        </p:xfrm>
        <a:graphic>
          <a:graphicData uri="http://schemas.openxmlformats.org/drawingml/2006/table">
            <a:tbl>
              <a:tblPr firstRow="1" bandRow="1">
                <a:tableStyleId>{5C22544A-7EE6-4342-B048-85BDC9FD1C3A}</a:tableStyleId>
              </a:tblPr>
              <a:tblGrid>
                <a:gridCol w="1459971">
                  <a:extLst>
                    <a:ext uri="{9D8B030D-6E8A-4147-A177-3AD203B41FA5}">
                      <a16:colId xmlns:a16="http://schemas.microsoft.com/office/drawing/2014/main" val="20000"/>
                    </a:ext>
                  </a:extLst>
                </a:gridCol>
                <a:gridCol w="1190487">
                  <a:extLst>
                    <a:ext uri="{9D8B030D-6E8A-4147-A177-3AD203B41FA5}">
                      <a16:colId xmlns:a16="http://schemas.microsoft.com/office/drawing/2014/main" val="20001"/>
                    </a:ext>
                  </a:extLst>
                </a:gridCol>
                <a:gridCol w="1100502">
                  <a:extLst>
                    <a:ext uri="{9D8B030D-6E8A-4147-A177-3AD203B41FA5}">
                      <a16:colId xmlns:a16="http://schemas.microsoft.com/office/drawing/2014/main" val="20002"/>
                    </a:ext>
                  </a:extLst>
                </a:gridCol>
                <a:gridCol w="1100503">
                  <a:extLst>
                    <a:ext uri="{9D8B030D-6E8A-4147-A177-3AD203B41FA5}">
                      <a16:colId xmlns:a16="http://schemas.microsoft.com/office/drawing/2014/main" val="20003"/>
                    </a:ext>
                  </a:extLst>
                </a:gridCol>
                <a:gridCol w="1100502">
                  <a:extLst>
                    <a:ext uri="{9D8B030D-6E8A-4147-A177-3AD203B41FA5}">
                      <a16:colId xmlns:a16="http://schemas.microsoft.com/office/drawing/2014/main" val="20004"/>
                    </a:ext>
                  </a:extLst>
                </a:gridCol>
                <a:gridCol w="1100502">
                  <a:extLst>
                    <a:ext uri="{9D8B030D-6E8A-4147-A177-3AD203B41FA5}">
                      <a16:colId xmlns:a16="http://schemas.microsoft.com/office/drawing/2014/main" val="20005"/>
                    </a:ext>
                  </a:extLst>
                </a:gridCol>
                <a:gridCol w="1100503">
                  <a:extLst>
                    <a:ext uri="{9D8B030D-6E8A-4147-A177-3AD203B41FA5}">
                      <a16:colId xmlns:a16="http://schemas.microsoft.com/office/drawing/2014/main" val="20006"/>
                    </a:ext>
                  </a:extLst>
                </a:gridCol>
                <a:gridCol w="1100502">
                  <a:extLst>
                    <a:ext uri="{9D8B030D-6E8A-4147-A177-3AD203B41FA5}">
                      <a16:colId xmlns:a16="http://schemas.microsoft.com/office/drawing/2014/main" val="20007"/>
                    </a:ext>
                  </a:extLst>
                </a:gridCol>
              </a:tblGrid>
              <a:tr h="823354">
                <a:tc>
                  <a:txBody>
                    <a:bodyPr/>
                    <a:lstStyle/>
                    <a:p>
                      <a:pPr algn="ctr">
                        <a:buNone/>
                      </a:pPr>
                      <a:endParaRPr lang="zh-CN" altLang="en-US" sz="2400" dirty="0">
                        <a:latin typeface="+mn-lt"/>
                        <a:ea typeface="+mn-ea"/>
                        <a:cs typeface="+mn-ea"/>
                        <a:sym typeface="+mn-lt"/>
                      </a:endParaRPr>
                    </a:p>
                  </a:txBody>
                  <a:tcPr anchor="ctr"/>
                </a:tc>
                <a:tc>
                  <a:txBody>
                    <a:bodyPr/>
                    <a:lstStyle/>
                    <a:p>
                      <a:pPr algn="ctr">
                        <a:buNone/>
                      </a:pPr>
                      <a:r>
                        <a:rPr lang="zh-CN" altLang="en-US" sz="2400" dirty="0">
                          <a:latin typeface="+mn-lt"/>
                          <a:ea typeface="+mn-ea"/>
                          <a:cs typeface="+mn-ea"/>
                          <a:sym typeface="+mn-lt"/>
                        </a:rPr>
                        <a:t>星期一</a:t>
                      </a:r>
                    </a:p>
                  </a:txBody>
                  <a:tcPr anchor="ctr"/>
                </a:tc>
                <a:tc>
                  <a:txBody>
                    <a:bodyPr/>
                    <a:lstStyle/>
                    <a:p>
                      <a:pPr algn="ctr">
                        <a:buNone/>
                      </a:pPr>
                      <a:r>
                        <a:rPr lang="zh-CN" altLang="en-US" sz="2400" dirty="0">
                          <a:latin typeface="+mn-lt"/>
                          <a:ea typeface="+mn-ea"/>
                          <a:cs typeface="+mn-ea"/>
                          <a:sym typeface="+mn-lt"/>
                        </a:rPr>
                        <a:t>星期二</a:t>
                      </a:r>
                    </a:p>
                  </a:txBody>
                  <a:tcPr anchor="ctr"/>
                </a:tc>
                <a:tc>
                  <a:txBody>
                    <a:bodyPr/>
                    <a:lstStyle/>
                    <a:p>
                      <a:pPr algn="ctr">
                        <a:buNone/>
                      </a:pPr>
                      <a:r>
                        <a:rPr lang="zh-CN" altLang="en-US" sz="2400" dirty="0">
                          <a:latin typeface="+mn-lt"/>
                          <a:ea typeface="+mn-ea"/>
                          <a:cs typeface="+mn-ea"/>
                          <a:sym typeface="+mn-lt"/>
                        </a:rPr>
                        <a:t>星期三</a:t>
                      </a:r>
                    </a:p>
                  </a:txBody>
                  <a:tcPr anchor="ctr"/>
                </a:tc>
                <a:tc>
                  <a:txBody>
                    <a:bodyPr/>
                    <a:lstStyle/>
                    <a:p>
                      <a:pPr algn="ctr">
                        <a:buNone/>
                      </a:pPr>
                      <a:r>
                        <a:rPr lang="zh-CN" altLang="en-US" sz="2400" dirty="0">
                          <a:latin typeface="+mn-lt"/>
                          <a:ea typeface="+mn-ea"/>
                          <a:cs typeface="+mn-ea"/>
                          <a:sym typeface="+mn-lt"/>
                        </a:rPr>
                        <a:t>星期四</a:t>
                      </a:r>
                    </a:p>
                  </a:txBody>
                  <a:tcPr anchor="ctr"/>
                </a:tc>
                <a:tc>
                  <a:txBody>
                    <a:bodyPr/>
                    <a:lstStyle/>
                    <a:p>
                      <a:pPr algn="ctr">
                        <a:buNone/>
                      </a:pPr>
                      <a:r>
                        <a:rPr lang="zh-CN" altLang="en-US" sz="2400">
                          <a:latin typeface="+mn-lt"/>
                          <a:ea typeface="+mn-ea"/>
                          <a:cs typeface="+mn-ea"/>
                          <a:sym typeface="+mn-lt"/>
                        </a:rPr>
                        <a:t>星期五</a:t>
                      </a:r>
                    </a:p>
                  </a:txBody>
                  <a:tcPr anchor="ctr"/>
                </a:tc>
                <a:tc>
                  <a:txBody>
                    <a:bodyPr/>
                    <a:lstStyle/>
                    <a:p>
                      <a:pPr algn="ctr">
                        <a:buNone/>
                      </a:pPr>
                      <a:r>
                        <a:rPr lang="zh-CN" altLang="en-US" sz="2400">
                          <a:latin typeface="+mn-lt"/>
                          <a:ea typeface="+mn-ea"/>
                          <a:cs typeface="+mn-ea"/>
                          <a:sym typeface="+mn-lt"/>
                        </a:rPr>
                        <a:t>星期六</a:t>
                      </a:r>
                    </a:p>
                  </a:txBody>
                  <a:tcPr anchor="ctr"/>
                </a:tc>
                <a:tc>
                  <a:txBody>
                    <a:bodyPr/>
                    <a:lstStyle/>
                    <a:p>
                      <a:pPr algn="ctr">
                        <a:buNone/>
                      </a:pPr>
                      <a:r>
                        <a:rPr lang="zh-CN" altLang="en-US" sz="2400">
                          <a:latin typeface="+mn-lt"/>
                          <a:ea typeface="+mn-ea"/>
                          <a:cs typeface="+mn-ea"/>
                          <a:sym typeface="+mn-lt"/>
                        </a:rPr>
                        <a:t>星期日</a:t>
                      </a:r>
                    </a:p>
                  </a:txBody>
                  <a:tcPr anchor="ctr"/>
                </a:tc>
                <a:extLst>
                  <a:ext uri="{0D108BD9-81ED-4DB2-BD59-A6C34878D82A}">
                    <a16:rowId xmlns:a16="http://schemas.microsoft.com/office/drawing/2014/main" val="10000"/>
                  </a:ext>
                </a:extLst>
              </a:tr>
              <a:tr h="823354">
                <a:tc>
                  <a:txBody>
                    <a:bodyPr/>
                    <a:lstStyle/>
                    <a:p>
                      <a:pPr algn="ctr">
                        <a:buNone/>
                      </a:pPr>
                      <a:r>
                        <a:rPr lang="zh-CN" altLang="en-US" sz="2400">
                          <a:latin typeface="+mn-lt"/>
                          <a:ea typeface="+mn-ea"/>
                          <a:cs typeface="+mn-ea"/>
                          <a:sym typeface="+mn-lt"/>
                        </a:rPr>
                        <a:t>约束产能</a:t>
                      </a:r>
                    </a:p>
                  </a:txBody>
                  <a:tcPr anchor="ctr"/>
                </a:tc>
                <a:tc>
                  <a:txBody>
                    <a:bodyPr/>
                    <a:lstStyle/>
                    <a:p>
                      <a:pPr algn="ctr">
                        <a:buNone/>
                      </a:pPr>
                      <a:r>
                        <a:rPr lang="en-US" altLang="zh-CN" sz="2400">
                          <a:latin typeface="+mn-lt"/>
                          <a:ea typeface="+mn-ea"/>
                          <a:cs typeface="+mn-ea"/>
                          <a:sym typeface="+mn-lt"/>
                        </a:rPr>
                        <a:t>110</a:t>
                      </a:r>
                    </a:p>
                  </a:txBody>
                  <a:tcPr anchor="ctr"/>
                </a:tc>
                <a:tc>
                  <a:txBody>
                    <a:bodyPr/>
                    <a:lstStyle/>
                    <a:p>
                      <a:pPr algn="ctr">
                        <a:buNone/>
                      </a:pPr>
                      <a:r>
                        <a:rPr lang="en-US" altLang="zh-CN" sz="2400">
                          <a:latin typeface="+mn-lt"/>
                          <a:ea typeface="+mn-ea"/>
                          <a:cs typeface="+mn-ea"/>
                          <a:sym typeface="+mn-lt"/>
                        </a:rPr>
                        <a:t>140</a:t>
                      </a:r>
                    </a:p>
                  </a:txBody>
                  <a:tcPr anchor="ctr"/>
                </a:tc>
                <a:tc>
                  <a:txBody>
                    <a:bodyPr/>
                    <a:lstStyle/>
                    <a:p>
                      <a:pPr algn="ctr">
                        <a:buNone/>
                      </a:pPr>
                      <a:r>
                        <a:rPr lang="en-US" altLang="zh-CN" sz="2400">
                          <a:latin typeface="+mn-lt"/>
                          <a:ea typeface="+mn-ea"/>
                          <a:cs typeface="+mn-ea"/>
                          <a:sym typeface="+mn-lt"/>
                        </a:rPr>
                        <a:t>160</a:t>
                      </a:r>
                    </a:p>
                  </a:txBody>
                  <a:tcPr anchor="ctr"/>
                </a:tc>
                <a:tc>
                  <a:txBody>
                    <a:bodyPr/>
                    <a:lstStyle/>
                    <a:p>
                      <a:pPr algn="ctr">
                        <a:buNone/>
                      </a:pPr>
                      <a:r>
                        <a:rPr lang="en-US" altLang="zh-CN" sz="2400" dirty="0">
                          <a:latin typeface="+mn-lt"/>
                          <a:ea typeface="+mn-ea"/>
                          <a:cs typeface="+mn-ea"/>
                          <a:sym typeface="+mn-lt"/>
                        </a:rPr>
                        <a:t>189</a:t>
                      </a:r>
                    </a:p>
                  </a:txBody>
                  <a:tcPr anchor="ctr"/>
                </a:tc>
                <a:tc>
                  <a:txBody>
                    <a:bodyPr/>
                    <a:lstStyle/>
                    <a:p>
                      <a:pPr algn="ctr">
                        <a:buNone/>
                      </a:pPr>
                      <a:r>
                        <a:rPr lang="en-US" altLang="zh-CN" sz="2400" dirty="0">
                          <a:latin typeface="+mn-lt"/>
                          <a:ea typeface="+mn-ea"/>
                          <a:cs typeface="+mn-ea"/>
                          <a:sym typeface="+mn-lt"/>
                        </a:rPr>
                        <a:t>149</a:t>
                      </a:r>
                    </a:p>
                  </a:txBody>
                  <a:tcPr anchor="ctr"/>
                </a:tc>
                <a:tc>
                  <a:txBody>
                    <a:bodyPr/>
                    <a:lstStyle/>
                    <a:p>
                      <a:pPr algn="ctr">
                        <a:buNone/>
                      </a:pPr>
                      <a:r>
                        <a:rPr lang="en-US" altLang="zh-CN" sz="2400" dirty="0">
                          <a:latin typeface="+mn-lt"/>
                          <a:ea typeface="+mn-ea"/>
                          <a:cs typeface="+mn-ea"/>
                          <a:sym typeface="+mn-lt"/>
                        </a:rPr>
                        <a:t>150</a:t>
                      </a:r>
                    </a:p>
                  </a:txBody>
                  <a:tcPr anchor="ctr"/>
                </a:tc>
                <a:tc>
                  <a:txBody>
                    <a:bodyPr/>
                    <a:lstStyle/>
                    <a:p>
                      <a:pPr algn="ctr">
                        <a:buNone/>
                      </a:pPr>
                      <a:r>
                        <a:rPr lang="en-US" altLang="zh-CN" sz="2400" dirty="0">
                          <a:latin typeface="+mn-lt"/>
                          <a:ea typeface="+mn-ea"/>
                          <a:cs typeface="+mn-ea"/>
                          <a:sym typeface="+mn-lt"/>
                        </a:rPr>
                        <a:t>150</a:t>
                      </a:r>
                    </a:p>
                  </a:txBody>
                  <a:tcPr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案例：酒店客房的最优分配</a:t>
            </a:r>
            <a:endParaRPr lang="zh-CN" altLang="en-US" dirty="0">
              <a:sym typeface="+mn-lt"/>
            </a:endParaRPr>
          </a:p>
        </p:txBody>
      </p:sp>
      <p:sp>
        <p:nvSpPr>
          <p:cNvPr id="4" name="内容占位符 3"/>
          <p:cNvSpPr>
            <a:spLocks noGrp="1"/>
          </p:cNvSpPr>
          <p:nvPr>
            <p:ph sz="quarter" idx="13"/>
          </p:nvPr>
        </p:nvSpPr>
        <p:spPr/>
        <p:txBody>
          <a:bodyPr/>
          <a:lstStyle/>
          <a:p>
            <a:endParaRPr lang="zh-CN" altLang="en-US"/>
          </a:p>
        </p:txBody>
      </p:sp>
      <p:graphicFrame>
        <p:nvGraphicFramePr>
          <p:cNvPr id="6" name="表格 4"/>
          <p:cNvGraphicFramePr/>
          <p:nvPr>
            <p:extLst>
              <p:ext uri="{D42A27DB-BD31-4B8C-83A1-F6EECF244321}">
                <p14:modId xmlns:p14="http://schemas.microsoft.com/office/powerpoint/2010/main" val="3187508390"/>
              </p:ext>
            </p:extLst>
          </p:nvPr>
        </p:nvGraphicFramePr>
        <p:xfrm>
          <a:off x="967738" y="1798321"/>
          <a:ext cx="10279384" cy="4478844"/>
        </p:xfrm>
        <a:graphic>
          <a:graphicData uri="http://schemas.openxmlformats.org/drawingml/2006/table">
            <a:tbl>
              <a:tblPr firstRow="1" bandRow="1">
                <a:tableStyleId>{21E4AEA4-8DFA-4A89-87EB-49C32662AFE0}</a:tableStyleId>
              </a:tblPr>
              <a:tblGrid>
                <a:gridCol w="1284923">
                  <a:extLst>
                    <a:ext uri="{9D8B030D-6E8A-4147-A177-3AD203B41FA5}">
                      <a16:colId xmlns:a16="http://schemas.microsoft.com/office/drawing/2014/main" val="20000"/>
                    </a:ext>
                  </a:extLst>
                </a:gridCol>
                <a:gridCol w="1284923">
                  <a:extLst>
                    <a:ext uri="{9D8B030D-6E8A-4147-A177-3AD203B41FA5}">
                      <a16:colId xmlns:a16="http://schemas.microsoft.com/office/drawing/2014/main" val="20001"/>
                    </a:ext>
                  </a:extLst>
                </a:gridCol>
                <a:gridCol w="1284923">
                  <a:extLst>
                    <a:ext uri="{9D8B030D-6E8A-4147-A177-3AD203B41FA5}">
                      <a16:colId xmlns:a16="http://schemas.microsoft.com/office/drawing/2014/main" val="20002"/>
                    </a:ext>
                  </a:extLst>
                </a:gridCol>
                <a:gridCol w="1284923">
                  <a:extLst>
                    <a:ext uri="{9D8B030D-6E8A-4147-A177-3AD203B41FA5}">
                      <a16:colId xmlns:a16="http://schemas.microsoft.com/office/drawing/2014/main" val="20003"/>
                    </a:ext>
                  </a:extLst>
                </a:gridCol>
                <a:gridCol w="1284923">
                  <a:extLst>
                    <a:ext uri="{9D8B030D-6E8A-4147-A177-3AD203B41FA5}">
                      <a16:colId xmlns:a16="http://schemas.microsoft.com/office/drawing/2014/main" val="20004"/>
                    </a:ext>
                  </a:extLst>
                </a:gridCol>
                <a:gridCol w="1284923">
                  <a:extLst>
                    <a:ext uri="{9D8B030D-6E8A-4147-A177-3AD203B41FA5}">
                      <a16:colId xmlns:a16="http://schemas.microsoft.com/office/drawing/2014/main" val="20005"/>
                    </a:ext>
                  </a:extLst>
                </a:gridCol>
                <a:gridCol w="1284923">
                  <a:extLst>
                    <a:ext uri="{9D8B030D-6E8A-4147-A177-3AD203B41FA5}">
                      <a16:colId xmlns:a16="http://schemas.microsoft.com/office/drawing/2014/main" val="20006"/>
                    </a:ext>
                  </a:extLst>
                </a:gridCol>
                <a:gridCol w="1284923">
                  <a:extLst>
                    <a:ext uri="{9D8B030D-6E8A-4147-A177-3AD203B41FA5}">
                      <a16:colId xmlns:a16="http://schemas.microsoft.com/office/drawing/2014/main" val="20007"/>
                    </a:ext>
                  </a:extLst>
                </a:gridCol>
              </a:tblGrid>
              <a:tr h="560186">
                <a:tc>
                  <a:txBody>
                    <a:bodyPr/>
                    <a:lstStyle/>
                    <a:p>
                      <a:pPr algn="ctr">
                        <a:buNone/>
                      </a:pPr>
                      <a:endParaRPr lang="zh-CN" altLang="en-US" sz="1600" dirty="0">
                        <a:latin typeface="+mn-lt"/>
                        <a:ea typeface="+mn-ea"/>
                        <a:cs typeface="+mn-ea"/>
                        <a:sym typeface="+mn-lt"/>
                      </a:endParaRPr>
                    </a:p>
                  </a:txBody>
                  <a:tcPr anchor="ctr"/>
                </a:tc>
                <a:tc>
                  <a:txBody>
                    <a:bodyPr/>
                    <a:lstStyle/>
                    <a:p>
                      <a:pPr algn="ctr">
                        <a:buNone/>
                      </a:pPr>
                      <a:r>
                        <a:rPr lang="zh-CN" altLang="en-US" sz="1600">
                          <a:sym typeface="+mn-lt"/>
                        </a:rPr>
                        <a:t>星期一</a:t>
                      </a:r>
                      <a:endParaRPr lang="zh-CN" altLang="en-US" sz="1600">
                        <a:latin typeface="+mn-lt"/>
                        <a:ea typeface="+mn-ea"/>
                        <a:cs typeface="+mn-ea"/>
                        <a:sym typeface="+mn-lt"/>
                      </a:endParaRPr>
                    </a:p>
                  </a:txBody>
                  <a:tcPr anchor="ctr"/>
                </a:tc>
                <a:tc>
                  <a:txBody>
                    <a:bodyPr/>
                    <a:lstStyle/>
                    <a:p>
                      <a:pPr algn="ctr">
                        <a:buNone/>
                      </a:pPr>
                      <a:r>
                        <a:rPr lang="zh-CN" altLang="en-US" sz="1600">
                          <a:sym typeface="+mn-lt"/>
                        </a:rPr>
                        <a:t>星期二</a:t>
                      </a:r>
                      <a:endParaRPr lang="zh-CN" altLang="en-US" sz="1600">
                        <a:latin typeface="+mn-lt"/>
                        <a:ea typeface="+mn-ea"/>
                        <a:cs typeface="+mn-ea"/>
                        <a:sym typeface="+mn-lt"/>
                      </a:endParaRPr>
                    </a:p>
                  </a:txBody>
                  <a:tcPr anchor="ctr"/>
                </a:tc>
                <a:tc>
                  <a:txBody>
                    <a:bodyPr/>
                    <a:lstStyle/>
                    <a:p>
                      <a:pPr algn="ctr">
                        <a:buNone/>
                      </a:pPr>
                      <a:r>
                        <a:rPr lang="zh-CN" altLang="en-US" sz="1600" dirty="0">
                          <a:sym typeface="+mn-lt"/>
                        </a:rPr>
                        <a:t>星期三</a:t>
                      </a:r>
                      <a:endParaRPr lang="zh-CN" altLang="en-US" sz="1600" b="0" dirty="0">
                        <a:latin typeface="+mn-lt"/>
                        <a:ea typeface="+mn-ea"/>
                        <a:cs typeface="+mn-ea"/>
                        <a:sym typeface="+mn-lt"/>
                      </a:endParaRPr>
                    </a:p>
                  </a:txBody>
                  <a:tcPr anchor="ctr"/>
                </a:tc>
                <a:tc>
                  <a:txBody>
                    <a:bodyPr/>
                    <a:lstStyle/>
                    <a:p>
                      <a:pPr algn="ctr">
                        <a:buNone/>
                      </a:pPr>
                      <a:r>
                        <a:rPr lang="zh-CN" altLang="en-US" sz="1600">
                          <a:sym typeface="+mn-lt"/>
                        </a:rPr>
                        <a:t>星期四</a:t>
                      </a:r>
                      <a:endParaRPr lang="zh-CN" altLang="en-US" sz="1600">
                        <a:latin typeface="+mn-lt"/>
                        <a:ea typeface="+mn-ea"/>
                        <a:cs typeface="+mn-ea"/>
                        <a:sym typeface="+mn-lt"/>
                      </a:endParaRPr>
                    </a:p>
                  </a:txBody>
                  <a:tcPr anchor="ctr"/>
                </a:tc>
                <a:tc>
                  <a:txBody>
                    <a:bodyPr/>
                    <a:lstStyle/>
                    <a:p>
                      <a:pPr algn="ctr">
                        <a:buNone/>
                      </a:pPr>
                      <a:r>
                        <a:rPr lang="zh-CN" altLang="en-US" sz="1600">
                          <a:sym typeface="+mn-lt"/>
                        </a:rPr>
                        <a:t>星期五</a:t>
                      </a:r>
                      <a:endParaRPr lang="zh-CN" altLang="en-US" sz="1600">
                        <a:latin typeface="+mn-lt"/>
                        <a:ea typeface="+mn-ea"/>
                        <a:cs typeface="+mn-ea"/>
                        <a:sym typeface="+mn-lt"/>
                      </a:endParaRPr>
                    </a:p>
                  </a:txBody>
                  <a:tcPr anchor="ctr"/>
                </a:tc>
                <a:tc>
                  <a:txBody>
                    <a:bodyPr/>
                    <a:lstStyle/>
                    <a:p>
                      <a:pPr algn="ctr">
                        <a:buNone/>
                      </a:pPr>
                      <a:r>
                        <a:rPr lang="zh-CN" altLang="en-US" sz="1600">
                          <a:sym typeface="+mn-lt"/>
                        </a:rPr>
                        <a:t>星期六</a:t>
                      </a:r>
                      <a:endParaRPr lang="zh-CN" altLang="en-US" sz="1600">
                        <a:latin typeface="+mn-lt"/>
                        <a:ea typeface="+mn-ea"/>
                        <a:cs typeface="+mn-ea"/>
                        <a:sym typeface="+mn-lt"/>
                      </a:endParaRPr>
                    </a:p>
                  </a:txBody>
                  <a:tcPr anchor="ctr"/>
                </a:tc>
                <a:tc>
                  <a:txBody>
                    <a:bodyPr/>
                    <a:lstStyle/>
                    <a:p>
                      <a:pPr algn="ctr">
                        <a:buNone/>
                      </a:pPr>
                      <a:r>
                        <a:rPr lang="zh-CN" altLang="en-US" sz="1600">
                          <a:sym typeface="+mn-lt"/>
                        </a:rPr>
                        <a:t>星期日</a:t>
                      </a:r>
                      <a:endParaRPr lang="zh-CN" altLang="en-US" sz="1600">
                        <a:latin typeface="+mn-lt"/>
                        <a:ea typeface="+mn-ea"/>
                        <a:cs typeface="+mn-ea"/>
                        <a:sym typeface="+mn-lt"/>
                      </a:endParaRPr>
                    </a:p>
                  </a:txBody>
                  <a:tcPr anchor="ctr"/>
                </a:tc>
                <a:extLst>
                  <a:ext uri="{0D108BD9-81ED-4DB2-BD59-A6C34878D82A}">
                    <a16:rowId xmlns:a16="http://schemas.microsoft.com/office/drawing/2014/main" val="10000"/>
                  </a:ext>
                </a:extLst>
              </a:tr>
              <a:tr h="559525">
                <a:tc>
                  <a:txBody>
                    <a:bodyPr/>
                    <a:lstStyle/>
                    <a:p>
                      <a:pPr algn="ctr">
                        <a:buNone/>
                      </a:pPr>
                      <a:r>
                        <a:rPr lang="zh-CN" altLang="en-US" sz="1600">
                          <a:sym typeface="+mn-lt"/>
                        </a:rPr>
                        <a:t>星期一</a:t>
                      </a:r>
                      <a:endParaRPr lang="zh-CN" altLang="en-US" sz="1600">
                        <a:latin typeface="+mn-lt"/>
                        <a:ea typeface="+mn-ea"/>
                        <a:cs typeface="+mn-ea"/>
                        <a:sym typeface="+mn-lt"/>
                      </a:endParaRPr>
                    </a:p>
                  </a:txBody>
                  <a:tcPr anchor="ctr"/>
                </a:tc>
                <a:tc>
                  <a:txBody>
                    <a:bodyPr/>
                    <a:lstStyle/>
                    <a:p>
                      <a:pPr algn="ctr">
                        <a:buNone/>
                      </a:pPr>
                      <a:r>
                        <a:rPr lang="en-US" altLang="zh-CN" sz="1800" dirty="0">
                          <a:sym typeface="+mn-lt"/>
                        </a:rPr>
                        <a:t>888</a:t>
                      </a:r>
                      <a:r>
                        <a:rPr lang="en-US" altLang="zh-CN" sz="1600" dirty="0">
                          <a:sym typeface="+mn-lt"/>
                        </a:rPr>
                        <a:t> (1</a:t>
                      </a:r>
                      <a:r>
                        <a:rPr lang="zh-CN" altLang="en-US" sz="1600" dirty="0">
                          <a:sym typeface="+mn-lt"/>
                        </a:rPr>
                        <a:t>天</a:t>
                      </a:r>
                      <a:r>
                        <a:rPr lang="en-US" altLang="zh-CN" sz="1600" dirty="0">
                          <a:sym typeface="+mn-lt"/>
                        </a:rPr>
                        <a:t>)</a:t>
                      </a:r>
                      <a:endParaRPr lang="en-US" altLang="zh-CN" sz="1600" baseline="-25000" dirty="0">
                        <a:latin typeface="+mn-lt"/>
                        <a:ea typeface="+mn-ea"/>
                        <a:cs typeface="+mn-ea"/>
                        <a:sym typeface="+mn-lt"/>
                      </a:endParaRPr>
                    </a:p>
                  </a:txBody>
                  <a:tcPr anchor="ctr"/>
                </a:tc>
                <a:tc>
                  <a:txBody>
                    <a:bodyPr/>
                    <a:lstStyle/>
                    <a:p>
                      <a:pPr algn="ctr">
                        <a:buNone/>
                      </a:pPr>
                      <a:r>
                        <a:rPr lang="en-US" sz="1800" kern="1200" dirty="0">
                          <a:sym typeface="+mn-lt"/>
                        </a:rPr>
                        <a:t>1690 </a:t>
                      </a:r>
                      <a:r>
                        <a:rPr lang="en-US" sz="1600" dirty="0">
                          <a:sym typeface="+mn-lt"/>
                        </a:rPr>
                        <a:t>(2</a:t>
                      </a:r>
                      <a:r>
                        <a:rPr lang="zh-CN" altLang="en-US" sz="1600" dirty="0">
                          <a:sym typeface="+mn-lt"/>
                        </a:rPr>
                        <a:t>天</a:t>
                      </a:r>
                      <a:r>
                        <a:rPr lang="en-US" sz="1600" dirty="0">
                          <a:sym typeface="+mn-lt"/>
                        </a:rPr>
                        <a:t>)</a:t>
                      </a:r>
                      <a:endParaRPr lang="en-US" sz="1600" dirty="0">
                        <a:latin typeface="+mn-lt"/>
                        <a:ea typeface="+mn-ea"/>
                        <a:cs typeface="+mn-ea"/>
                        <a:sym typeface="+mn-lt"/>
                      </a:endParaRPr>
                    </a:p>
                  </a:txBody>
                  <a:tcPr anchor="ctr"/>
                </a:tc>
                <a:tc>
                  <a:txBody>
                    <a:bodyPr/>
                    <a:lstStyle/>
                    <a:p>
                      <a:pPr algn="ctr">
                        <a:buNone/>
                      </a:pPr>
                      <a:r>
                        <a:rPr lang="en-US" sz="1600" dirty="0">
                          <a:sym typeface="+mn-lt"/>
                        </a:rPr>
                        <a:t>2530</a:t>
                      </a:r>
                      <a:r>
                        <a:rPr lang="zh-CN" altLang="en-US" sz="1600" dirty="0">
                          <a:sym typeface="+mn-lt"/>
                        </a:rPr>
                        <a:t>（</a:t>
                      </a:r>
                      <a:r>
                        <a:rPr lang="en-US" altLang="zh-CN" sz="1600" dirty="0">
                          <a:sym typeface="+mn-lt"/>
                        </a:rPr>
                        <a:t>3</a:t>
                      </a:r>
                      <a:r>
                        <a:rPr lang="zh-CN" altLang="en-US" sz="1600" dirty="0">
                          <a:sym typeface="+mn-lt"/>
                        </a:rPr>
                        <a:t>天）</a:t>
                      </a:r>
                      <a:endParaRPr lang="en-US" sz="1600" dirty="0">
                        <a:latin typeface="+mn-lt"/>
                        <a:ea typeface="+mn-ea"/>
                        <a:cs typeface="+mn-ea"/>
                        <a:sym typeface="+mn-lt"/>
                      </a:endParaRPr>
                    </a:p>
                  </a:txBody>
                  <a:tcPr anchor="ctr"/>
                </a:tc>
                <a:tc>
                  <a:txBody>
                    <a:bodyPr/>
                    <a:lstStyle/>
                    <a:p>
                      <a:pPr algn="ctr">
                        <a:buNone/>
                      </a:pPr>
                      <a:r>
                        <a:rPr lang="en-US" sz="1600" dirty="0">
                          <a:sym typeface="+mn-lt"/>
                        </a:rPr>
                        <a:t>3198</a:t>
                      </a:r>
                      <a:r>
                        <a:rPr lang="zh-CN" altLang="en-US" sz="1600" dirty="0">
                          <a:sym typeface="+mn-lt"/>
                        </a:rPr>
                        <a:t>（</a:t>
                      </a:r>
                      <a:r>
                        <a:rPr lang="en-US" altLang="zh-CN" sz="1600" dirty="0">
                          <a:sym typeface="+mn-lt"/>
                        </a:rPr>
                        <a:t>4</a:t>
                      </a:r>
                      <a:r>
                        <a:rPr lang="zh-CN" altLang="en-US" sz="1600" dirty="0">
                          <a:sym typeface="+mn-lt"/>
                        </a:rPr>
                        <a:t>天）</a:t>
                      </a:r>
                      <a:endParaRPr lang="en-US" sz="1600" dirty="0">
                        <a:latin typeface="+mn-lt"/>
                        <a:ea typeface="+mn-ea"/>
                        <a:cs typeface="+mn-ea"/>
                        <a:sym typeface="+mn-lt"/>
                      </a:endParaRPr>
                    </a:p>
                  </a:txBody>
                  <a:tcPr anchor="ctr"/>
                </a:tc>
                <a:tc>
                  <a:txBody>
                    <a:bodyPr/>
                    <a:lstStyle/>
                    <a:p>
                      <a:pPr algn="ctr">
                        <a:buNone/>
                      </a:pPr>
                      <a:r>
                        <a:rPr lang="en-US" sz="1600" dirty="0">
                          <a:sym typeface="+mn-lt"/>
                        </a:rPr>
                        <a:t>3998</a:t>
                      </a:r>
                      <a:r>
                        <a:rPr lang="zh-CN" altLang="en-US" sz="1600" dirty="0">
                          <a:sym typeface="+mn-lt"/>
                        </a:rPr>
                        <a:t>（</a:t>
                      </a:r>
                      <a:r>
                        <a:rPr lang="en-US" altLang="zh-CN" sz="1600" dirty="0">
                          <a:sym typeface="+mn-lt"/>
                        </a:rPr>
                        <a:t>5</a:t>
                      </a:r>
                      <a:r>
                        <a:rPr lang="zh-CN" altLang="en-US" sz="1600" dirty="0">
                          <a:sym typeface="+mn-lt"/>
                        </a:rPr>
                        <a:t>天）</a:t>
                      </a:r>
                      <a:endParaRPr lang="en-US" sz="1600" dirty="0">
                        <a:latin typeface="+mn-lt"/>
                        <a:ea typeface="+mn-ea"/>
                        <a:cs typeface="+mn-ea"/>
                        <a:sym typeface="+mn-lt"/>
                      </a:endParaRPr>
                    </a:p>
                  </a:txBody>
                  <a:tcPr anchor="ctr"/>
                </a:tc>
                <a:tc>
                  <a:txBody>
                    <a:bodyPr/>
                    <a:lstStyle/>
                    <a:p>
                      <a:pPr algn="ctr">
                        <a:buNone/>
                      </a:pPr>
                      <a:r>
                        <a:rPr lang="en-US" sz="1600" dirty="0">
                          <a:sym typeface="+mn-lt"/>
                        </a:rPr>
                        <a:t>4798</a:t>
                      </a:r>
                      <a:r>
                        <a:rPr lang="zh-CN" altLang="en-US" sz="1600" dirty="0">
                          <a:sym typeface="+mn-lt"/>
                        </a:rPr>
                        <a:t>（</a:t>
                      </a:r>
                      <a:r>
                        <a:rPr lang="en-US" altLang="zh-CN" sz="1600" dirty="0">
                          <a:sym typeface="+mn-lt"/>
                        </a:rPr>
                        <a:t>6</a:t>
                      </a:r>
                      <a:r>
                        <a:rPr lang="zh-CN" altLang="en-US" sz="1600" dirty="0">
                          <a:sym typeface="+mn-lt"/>
                        </a:rPr>
                        <a:t>天）</a:t>
                      </a:r>
                      <a:endParaRPr lang="en-US" sz="1600" dirty="0">
                        <a:latin typeface="+mn-lt"/>
                        <a:ea typeface="+mn-ea"/>
                        <a:cs typeface="+mn-ea"/>
                        <a:sym typeface="+mn-lt"/>
                      </a:endParaRPr>
                    </a:p>
                  </a:txBody>
                  <a:tcPr anchor="ctr"/>
                </a:tc>
                <a:tc>
                  <a:txBody>
                    <a:bodyPr/>
                    <a:lstStyle/>
                    <a:p>
                      <a:pPr algn="ctr">
                        <a:buNone/>
                      </a:pPr>
                      <a:r>
                        <a:rPr lang="en-US" sz="1600" dirty="0">
                          <a:sym typeface="+mn-lt"/>
                        </a:rPr>
                        <a:t>5023</a:t>
                      </a:r>
                      <a:r>
                        <a:rPr lang="zh-CN" altLang="en-US" sz="1600" dirty="0">
                          <a:sym typeface="+mn-lt"/>
                        </a:rPr>
                        <a:t>（</a:t>
                      </a:r>
                      <a:r>
                        <a:rPr lang="en-US" altLang="zh-CN" sz="1600" dirty="0">
                          <a:sym typeface="+mn-lt"/>
                        </a:rPr>
                        <a:t>7</a:t>
                      </a:r>
                      <a:r>
                        <a:rPr lang="zh-CN" altLang="en-US" sz="1600" dirty="0">
                          <a:sym typeface="+mn-lt"/>
                        </a:rPr>
                        <a:t>天）</a:t>
                      </a:r>
                      <a:endParaRPr lang="en-US" sz="1600" dirty="0">
                        <a:latin typeface="+mn-lt"/>
                        <a:ea typeface="+mn-ea"/>
                        <a:cs typeface="+mn-ea"/>
                        <a:sym typeface="+mn-lt"/>
                      </a:endParaRPr>
                    </a:p>
                  </a:txBody>
                  <a:tcPr anchor="ctr"/>
                </a:tc>
                <a:extLst>
                  <a:ext uri="{0D108BD9-81ED-4DB2-BD59-A6C34878D82A}">
                    <a16:rowId xmlns:a16="http://schemas.microsoft.com/office/drawing/2014/main" val="10001"/>
                  </a:ext>
                </a:extLst>
              </a:tr>
              <a:tr h="560186">
                <a:tc>
                  <a:txBody>
                    <a:bodyPr/>
                    <a:lstStyle/>
                    <a:p>
                      <a:pPr algn="ctr">
                        <a:buNone/>
                      </a:pPr>
                      <a:r>
                        <a:rPr lang="zh-CN" altLang="en-US" sz="1600">
                          <a:sym typeface="+mn-lt"/>
                        </a:rPr>
                        <a:t>星期二</a:t>
                      </a:r>
                      <a:endParaRPr lang="zh-CN" altLang="en-US" sz="1600">
                        <a:latin typeface="+mn-lt"/>
                        <a:ea typeface="+mn-ea"/>
                        <a:cs typeface="+mn-ea"/>
                        <a:sym typeface="+mn-lt"/>
                      </a:endParaRPr>
                    </a:p>
                  </a:txBody>
                  <a:tcPr anchor="ctr"/>
                </a:tc>
                <a:tc>
                  <a:txBody>
                    <a:bodyPr/>
                    <a:lstStyle/>
                    <a:p>
                      <a:pPr algn="ctr">
                        <a:buNone/>
                      </a:pPr>
                      <a:endParaRPr lang="zh-CN" altLang="en-US" sz="1600" dirty="0">
                        <a:latin typeface="+mn-lt"/>
                        <a:ea typeface="+mn-ea"/>
                        <a:cs typeface="+mn-ea"/>
                        <a:sym typeface="+mn-lt"/>
                      </a:endParaRPr>
                    </a:p>
                  </a:txBody>
                  <a:tcPr anchor="ctr"/>
                </a:tc>
                <a:tc>
                  <a:txBody>
                    <a:bodyPr/>
                    <a:lstStyle/>
                    <a:p>
                      <a:pPr algn="ctr">
                        <a:buNone/>
                      </a:pPr>
                      <a:r>
                        <a:rPr lang="en-US" sz="1800" kern="1200" dirty="0">
                          <a:sym typeface="+mn-lt"/>
                        </a:rPr>
                        <a:t>888</a:t>
                      </a:r>
                      <a:r>
                        <a:rPr lang="en-US" sz="1600" dirty="0">
                          <a:sym typeface="+mn-lt"/>
                        </a:rPr>
                        <a:t> </a:t>
                      </a:r>
                      <a:r>
                        <a:rPr lang="en-US" altLang="zh-CN" sz="1600" dirty="0">
                          <a:sym typeface="+mn-lt"/>
                        </a:rPr>
                        <a:t>(1</a:t>
                      </a:r>
                      <a:r>
                        <a:rPr lang="zh-CN" altLang="en-US" sz="1600" dirty="0">
                          <a:sym typeface="+mn-lt"/>
                        </a:rPr>
                        <a:t>天</a:t>
                      </a:r>
                      <a:r>
                        <a:rPr lang="en-US" altLang="zh-CN" sz="1600" dirty="0">
                          <a:sym typeface="+mn-lt"/>
                        </a:rPr>
                        <a:t>)</a:t>
                      </a:r>
                      <a:endParaRPr lang="en-US" sz="1600" dirty="0">
                        <a:latin typeface="+mn-lt"/>
                        <a:ea typeface="+mn-ea"/>
                        <a:cs typeface="+mn-ea"/>
                        <a:sym typeface="+mn-lt"/>
                      </a:endParaRPr>
                    </a:p>
                  </a:txBody>
                  <a:tcPr anchor="ctr"/>
                </a:tc>
                <a:tc>
                  <a:txBody>
                    <a:bodyPr/>
                    <a:lstStyle/>
                    <a:p>
                      <a:pPr algn="ctr">
                        <a:buNone/>
                      </a:pPr>
                      <a:r>
                        <a:rPr lang="en-US" altLang="zh-CN" sz="1600" dirty="0">
                          <a:sym typeface="+mn-lt"/>
                        </a:rPr>
                        <a:t>1690 </a:t>
                      </a:r>
                      <a:r>
                        <a:rPr lang="en-US" sz="1600" dirty="0">
                          <a:sym typeface="+mn-lt"/>
                        </a:rPr>
                        <a:t>(2</a:t>
                      </a:r>
                      <a:r>
                        <a:rPr lang="zh-CN" altLang="en-US" sz="1600" dirty="0">
                          <a:sym typeface="+mn-lt"/>
                        </a:rPr>
                        <a:t>天</a:t>
                      </a:r>
                      <a:r>
                        <a:rPr lang="en-US" sz="1600" dirty="0">
                          <a:sym typeface="+mn-lt"/>
                        </a:rPr>
                        <a:t>)</a:t>
                      </a:r>
                      <a:endParaRPr lang="en-US" sz="1600" dirty="0">
                        <a:latin typeface="+mn-lt"/>
                        <a:ea typeface="+mn-ea"/>
                        <a:cs typeface="+mn-ea"/>
                        <a:sym typeface="+mn-lt"/>
                      </a:endParaRPr>
                    </a:p>
                  </a:txBody>
                  <a:tcPr anchor="ctr"/>
                </a:tc>
                <a:tc>
                  <a:txBody>
                    <a:bodyPr/>
                    <a:lstStyle/>
                    <a:p>
                      <a:pPr algn="ctr">
                        <a:buNone/>
                      </a:pPr>
                      <a:r>
                        <a:rPr lang="en-US" sz="1600" kern="1200" dirty="0">
                          <a:sym typeface="+mn-lt"/>
                        </a:rPr>
                        <a:t>2530</a:t>
                      </a:r>
                      <a:r>
                        <a:rPr lang="zh-CN" altLang="en-US" sz="1600" kern="1200" dirty="0">
                          <a:sym typeface="+mn-lt"/>
                        </a:rPr>
                        <a:t>（</a:t>
                      </a:r>
                      <a:r>
                        <a:rPr lang="en-US" altLang="zh-CN" sz="1600" kern="1200" dirty="0">
                          <a:sym typeface="+mn-lt"/>
                        </a:rPr>
                        <a:t>3</a:t>
                      </a:r>
                      <a:r>
                        <a:rPr lang="zh-CN" altLang="en-US" sz="1600" kern="1200" dirty="0">
                          <a:sym typeface="+mn-lt"/>
                        </a:rPr>
                        <a:t>天）</a:t>
                      </a:r>
                      <a:endParaRPr lang="zh-CN" altLang="en-US" sz="1600" kern="1200" dirty="0">
                        <a:solidFill>
                          <a:schemeClr val="dk1"/>
                        </a:solidFill>
                        <a:latin typeface="+mn-lt"/>
                        <a:ea typeface="+mn-ea"/>
                        <a:cs typeface="+mn-ea"/>
                        <a:sym typeface="+mn-lt"/>
                      </a:endParaRPr>
                    </a:p>
                  </a:txBody>
                  <a:tcPr anchor="ctr"/>
                </a:tc>
                <a:tc>
                  <a:txBody>
                    <a:bodyPr/>
                    <a:lstStyle/>
                    <a:p>
                      <a:pPr algn="ctr">
                        <a:buNone/>
                      </a:pPr>
                      <a:r>
                        <a:rPr lang="en-US" sz="1600" dirty="0">
                          <a:sym typeface="+mn-lt"/>
                        </a:rPr>
                        <a:t>3198</a:t>
                      </a:r>
                      <a:r>
                        <a:rPr lang="zh-CN" altLang="en-US" sz="1600" dirty="0">
                          <a:sym typeface="+mn-lt"/>
                        </a:rPr>
                        <a:t>（</a:t>
                      </a:r>
                      <a:r>
                        <a:rPr lang="en-US" altLang="zh-CN" sz="1600" dirty="0">
                          <a:sym typeface="+mn-lt"/>
                        </a:rPr>
                        <a:t>4</a:t>
                      </a:r>
                      <a:r>
                        <a:rPr lang="zh-CN" altLang="en-US" sz="1600" dirty="0">
                          <a:sym typeface="+mn-lt"/>
                        </a:rPr>
                        <a:t>天）</a:t>
                      </a:r>
                      <a:endParaRPr lang="en-US" sz="1600" dirty="0">
                        <a:latin typeface="+mn-lt"/>
                        <a:ea typeface="+mn-ea"/>
                        <a:cs typeface="+mn-ea"/>
                        <a:sym typeface="+mn-lt"/>
                      </a:endParaRPr>
                    </a:p>
                  </a:txBody>
                  <a:tcPr anchor="ctr"/>
                </a:tc>
                <a:tc>
                  <a:txBody>
                    <a:bodyPr/>
                    <a:lstStyle/>
                    <a:p>
                      <a:pPr algn="ctr">
                        <a:buNone/>
                      </a:pPr>
                      <a:r>
                        <a:rPr lang="en-US" sz="1600" dirty="0">
                          <a:sym typeface="+mn-lt"/>
                        </a:rPr>
                        <a:t>3998</a:t>
                      </a:r>
                      <a:r>
                        <a:rPr lang="zh-CN" altLang="en-US" sz="1600" dirty="0">
                          <a:sym typeface="+mn-lt"/>
                        </a:rPr>
                        <a:t>（</a:t>
                      </a:r>
                      <a:r>
                        <a:rPr lang="en-US" altLang="zh-CN" sz="1600" dirty="0">
                          <a:sym typeface="+mn-lt"/>
                        </a:rPr>
                        <a:t>5</a:t>
                      </a:r>
                      <a:r>
                        <a:rPr lang="zh-CN" altLang="en-US" sz="1600" dirty="0">
                          <a:sym typeface="+mn-lt"/>
                        </a:rPr>
                        <a:t>天）</a:t>
                      </a:r>
                      <a:endParaRPr lang="en-US" sz="1600" dirty="0">
                        <a:latin typeface="+mn-lt"/>
                        <a:ea typeface="+mn-ea"/>
                        <a:cs typeface="+mn-ea"/>
                        <a:sym typeface="+mn-lt"/>
                      </a:endParaRPr>
                    </a:p>
                  </a:txBody>
                  <a:tcPr anchor="ctr"/>
                </a:tc>
                <a:tc>
                  <a:txBody>
                    <a:bodyPr/>
                    <a:lstStyle/>
                    <a:p>
                      <a:pPr algn="ctr">
                        <a:buNone/>
                      </a:pPr>
                      <a:r>
                        <a:rPr lang="en-US" sz="1600" dirty="0">
                          <a:sym typeface="+mn-lt"/>
                        </a:rPr>
                        <a:t>4562</a:t>
                      </a:r>
                      <a:r>
                        <a:rPr lang="zh-CN" altLang="en-US" sz="1600" dirty="0">
                          <a:sym typeface="+mn-lt"/>
                        </a:rPr>
                        <a:t>（</a:t>
                      </a:r>
                      <a:r>
                        <a:rPr lang="en-US" altLang="zh-CN" sz="1600" dirty="0">
                          <a:sym typeface="+mn-lt"/>
                        </a:rPr>
                        <a:t>6</a:t>
                      </a:r>
                      <a:r>
                        <a:rPr lang="zh-CN" altLang="en-US" sz="1600" dirty="0">
                          <a:sym typeface="+mn-lt"/>
                        </a:rPr>
                        <a:t>天）</a:t>
                      </a:r>
                      <a:endParaRPr lang="en-US" sz="1600" dirty="0">
                        <a:latin typeface="+mn-lt"/>
                        <a:ea typeface="+mn-ea"/>
                        <a:cs typeface="+mn-ea"/>
                        <a:sym typeface="+mn-lt"/>
                      </a:endParaRPr>
                    </a:p>
                  </a:txBody>
                  <a:tcPr anchor="ctr"/>
                </a:tc>
                <a:extLst>
                  <a:ext uri="{0D108BD9-81ED-4DB2-BD59-A6C34878D82A}">
                    <a16:rowId xmlns:a16="http://schemas.microsoft.com/office/drawing/2014/main" val="10002"/>
                  </a:ext>
                </a:extLst>
              </a:tr>
              <a:tr h="559525">
                <a:tc>
                  <a:txBody>
                    <a:bodyPr/>
                    <a:lstStyle/>
                    <a:p>
                      <a:pPr algn="ctr">
                        <a:buNone/>
                      </a:pPr>
                      <a:r>
                        <a:rPr lang="zh-CN" altLang="en-US" sz="1600">
                          <a:sym typeface="+mn-lt"/>
                        </a:rPr>
                        <a:t>星期三</a:t>
                      </a:r>
                      <a:endParaRPr lang="zh-CN" altLang="en-US" sz="1600">
                        <a:latin typeface="+mn-lt"/>
                        <a:ea typeface="+mn-ea"/>
                        <a:cs typeface="+mn-ea"/>
                        <a:sym typeface="+mn-lt"/>
                      </a:endParaRPr>
                    </a:p>
                  </a:txBody>
                  <a:tcPr anchor="ctr"/>
                </a:tc>
                <a:tc>
                  <a:txBody>
                    <a:bodyPr/>
                    <a:lstStyle/>
                    <a:p>
                      <a:pPr algn="ctr">
                        <a:buNone/>
                      </a:pPr>
                      <a:endParaRPr lang="zh-CN" altLang="en-US" sz="1600">
                        <a:latin typeface="+mn-lt"/>
                        <a:ea typeface="+mn-ea"/>
                        <a:cs typeface="+mn-ea"/>
                        <a:sym typeface="+mn-lt"/>
                      </a:endParaRPr>
                    </a:p>
                  </a:txBody>
                  <a:tcPr anchor="ctr"/>
                </a:tc>
                <a:tc>
                  <a:txBody>
                    <a:bodyPr/>
                    <a:lstStyle/>
                    <a:p>
                      <a:pPr algn="ctr">
                        <a:buNone/>
                      </a:pPr>
                      <a:endParaRPr lang="zh-CN" altLang="en-US" sz="1600" dirty="0">
                        <a:latin typeface="+mn-lt"/>
                        <a:ea typeface="+mn-ea"/>
                        <a:cs typeface="+mn-ea"/>
                        <a:sym typeface="+mn-lt"/>
                      </a:endParaRPr>
                    </a:p>
                  </a:txBody>
                  <a:tcPr anchor="ctr"/>
                </a:tc>
                <a:tc>
                  <a:txBody>
                    <a:bodyPr/>
                    <a:lstStyle/>
                    <a:p>
                      <a:pPr algn="ctr">
                        <a:buNone/>
                      </a:pPr>
                      <a:r>
                        <a:rPr lang="en-US" sz="1600" dirty="0">
                          <a:sym typeface="+mn-lt"/>
                        </a:rPr>
                        <a:t>888 </a:t>
                      </a:r>
                      <a:r>
                        <a:rPr lang="en-US" altLang="zh-CN" sz="1600" dirty="0">
                          <a:sym typeface="+mn-lt"/>
                        </a:rPr>
                        <a:t>(1</a:t>
                      </a:r>
                      <a:r>
                        <a:rPr lang="zh-CN" altLang="en-US" sz="1600" dirty="0">
                          <a:sym typeface="+mn-lt"/>
                        </a:rPr>
                        <a:t>天</a:t>
                      </a:r>
                      <a:r>
                        <a:rPr lang="en-US" altLang="zh-CN" sz="1600" dirty="0">
                          <a:sym typeface="+mn-lt"/>
                        </a:rPr>
                        <a:t>)</a:t>
                      </a:r>
                      <a:endParaRPr lang="en-US" sz="1600" dirty="0">
                        <a:latin typeface="+mn-lt"/>
                        <a:ea typeface="+mn-ea"/>
                        <a:cs typeface="+mn-ea"/>
                        <a:sym typeface="+mn-lt"/>
                      </a:endParaRPr>
                    </a:p>
                  </a:txBody>
                  <a:tcPr anchor="ctr"/>
                </a:tc>
                <a:tc>
                  <a:txBody>
                    <a:bodyPr/>
                    <a:lstStyle/>
                    <a:p>
                      <a:pPr algn="ctr">
                        <a:buNone/>
                      </a:pPr>
                      <a:r>
                        <a:rPr lang="en-US" altLang="zh-CN" sz="1600" dirty="0">
                          <a:sym typeface="+mn-lt"/>
                        </a:rPr>
                        <a:t>1690 </a:t>
                      </a:r>
                      <a:r>
                        <a:rPr lang="en-US" sz="1600" dirty="0">
                          <a:sym typeface="+mn-lt"/>
                        </a:rPr>
                        <a:t>(2</a:t>
                      </a:r>
                      <a:r>
                        <a:rPr lang="zh-CN" altLang="en-US" sz="1600" dirty="0">
                          <a:sym typeface="+mn-lt"/>
                        </a:rPr>
                        <a:t>天</a:t>
                      </a:r>
                      <a:r>
                        <a:rPr lang="en-US" sz="1600" dirty="0">
                          <a:sym typeface="+mn-lt"/>
                        </a:rPr>
                        <a:t>)</a:t>
                      </a:r>
                      <a:endParaRPr lang="zh-CN" altLang="en-US" sz="1600" dirty="0">
                        <a:latin typeface="+mn-lt"/>
                        <a:ea typeface="+mn-ea"/>
                        <a:cs typeface="+mn-ea"/>
                        <a:sym typeface="+mn-lt"/>
                      </a:endParaRPr>
                    </a:p>
                  </a:txBody>
                  <a:tcPr anchor="ctr"/>
                </a:tc>
                <a:tc>
                  <a:txBody>
                    <a:bodyPr/>
                    <a:lstStyle/>
                    <a:p>
                      <a:pPr algn="ctr">
                        <a:buNone/>
                      </a:pPr>
                      <a:r>
                        <a:rPr lang="en-US" sz="1600" dirty="0">
                          <a:sym typeface="+mn-lt"/>
                        </a:rPr>
                        <a:t>2530</a:t>
                      </a:r>
                      <a:r>
                        <a:rPr lang="zh-CN" altLang="en-US" sz="1600" dirty="0">
                          <a:sym typeface="+mn-lt"/>
                        </a:rPr>
                        <a:t>（</a:t>
                      </a:r>
                      <a:r>
                        <a:rPr lang="en-US" altLang="zh-CN" sz="1600" dirty="0">
                          <a:sym typeface="+mn-lt"/>
                        </a:rPr>
                        <a:t>3</a:t>
                      </a:r>
                      <a:r>
                        <a:rPr lang="zh-CN" altLang="en-US" sz="1600" dirty="0">
                          <a:sym typeface="+mn-lt"/>
                        </a:rPr>
                        <a:t>天）</a:t>
                      </a:r>
                      <a:endParaRPr lang="en-US" altLang="zh-CN" sz="1600" dirty="0">
                        <a:latin typeface="+mn-lt"/>
                        <a:ea typeface="+mn-ea"/>
                        <a:cs typeface="+mn-ea"/>
                        <a:sym typeface="+mn-lt"/>
                      </a:endParaRPr>
                    </a:p>
                  </a:txBody>
                  <a:tcPr anchor="ctr"/>
                </a:tc>
                <a:tc>
                  <a:txBody>
                    <a:bodyPr/>
                    <a:lstStyle/>
                    <a:p>
                      <a:pPr algn="ctr">
                        <a:buNone/>
                      </a:pPr>
                      <a:r>
                        <a:rPr lang="en-US" sz="1600" dirty="0">
                          <a:sym typeface="+mn-lt"/>
                        </a:rPr>
                        <a:t>3374</a:t>
                      </a:r>
                      <a:r>
                        <a:rPr lang="zh-CN" altLang="en-US" sz="1600" dirty="0">
                          <a:sym typeface="+mn-lt"/>
                        </a:rPr>
                        <a:t>（</a:t>
                      </a:r>
                      <a:r>
                        <a:rPr lang="en-US" altLang="zh-CN" sz="1600" dirty="0">
                          <a:sym typeface="+mn-lt"/>
                        </a:rPr>
                        <a:t>4</a:t>
                      </a:r>
                      <a:r>
                        <a:rPr lang="zh-CN" altLang="en-US" sz="1600" dirty="0">
                          <a:sym typeface="+mn-lt"/>
                        </a:rPr>
                        <a:t>天）</a:t>
                      </a:r>
                      <a:endParaRPr lang="en-US" sz="1600" dirty="0">
                        <a:latin typeface="+mn-lt"/>
                        <a:ea typeface="+mn-ea"/>
                        <a:cs typeface="+mn-ea"/>
                        <a:sym typeface="+mn-lt"/>
                      </a:endParaRPr>
                    </a:p>
                  </a:txBody>
                  <a:tcPr anchor="ctr"/>
                </a:tc>
                <a:tc>
                  <a:txBody>
                    <a:bodyPr/>
                    <a:lstStyle/>
                    <a:p>
                      <a:pPr algn="ctr">
                        <a:buNone/>
                      </a:pPr>
                      <a:r>
                        <a:rPr lang="en-US" sz="1600" dirty="0">
                          <a:sym typeface="+mn-lt"/>
                        </a:rPr>
                        <a:t>4012</a:t>
                      </a:r>
                      <a:r>
                        <a:rPr lang="zh-CN" altLang="en-US" sz="1600" dirty="0">
                          <a:sym typeface="+mn-lt"/>
                        </a:rPr>
                        <a:t>（</a:t>
                      </a:r>
                      <a:r>
                        <a:rPr lang="en-US" altLang="zh-CN" sz="1600" dirty="0">
                          <a:sym typeface="+mn-lt"/>
                        </a:rPr>
                        <a:t>5</a:t>
                      </a:r>
                      <a:r>
                        <a:rPr lang="zh-CN" altLang="en-US" sz="1600" dirty="0">
                          <a:sym typeface="+mn-lt"/>
                        </a:rPr>
                        <a:t>天）</a:t>
                      </a:r>
                      <a:endParaRPr lang="en-US" sz="1600" dirty="0">
                        <a:latin typeface="+mn-lt"/>
                        <a:ea typeface="+mn-ea"/>
                        <a:cs typeface="+mn-ea"/>
                        <a:sym typeface="+mn-lt"/>
                      </a:endParaRPr>
                    </a:p>
                  </a:txBody>
                  <a:tcPr anchor="ctr"/>
                </a:tc>
                <a:extLst>
                  <a:ext uri="{0D108BD9-81ED-4DB2-BD59-A6C34878D82A}">
                    <a16:rowId xmlns:a16="http://schemas.microsoft.com/office/drawing/2014/main" val="10003"/>
                  </a:ext>
                </a:extLst>
              </a:tr>
              <a:tr h="560186">
                <a:tc>
                  <a:txBody>
                    <a:bodyPr/>
                    <a:lstStyle/>
                    <a:p>
                      <a:pPr algn="ctr">
                        <a:buNone/>
                      </a:pPr>
                      <a:r>
                        <a:rPr lang="zh-CN" altLang="en-US" sz="1600">
                          <a:sym typeface="+mn-lt"/>
                        </a:rPr>
                        <a:t>星期四</a:t>
                      </a:r>
                      <a:endParaRPr lang="zh-CN" altLang="en-US" sz="1600">
                        <a:latin typeface="+mn-lt"/>
                        <a:ea typeface="+mn-ea"/>
                        <a:cs typeface="+mn-ea"/>
                        <a:sym typeface="+mn-lt"/>
                      </a:endParaRPr>
                    </a:p>
                  </a:txBody>
                  <a:tcPr anchor="ctr"/>
                </a:tc>
                <a:tc>
                  <a:txBody>
                    <a:bodyPr/>
                    <a:lstStyle/>
                    <a:p>
                      <a:pPr algn="ctr">
                        <a:buNone/>
                      </a:pPr>
                      <a:endParaRPr lang="zh-CN" altLang="en-US" sz="1600">
                        <a:latin typeface="+mn-lt"/>
                        <a:ea typeface="+mn-ea"/>
                        <a:cs typeface="+mn-ea"/>
                        <a:sym typeface="+mn-lt"/>
                      </a:endParaRPr>
                    </a:p>
                  </a:txBody>
                  <a:tcPr anchor="ctr"/>
                </a:tc>
                <a:tc>
                  <a:txBody>
                    <a:bodyPr/>
                    <a:lstStyle/>
                    <a:p>
                      <a:pPr algn="ctr">
                        <a:buNone/>
                      </a:pPr>
                      <a:endParaRPr lang="zh-CN" altLang="en-US" sz="1600">
                        <a:latin typeface="+mn-lt"/>
                        <a:ea typeface="+mn-ea"/>
                        <a:cs typeface="+mn-ea"/>
                        <a:sym typeface="+mn-lt"/>
                      </a:endParaRPr>
                    </a:p>
                  </a:txBody>
                  <a:tcPr anchor="ctr"/>
                </a:tc>
                <a:tc>
                  <a:txBody>
                    <a:bodyPr/>
                    <a:lstStyle/>
                    <a:p>
                      <a:pPr algn="ctr">
                        <a:buNone/>
                      </a:pPr>
                      <a:endParaRPr lang="zh-CN" altLang="en-US" sz="1600" dirty="0">
                        <a:latin typeface="+mn-lt"/>
                        <a:ea typeface="+mn-ea"/>
                        <a:cs typeface="+mn-ea"/>
                        <a:sym typeface="+mn-lt"/>
                      </a:endParaRPr>
                    </a:p>
                  </a:txBody>
                  <a:tcPr anchor="ctr"/>
                </a:tc>
                <a:tc>
                  <a:txBody>
                    <a:bodyPr/>
                    <a:lstStyle/>
                    <a:p>
                      <a:pPr algn="ctr">
                        <a:buNone/>
                      </a:pPr>
                      <a:r>
                        <a:rPr lang="en-US" sz="1600" dirty="0">
                          <a:sym typeface="+mn-lt"/>
                        </a:rPr>
                        <a:t>888 </a:t>
                      </a:r>
                      <a:r>
                        <a:rPr lang="en-US" altLang="zh-CN" sz="1600" dirty="0">
                          <a:sym typeface="+mn-lt"/>
                        </a:rPr>
                        <a:t>(1</a:t>
                      </a:r>
                      <a:r>
                        <a:rPr lang="zh-CN" altLang="en-US" sz="1600" dirty="0">
                          <a:sym typeface="+mn-lt"/>
                        </a:rPr>
                        <a:t>天</a:t>
                      </a:r>
                      <a:r>
                        <a:rPr lang="en-US" altLang="zh-CN" sz="1600" dirty="0">
                          <a:sym typeface="+mn-lt"/>
                        </a:rPr>
                        <a:t>)</a:t>
                      </a:r>
                      <a:endParaRPr lang="en-US" sz="1600" dirty="0">
                        <a:latin typeface="+mn-lt"/>
                        <a:ea typeface="+mn-ea"/>
                        <a:cs typeface="+mn-ea"/>
                        <a:sym typeface="+mn-lt"/>
                      </a:endParaRPr>
                    </a:p>
                  </a:txBody>
                  <a:tcPr anchor="ctr"/>
                </a:tc>
                <a:tc>
                  <a:txBody>
                    <a:bodyPr/>
                    <a:lstStyle/>
                    <a:p>
                      <a:pPr algn="ctr">
                        <a:buNone/>
                      </a:pPr>
                      <a:r>
                        <a:rPr lang="en-US" altLang="zh-CN" sz="1600" dirty="0">
                          <a:sym typeface="+mn-lt"/>
                        </a:rPr>
                        <a:t>1776 </a:t>
                      </a:r>
                      <a:r>
                        <a:rPr lang="en-US" sz="1600" dirty="0">
                          <a:sym typeface="+mn-lt"/>
                        </a:rPr>
                        <a:t>(2</a:t>
                      </a:r>
                      <a:r>
                        <a:rPr lang="zh-CN" altLang="en-US" sz="1600" dirty="0">
                          <a:sym typeface="+mn-lt"/>
                        </a:rPr>
                        <a:t>天</a:t>
                      </a:r>
                      <a:r>
                        <a:rPr lang="en-US" sz="1600" dirty="0">
                          <a:sym typeface="+mn-lt"/>
                        </a:rPr>
                        <a:t>)</a:t>
                      </a:r>
                      <a:endParaRPr lang="en-US" altLang="zh-CN" sz="1600" dirty="0">
                        <a:latin typeface="+mn-lt"/>
                        <a:ea typeface="+mn-ea"/>
                        <a:cs typeface="+mn-ea"/>
                        <a:sym typeface="+mn-lt"/>
                      </a:endParaRPr>
                    </a:p>
                  </a:txBody>
                  <a:tcPr anchor="ctr"/>
                </a:tc>
                <a:tc>
                  <a:txBody>
                    <a:bodyPr/>
                    <a:lstStyle/>
                    <a:p>
                      <a:pPr algn="ctr">
                        <a:buNone/>
                      </a:pPr>
                      <a:r>
                        <a:rPr lang="en-US" altLang="zh-CN" sz="1600" dirty="0">
                          <a:sym typeface="+mn-lt"/>
                        </a:rPr>
                        <a:t>2664</a:t>
                      </a:r>
                      <a:r>
                        <a:rPr lang="zh-CN" altLang="en-US" sz="1600" dirty="0">
                          <a:sym typeface="+mn-lt"/>
                        </a:rPr>
                        <a:t>（</a:t>
                      </a:r>
                      <a:r>
                        <a:rPr lang="en-US" altLang="zh-CN" sz="1600" dirty="0">
                          <a:sym typeface="+mn-lt"/>
                        </a:rPr>
                        <a:t>3</a:t>
                      </a:r>
                      <a:r>
                        <a:rPr lang="zh-CN" altLang="en-US" sz="1600" dirty="0">
                          <a:sym typeface="+mn-lt"/>
                        </a:rPr>
                        <a:t>天）</a:t>
                      </a:r>
                      <a:endParaRPr lang="en-US" altLang="zh-CN" sz="1600" dirty="0">
                        <a:latin typeface="+mn-lt"/>
                        <a:ea typeface="+mn-ea"/>
                        <a:cs typeface="+mn-ea"/>
                        <a:sym typeface="+mn-lt"/>
                      </a:endParaRPr>
                    </a:p>
                  </a:txBody>
                  <a:tcPr anchor="ctr"/>
                </a:tc>
                <a:tc>
                  <a:txBody>
                    <a:bodyPr/>
                    <a:lstStyle/>
                    <a:p>
                      <a:pPr algn="ctr">
                        <a:buNone/>
                      </a:pPr>
                      <a:r>
                        <a:rPr lang="en-US" sz="1600" dirty="0">
                          <a:sym typeface="+mn-lt"/>
                        </a:rPr>
                        <a:t>3219</a:t>
                      </a:r>
                      <a:r>
                        <a:rPr lang="zh-CN" altLang="en-US" sz="1600" dirty="0">
                          <a:sym typeface="+mn-lt"/>
                        </a:rPr>
                        <a:t>（</a:t>
                      </a:r>
                      <a:r>
                        <a:rPr lang="en-US" altLang="zh-CN" sz="1600" dirty="0">
                          <a:sym typeface="+mn-lt"/>
                        </a:rPr>
                        <a:t>4</a:t>
                      </a:r>
                      <a:r>
                        <a:rPr lang="zh-CN" altLang="en-US" sz="1600" dirty="0">
                          <a:sym typeface="+mn-lt"/>
                        </a:rPr>
                        <a:t>天）</a:t>
                      </a:r>
                      <a:endParaRPr lang="en-US" sz="1600" dirty="0">
                        <a:latin typeface="+mn-lt"/>
                        <a:ea typeface="+mn-ea"/>
                        <a:cs typeface="+mn-ea"/>
                        <a:sym typeface="+mn-lt"/>
                      </a:endParaRPr>
                    </a:p>
                  </a:txBody>
                  <a:tcPr anchor="ctr"/>
                </a:tc>
                <a:extLst>
                  <a:ext uri="{0D108BD9-81ED-4DB2-BD59-A6C34878D82A}">
                    <a16:rowId xmlns:a16="http://schemas.microsoft.com/office/drawing/2014/main" val="10004"/>
                  </a:ext>
                </a:extLst>
              </a:tr>
              <a:tr h="559525">
                <a:tc>
                  <a:txBody>
                    <a:bodyPr/>
                    <a:lstStyle/>
                    <a:p>
                      <a:pPr algn="ctr">
                        <a:buNone/>
                      </a:pPr>
                      <a:r>
                        <a:rPr lang="zh-CN" altLang="en-US" sz="1600">
                          <a:sym typeface="+mn-lt"/>
                        </a:rPr>
                        <a:t>星期五</a:t>
                      </a:r>
                      <a:endParaRPr lang="zh-CN" altLang="en-US" sz="1600">
                        <a:latin typeface="+mn-lt"/>
                        <a:ea typeface="+mn-ea"/>
                        <a:cs typeface="+mn-ea"/>
                        <a:sym typeface="+mn-lt"/>
                      </a:endParaRPr>
                    </a:p>
                  </a:txBody>
                  <a:tcPr anchor="ctr"/>
                </a:tc>
                <a:tc>
                  <a:txBody>
                    <a:bodyPr/>
                    <a:lstStyle/>
                    <a:p>
                      <a:pPr algn="ctr">
                        <a:buNone/>
                      </a:pPr>
                      <a:endParaRPr lang="zh-CN" altLang="en-US" sz="1600">
                        <a:latin typeface="+mn-lt"/>
                        <a:ea typeface="+mn-ea"/>
                        <a:cs typeface="+mn-ea"/>
                        <a:sym typeface="+mn-lt"/>
                      </a:endParaRPr>
                    </a:p>
                  </a:txBody>
                  <a:tcPr anchor="ctr"/>
                </a:tc>
                <a:tc>
                  <a:txBody>
                    <a:bodyPr/>
                    <a:lstStyle/>
                    <a:p>
                      <a:pPr algn="ctr">
                        <a:buNone/>
                      </a:pPr>
                      <a:endParaRPr lang="zh-CN" altLang="en-US" sz="1600">
                        <a:latin typeface="+mn-lt"/>
                        <a:ea typeface="+mn-ea"/>
                        <a:cs typeface="+mn-ea"/>
                        <a:sym typeface="+mn-lt"/>
                      </a:endParaRPr>
                    </a:p>
                  </a:txBody>
                  <a:tcPr anchor="ctr"/>
                </a:tc>
                <a:tc>
                  <a:txBody>
                    <a:bodyPr/>
                    <a:lstStyle/>
                    <a:p>
                      <a:pPr algn="ctr">
                        <a:buNone/>
                      </a:pPr>
                      <a:endParaRPr lang="zh-CN" altLang="en-US" sz="1600">
                        <a:latin typeface="+mn-lt"/>
                        <a:ea typeface="+mn-ea"/>
                        <a:cs typeface="+mn-ea"/>
                        <a:sym typeface="+mn-lt"/>
                      </a:endParaRPr>
                    </a:p>
                  </a:txBody>
                  <a:tcPr anchor="ctr"/>
                </a:tc>
                <a:tc>
                  <a:txBody>
                    <a:bodyPr/>
                    <a:lstStyle/>
                    <a:p>
                      <a:pPr algn="ctr">
                        <a:buNone/>
                      </a:pPr>
                      <a:endParaRPr lang="zh-CN" altLang="en-US" sz="1600" dirty="0">
                        <a:latin typeface="+mn-lt"/>
                        <a:ea typeface="+mn-ea"/>
                        <a:cs typeface="+mn-ea"/>
                        <a:sym typeface="+mn-lt"/>
                      </a:endParaRPr>
                    </a:p>
                  </a:txBody>
                  <a:tcPr anchor="ctr"/>
                </a:tc>
                <a:tc>
                  <a:txBody>
                    <a:bodyPr/>
                    <a:lstStyle/>
                    <a:p>
                      <a:pPr algn="ctr">
                        <a:buNone/>
                      </a:pPr>
                      <a:r>
                        <a:rPr lang="en-US" altLang="zh-CN" sz="1600" dirty="0">
                          <a:sym typeface="+mn-lt"/>
                        </a:rPr>
                        <a:t>999 (1</a:t>
                      </a:r>
                      <a:r>
                        <a:rPr lang="zh-CN" altLang="en-US" sz="1600" dirty="0">
                          <a:sym typeface="+mn-lt"/>
                        </a:rPr>
                        <a:t>天</a:t>
                      </a:r>
                      <a:r>
                        <a:rPr lang="en-US" altLang="zh-CN" sz="1600" dirty="0">
                          <a:sym typeface="+mn-lt"/>
                        </a:rPr>
                        <a:t>)</a:t>
                      </a:r>
                      <a:endParaRPr lang="en-US" altLang="zh-CN" sz="1600" dirty="0">
                        <a:latin typeface="+mn-lt"/>
                        <a:ea typeface="+mn-ea"/>
                        <a:cs typeface="+mn-ea"/>
                        <a:sym typeface="+mn-lt"/>
                      </a:endParaRPr>
                    </a:p>
                  </a:txBody>
                  <a:tcPr anchor="ctr"/>
                </a:tc>
                <a:tc>
                  <a:txBody>
                    <a:bodyPr/>
                    <a:lstStyle/>
                    <a:p>
                      <a:pPr algn="ctr">
                        <a:buNone/>
                      </a:pPr>
                      <a:r>
                        <a:rPr lang="en-US" altLang="zh-CN" sz="1600" dirty="0">
                          <a:sym typeface="+mn-lt"/>
                        </a:rPr>
                        <a:t>1998 </a:t>
                      </a:r>
                      <a:r>
                        <a:rPr lang="en-US" sz="1600" dirty="0">
                          <a:sym typeface="+mn-lt"/>
                        </a:rPr>
                        <a:t>(2</a:t>
                      </a:r>
                      <a:r>
                        <a:rPr lang="zh-CN" altLang="en-US" sz="1600" dirty="0">
                          <a:sym typeface="+mn-lt"/>
                        </a:rPr>
                        <a:t>天</a:t>
                      </a:r>
                      <a:r>
                        <a:rPr lang="en-US" sz="1600" dirty="0">
                          <a:sym typeface="+mn-lt"/>
                        </a:rPr>
                        <a:t>)</a:t>
                      </a:r>
                      <a:endParaRPr lang="en-US" altLang="zh-CN" sz="1600" baseline="-25000" dirty="0">
                        <a:latin typeface="+mn-lt"/>
                        <a:ea typeface="+mn-ea"/>
                        <a:cs typeface="+mn-ea"/>
                        <a:sym typeface="+mn-lt"/>
                      </a:endParaRPr>
                    </a:p>
                  </a:txBody>
                  <a:tcPr anchor="ctr"/>
                </a:tc>
                <a:tc>
                  <a:txBody>
                    <a:bodyPr/>
                    <a:lstStyle/>
                    <a:p>
                      <a:pPr algn="ctr">
                        <a:buNone/>
                      </a:pPr>
                      <a:r>
                        <a:rPr lang="en-US" sz="1600" dirty="0">
                          <a:sym typeface="+mn-lt"/>
                        </a:rPr>
                        <a:t>2679</a:t>
                      </a:r>
                      <a:r>
                        <a:rPr lang="zh-CN" altLang="en-US" sz="1600" dirty="0">
                          <a:sym typeface="+mn-lt"/>
                        </a:rPr>
                        <a:t>（</a:t>
                      </a:r>
                      <a:r>
                        <a:rPr lang="en-US" altLang="zh-CN" sz="1600" dirty="0">
                          <a:sym typeface="+mn-lt"/>
                        </a:rPr>
                        <a:t>3</a:t>
                      </a:r>
                      <a:r>
                        <a:rPr lang="zh-CN" altLang="en-US" sz="1600" dirty="0">
                          <a:sym typeface="+mn-lt"/>
                        </a:rPr>
                        <a:t>天）</a:t>
                      </a:r>
                      <a:endParaRPr lang="en-US" sz="1600" dirty="0">
                        <a:latin typeface="+mn-lt"/>
                        <a:ea typeface="+mn-ea"/>
                        <a:cs typeface="+mn-ea"/>
                        <a:sym typeface="+mn-lt"/>
                      </a:endParaRPr>
                    </a:p>
                  </a:txBody>
                  <a:tcPr anchor="ctr"/>
                </a:tc>
                <a:extLst>
                  <a:ext uri="{0D108BD9-81ED-4DB2-BD59-A6C34878D82A}">
                    <a16:rowId xmlns:a16="http://schemas.microsoft.com/office/drawing/2014/main" val="10005"/>
                  </a:ext>
                </a:extLst>
              </a:tr>
              <a:tr h="560186">
                <a:tc>
                  <a:txBody>
                    <a:bodyPr/>
                    <a:lstStyle/>
                    <a:p>
                      <a:pPr algn="ctr">
                        <a:buNone/>
                      </a:pPr>
                      <a:r>
                        <a:rPr lang="zh-CN" altLang="en-US" sz="1600">
                          <a:sym typeface="+mn-lt"/>
                        </a:rPr>
                        <a:t>星期六</a:t>
                      </a:r>
                      <a:endParaRPr lang="zh-CN" altLang="en-US" sz="1600">
                        <a:latin typeface="+mn-lt"/>
                        <a:ea typeface="+mn-ea"/>
                        <a:cs typeface="+mn-ea"/>
                        <a:sym typeface="+mn-lt"/>
                      </a:endParaRPr>
                    </a:p>
                  </a:txBody>
                  <a:tcPr anchor="ctr"/>
                </a:tc>
                <a:tc>
                  <a:txBody>
                    <a:bodyPr/>
                    <a:lstStyle/>
                    <a:p>
                      <a:pPr algn="ctr">
                        <a:buNone/>
                      </a:pPr>
                      <a:endParaRPr lang="zh-CN" altLang="en-US" sz="1600">
                        <a:latin typeface="+mn-lt"/>
                        <a:ea typeface="+mn-ea"/>
                        <a:cs typeface="+mn-ea"/>
                        <a:sym typeface="+mn-lt"/>
                      </a:endParaRPr>
                    </a:p>
                  </a:txBody>
                  <a:tcPr anchor="ctr"/>
                </a:tc>
                <a:tc>
                  <a:txBody>
                    <a:bodyPr/>
                    <a:lstStyle/>
                    <a:p>
                      <a:pPr algn="ctr">
                        <a:buNone/>
                      </a:pPr>
                      <a:endParaRPr lang="zh-CN" altLang="en-US" sz="1600">
                        <a:latin typeface="+mn-lt"/>
                        <a:ea typeface="+mn-ea"/>
                        <a:cs typeface="+mn-ea"/>
                        <a:sym typeface="+mn-lt"/>
                      </a:endParaRPr>
                    </a:p>
                  </a:txBody>
                  <a:tcPr anchor="ctr"/>
                </a:tc>
                <a:tc>
                  <a:txBody>
                    <a:bodyPr/>
                    <a:lstStyle/>
                    <a:p>
                      <a:pPr algn="ctr">
                        <a:buNone/>
                      </a:pPr>
                      <a:endParaRPr lang="zh-CN" altLang="en-US" sz="1600">
                        <a:latin typeface="+mn-lt"/>
                        <a:ea typeface="+mn-ea"/>
                        <a:cs typeface="+mn-ea"/>
                        <a:sym typeface="+mn-lt"/>
                      </a:endParaRPr>
                    </a:p>
                  </a:txBody>
                  <a:tcPr anchor="ctr"/>
                </a:tc>
                <a:tc>
                  <a:txBody>
                    <a:bodyPr/>
                    <a:lstStyle/>
                    <a:p>
                      <a:pPr algn="ctr">
                        <a:buNone/>
                      </a:pPr>
                      <a:endParaRPr lang="zh-CN" altLang="en-US" sz="1600" dirty="0">
                        <a:latin typeface="+mn-lt"/>
                        <a:ea typeface="+mn-ea"/>
                        <a:cs typeface="+mn-ea"/>
                        <a:sym typeface="+mn-lt"/>
                      </a:endParaRPr>
                    </a:p>
                  </a:txBody>
                  <a:tcPr anchor="ctr"/>
                </a:tc>
                <a:tc>
                  <a:txBody>
                    <a:bodyPr/>
                    <a:lstStyle/>
                    <a:p>
                      <a:pPr algn="ctr">
                        <a:buNone/>
                      </a:pPr>
                      <a:endParaRPr lang="zh-CN" altLang="en-US" sz="1600" dirty="0">
                        <a:latin typeface="+mn-lt"/>
                        <a:ea typeface="+mn-ea"/>
                        <a:cs typeface="+mn-ea"/>
                        <a:sym typeface="+mn-lt"/>
                      </a:endParaRPr>
                    </a:p>
                  </a:txBody>
                  <a:tcPr anchor="ctr"/>
                </a:tc>
                <a:tc>
                  <a:txBody>
                    <a:bodyPr/>
                    <a:lstStyle/>
                    <a:p>
                      <a:pPr algn="ctr">
                        <a:buNone/>
                      </a:pPr>
                      <a:r>
                        <a:rPr lang="en-US" altLang="zh-CN" sz="1600" dirty="0">
                          <a:sym typeface="+mn-lt"/>
                        </a:rPr>
                        <a:t>999 (1</a:t>
                      </a:r>
                      <a:r>
                        <a:rPr lang="zh-CN" altLang="en-US" sz="1600" dirty="0">
                          <a:sym typeface="+mn-lt"/>
                        </a:rPr>
                        <a:t>天</a:t>
                      </a:r>
                      <a:r>
                        <a:rPr lang="en-US" altLang="zh-CN" sz="1600" dirty="0">
                          <a:sym typeface="+mn-lt"/>
                        </a:rPr>
                        <a:t>)</a:t>
                      </a:r>
                      <a:endParaRPr lang="en-US" altLang="zh-CN" sz="1600" baseline="-25000" dirty="0">
                        <a:latin typeface="+mn-lt"/>
                        <a:ea typeface="+mn-ea"/>
                        <a:cs typeface="+mn-ea"/>
                        <a:sym typeface="+mn-lt"/>
                      </a:endParaRPr>
                    </a:p>
                  </a:txBody>
                  <a:tcPr anchor="ctr"/>
                </a:tc>
                <a:tc>
                  <a:txBody>
                    <a:bodyPr/>
                    <a:lstStyle/>
                    <a:p>
                      <a:pPr algn="ctr">
                        <a:buNone/>
                      </a:pPr>
                      <a:r>
                        <a:rPr lang="en-US" sz="1600" dirty="0">
                          <a:sym typeface="+mn-lt"/>
                        </a:rPr>
                        <a:t>1998 (2</a:t>
                      </a:r>
                      <a:r>
                        <a:rPr lang="zh-CN" altLang="en-US" sz="1600" dirty="0">
                          <a:sym typeface="+mn-lt"/>
                        </a:rPr>
                        <a:t>天</a:t>
                      </a:r>
                      <a:r>
                        <a:rPr lang="en-US" sz="1600" dirty="0">
                          <a:sym typeface="+mn-lt"/>
                        </a:rPr>
                        <a:t>)</a:t>
                      </a:r>
                      <a:endParaRPr lang="en-US" sz="1600" dirty="0">
                        <a:latin typeface="+mn-lt"/>
                        <a:ea typeface="+mn-ea"/>
                        <a:cs typeface="+mn-ea"/>
                        <a:sym typeface="+mn-lt"/>
                      </a:endParaRPr>
                    </a:p>
                  </a:txBody>
                  <a:tcPr anchor="ctr"/>
                </a:tc>
                <a:extLst>
                  <a:ext uri="{0D108BD9-81ED-4DB2-BD59-A6C34878D82A}">
                    <a16:rowId xmlns:a16="http://schemas.microsoft.com/office/drawing/2014/main" val="10006"/>
                  </a:ext>
                </a:extLst>
              </a:tr>
              <a:tr h="559525">
                <a:tc>
                  <a:txBody>
                    <a:bodyPr/>
                    <a:lstStyle/>
                    <a:p>
                      <a:pPr algn="ctr">
                        <a:buNone/>
                      </a:pPr>
                      <a:r>
                        <a:rPr lang="zh-CN" altLang="en-US" sz="1600">
                          <a:sym typeface="+mn-lt"/>
                        </a:rPr>
                        <a:t>星期日</a:t>
                      </a:r>
                      <a:endParaRPr lang="zh-CN" altLang="en-US" sz="1600">
                        <a:latin typeface="+mn-lt"/>
                        <a:ea typeface="+mn-ea"/>
                        <a:cs typeface="+mn-ea"/>
                        <a:sym typeface="+mn-lt"/>
                      </a:endParaRPr>
                    </a:p>
                  </a:txBody>
                  <a:tcPr anchor="ctr"/>
                </a:tc>
                <a:tc>
                  <a:txBody>
                    <a:bodyPr/>
                    <a:lstStyle/>
                    <a:p>
                      <a:pPr algn="ctr">
                        <a:buNone/>
                      </a:pPr>
                      <a:endParaRPr lang="zh-CN" altLang="en-US" sz="1600">
                        <a:latin typeface="+mn-lt"/>
                        <a:ea typeface="+mn-ea"/>
                        <a:cs typeface="+mn-ea"/>
                        <a:sym typeface="+mn-lt"/>
                      </a:endParaRPr>
                    </a:p>
                  </a:txBody>
                  <a:tcPr anchor="ctr"/>
                </a:tc>
                <a:tc>
                  <a:txBody>
                    <a:bodyPr/>
                    <a:lstStyle/>
                    <a:p>
                      <a:pPr algn="ctr">
                        <a:buNone/>
                      </a:pPr>
                      <a:endParaRPr lang="zh-CN" altLang="en-US" sz="1600">
                        <a:latin typeface="+mn-lt"/>
                        <a:ea typeface="+mn-ea"/>
                        <a:cs typeface="+mn-ea"/>
                        <a:sym typeface="+mn-lt"/>
                      </a:endParaRPr>
                    </a:p>
                  </a:txBody>
                  <a:tcPr anchor="ctr"/>
                </a:tc>
                <a:tc>
                  <a:txBody>
                    <a:bodyPr/>
                    <a:lstStyle/>
                    <a:p>
                      <a:pPr algn="ctr">
                        <a:buNone/>
                      </a:pPr>
                      <a:endParaRPr lang="zh-CN" altLang="en-US" sz="1600">
                        <a:latin typeface="+mn-lt"/>
                        <a:ea typeface="+mn-ea"/>
                        <a:cs typeface="+mn-ea"/>
                        <a:sym typeface="+mn-lt"/>
                      </a:endParaRPr>
                    </a:p>
                  </a:txBody>
                  <a:tcPr anchor="ctr"/>
                </a:tc>
                <a:tc>
                  <a:txBody>
                    <a:bodyPr/>
                    <a:lstStyle/>
                    <a:p>
                      <a:pPr algn="ctr">
                        <a:buNone/>
                      </a:pPr>
                      <a:endParaRPr lang="zh-CN" altLang="en-US" sz="1600">
                        <a:latin typeface="+mn-lt"/>
                        <a:ea typeface="+mn-ea"/>
                        <a:cs typeface="+mn-ea"/>
                        <a:sym typeface="+mn-lt"/>
                      </a:endParaRPr>
                    </a:p>
                  </a:txBody>
                  <a:tcPr anchor="ctr"/>
                </a:tc>
                <a:tc>
                  <a:txBody>
                    <a:bodyPr/>
                    <a:lstStyle/>
                    <a:p>
                      <a:pPr algn="ctr">
                        <a:buNone/>
                      </a:pPr>
                      <a:endParaRPr lang="zh-CN" altLang="en-US" sz="1600" dirty="0">
                        <a:latin typeface="+mn-lt"/>
                        <a:ea typeface="+mn-ea"/>
                        <a:cs typeface="+mn-ea"/>
                        <a:sym typeface="+mn-lt"/>
                      </a:endParaRPr>
                    </a:p>
                  </a:txBody>
                  <a:tcPr anchor="ctr"/>
                </a:tc>
                <a:tc>
                  <a:txBody>
                    <a:bodyPr/>
                    <a:lstStyle/>
                    <a:p>
                      <a:pPr algn="ctr">
                        <a:buNone/>
                      </a:pPr>
                      <a:endParaRPr lang="zh-CN" altLang="en-US" sz="1600" dirty="0">
                        <a:latin typeface="+mn-lt"/>
                        <a:ea typeface="+mn-ea"/>
                        <a:cs typeface="+mn-ea"/>
                        <a:sym typeface="+mn-lt"/>
                      </a:endParaRPr>
                    </a:p>
                  </a:txBody>
                  <a:tcPr anchor="ctr"/>
                </a:tc>
                <a:tc>
                  <a:txBody>
                    <a:bodyPr/>
                    <a:lstStyle/>
                    <a:p>
                      <a:pPr algn="ctr">
                        <a:buNone/>
                      </a:pPr>
                      <a:r>
                        <a:rPr lang="en-US" sz="1600" dirty="0">
                          <a:sym typeface="+mn-lt"/>
                        </a:rPr>
                        <a:t>999 </a:t>
                      </a:r>
                      <a:r>
                        <a:rPr lang="en-US" altLang="zh-CN" sz="1600" dirty="0">
                          <a:sym typeface="+mn-lt"/>
                        </a:rPr>
                        <a:t>(1</a:t>
                      </a:r>
                      <a:r>
                        <a:rPr lang="zh-CN" altLang="en-US" sz="1600" dirty="0">
                          <a:sym typeface="+mn-lt"/>
                        </a:rPr>
                        <a:t>天</a:t>
                      </a:r>
                      <a:r>
                        <a:rPr lang="en-US" altLang="zh-CN" sz="1600" dirty="0">
                          <a:sym typeface="+mn-lt"/>
                        </a:rPr>
                        <a:t>)</a:t>
                      </a:r>
                      <a:endParaRPr lang="en-US" sz="1600" dirty="0">
                        <a:latin typeface="+mn-lt"/>
                        <a:ea typeface="+mn-ea"/>
                        <a:cs typeface="+mn-ea"/>
                        <a:sym typeface="+mn-lt"/>
                      </a:endParaRP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028946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案例：酒店客房的最优分配</a:t>
            </a:r>
            <a:endParaRPr lang="zh-CN" altLang="en-US" dirty="0">
              <a:sym typeface="+mn-lt"/>
            </a:endParaRPr>
          </a:p>
        </p:txBody>
      </p:sp>
      <p:sp>
        <p:nvSpPr>
          <p:cNvPr id="6" name="内容占位符 5"/>
          <p:cNvSpPr>
            <a:spLocks noGrp="1"/>
          </p:cNvSpPr>
          <p:nvPr>
            <p:ph sz="quarter" idx="13"/>
          </p:nvPr>
        </p:nvSpPr>
        <p:spPr/>
        <p:txBody>
          <a:bodyPr/>
          <a:lstStyle/>
          <a:p>
            <a:endParaRPr lang="zh-CN" altLang="en-US"/>
          </a:p>
        </p:txBody>
      </p:sp>
      <p:graphicFrame>
        <p:nvGraphicFramePr>
          <p:cNvPr id="5" name="表格 4"/>
          <p:cNvGraphicFramePr/>
          <p:nvPr>
            <p:extLst>
              <p:ext uri="{D42A27DB-BD31-4B8C-83A1-F6EECF244321}">
                <p14:modId xmlns:p14="http://schemas.microsoft.com/office/powerpoint/2010/main" val="2269426343"/>
              </p:ext>
            </p:extLst>
          </p:nvPr>
        </p:nvGraphicFramePr>
        <p:xfrm>
          <a:off x="1329690" y="2194560"/>
          <a:ext cx="9719944" cy="4305300"/>
        </p:xfrm>
        <a:graphic>
          <a:graphicData uri="http://schemas.openxmlformats.org/drawingml/2006/table">
            <a:tbl>
              <a:tblPr firstRow="1" bandRow="1">
                <a:tableStyleId>{21E4AEA4-8DFA-4A89-87EB-49C32662AFE0}</a:tableStyleId>
              </a:tblPr>
              <a:tblGrid>
                <a:gridCol w="1214993">
                  <a:extLst>
                    <a:ext uri="{9D8B030D-6E8A-4147-A177-3AD203B41FA5}">
                      <a16:colId xmlns:a16="http://schemas.microsoft.com/office/drawing/2014/main" val="20000"/>
                    </a:ext>
                  </a:extLst>
                </a:gridCol>
                <a:gridCol w="1214993">
                  <a:extLst>
                    <a:ext uri="{9D8B030D-6E8A-4147-A177-3AD203B41FA5}">
                      <a16:colId xmlns:a16="http://schemas.microsoft.com/office/drawing/2014/main" val="20001"/>
                    </a:ext>
                  </a:extLst>
                </a:gridCol>
                <a:gridCol w="1214993">
                  <a:extLst>
                    <a:ext uri="{9D8B030D-6E8A-4147-A177-3AD203B41FA5}">
                      <a16:colId xmlns:a16="http://schemas.microsoft.com/office/drawing/2014/main" val="20002"/>
                    </a:ext>
                  </a:extLst>
                </a:gridCol>
                <a:gridCol w="1214993">
                  <a:extLst>
                    <a:ext uri="{9D8B030D-6E8A-4147-A177-3AD203B41FA5}">
                      <a16:colId xmlns:a16="http://schemas.microsoft.com/office/drawing/2014/main" val="20003"/>
                    </a:ext>
                  </a:extLst>
                </a:gridCol>
                <a:gridCol w="1214993">
                  <a:extLst>
                    <a:ext uri="{9D8B030D-6E8A-4147-A177-3AD203B41FA5}">
                      <a16:colId xmlns:a16="http://schemas.microsoft.com/office/drawing/2014/main" val="20004"/>
                    </a:ext>
                  </a:extLst>
                </a:gridCol>
                <a:gridCol w="1214993">
                  <a:extLst>
                    <a:ext uri="{9D8B030D-6E8A-4147-A177-3AD203B41FA5}">
                      <a16:colId xmlns:a16="http://schemas.microsoft.com/office/drawing/2014/main" val="20005"/>
                    </a:ext>
                  </a:extLst>
                </a:gridCol>
                <a:gridCol w="1214993">
                  <a:extLst>
                    <a:ext uri="{9D8B030D-6E8A-4147-A177-3AD203B41FA5}">
                      <a16:colId xmlns:a16="http://schemas.microsoft.com/office/drawing/2014/main" val="20006"/>
                    </a:ext>
                  </a:extLst>
                </a:gridCol>
                <a:gridCol w="1214993">
                  <a:extLst>
                    <a:ext uri="{9D8B030D-6E8A-4147-A177-3AD203B41FA5}">
                      <a16:colId xmlns:a16="http://schemas.microsoft.com/office/drawing/2014/main" val="20007"/>
                    </a:ext>
                  </a:extLst>
                </a:gridCol>
              </a:tblGrid>
              <a:tr h="538480">
                <a:tc>
                  <a:txBody>
                    <a:bodyPr/>
                    <a:lstStyle/>
                    <a:p>
                      <a:pPr algn="ctr">
                        <a:buNone/>
                      </a:pPr>
                      <a:endParaRPr lang="zh-CN" altLang="en-US" dirty="0">
                        <a:latin typeface="+mn-lt"/>
                        <a:ea typeface="+mn-ea"/>
                        <a:cs typeface="+mn-ea"/>
                        <a:sym typeface="+mn-lt"/>
                      </a:endParaRPr>
                    </a:p>
                  </a:txBody>
                  <a:tcPr anchor="ctr"/>
                </a:tc>
                <a:tc>
                  <a:txBody>
                    <a:bodyPr/>
                    <a:lstStyle/>
                    <a:p>
                      <a:pPr algn="ctr">
                        <a:buNone/>
                      </a:pPr>
                      <a:r>
                        <a:rPr lang="zh-CN" altLang="en-US">
                          <a:sym typeface="+mn-lt"/>
                        </a:rPr>
                        <a:t>星期一</a:t>
                      </a:r>
                      <a:endParaRPr lang="zh-CN" altLang="en-US">
                        <a:latin typeface="+mn-lt"/>
                        <a:ea typeface="+mn-ea"/>
                        <a:cs typeface="+mn-ea"/>
                        <a:sym typeface="+mn-lt"/>
                      </a:endParaRPr>
                    </a:p>
                  </a:txBody>
                  <a:tcPr anchor="ctr"/>
                </a:tc>
                <a:tc>
                  <a:txBody>
                    <a:bodyPr/>
                    <a:lstStyle/>
                    <a:p>
                      <a:pPr algn="ctr">
                        <a:buNone/>
                      </a:pPr>
                      <a:r>
                        <a:rPr lang="zh-CN" altLang="en-US" sz="1800">
                          <a:sym typeface="+mn-lt"/>
                        </a:rPr>
                        <a:t>星期二</a:t>
                      </a:r>
                      <a:endParaRPr lang="zh-CN" altLang="en-US">
                        <a:latin typeface="+mn-lt"/>
                        <a:ea typeface="+mn-ea"/>
                        <a:cs typeface="+mn-ea"/>
                        <a:sym typeface="+mn-lt"/>
                      </a:endParaRPr>
                    </a:p>
                  </a:txBody>
                  <a:tcPr anchor="ctr"/>
                </a:tc>
                <a:tc>
                  <a:txBody>
                    <a:bodyPr/>
                    <a:lstStyle/>
                    <a:p>
                      <a:pPr algn="ctr">
                        <a:buNone/>
                      </a:pPr>
                      <a:r>
                        <a:rPr lang="zh-CN" altLang="en-US">
                          <a:sym typeface="+mn-lt"/>
                        </a:rPr>
                        <a:t>星期三</a:t>
                      </a:r>
                      <a:endParaRPr lang="zh-CN" altLang="en-US">
                        <a:latin typeface="+mn-lt"/>
                        <a:ea typeface="+mn-ea"/>
                        <a:cs typeface="+mn-ea"/>
                        <a:sym typeface="+mn-lt"/>
                      </a:endParaRPr>
                    </a:p>
                  </a:txBody>
                  <a:tcPr anchor="ctr"/>
                </a:tc>
                <a:tc>
                  <a:txBody>
                    <a:bodyPr/>
                    <a:lstStyle/>
                    <a:p>
                      <a:pPr algn="ctr">
                        <a:buNone/>
                      </a:pPr>
                      <a:r>
                        <a:rPr lang="zh-CN" altLang="en-US">
                          <a:sym typeface="+mn-lt"/>
                        </a:rPr>
                        <a:t>星期四</a:t>
                      </a:r>
                      <a:endParaRPr lang="zh-CN" altLang="en-US">
                        <a:latin typeface="+mn-lt"/>
                        <a:ea typeface="+mn-ea"/>
                        <a:cs typeface="+mn-ea"/>
                        <a:sym typeface="+mn-lt"/>
                      </a:endParaRPr>
                    </a:p>
                  </a:txBody>
                  <a:tcPr anchor="ctr"/>
                </a:tc>
                <a:tc>
                  <a:txBody>
                    <a:bodyPr/>
                    <a:lstStyle/>
                    <a:p>
                      <a:pPr algn="ctr">
                        <a:buNone/>
                      </a:pPr>
                      <a:r>
                        <a:rPr lang="zh-CN" altLang="en-US">
                          <a:sym typeface="+mn-lt"/>
                        </a:rPr>
                        <a:t>星期五</a:t>
                      </a:r>
                      <a:endParaRPr lang="zh-CN" altLang="en-US">
                        <a:latin typeface="+mn-lt"/>
                        <a:ea typeface="+mn-ea"/>
                        <a:cs typeface="+mn-ea"/>
                        <a:sym typeface="+mn-lt"/>
                      </a:endParaRPr>
                    </a:p>
                  </a:txBody>
                  <a:tcPr anchor="ctr"/>
                </a:tc>
                <a:tc>
                  <a:txBody>
                    <a:bodyPr/>
                    <a:lstStyle/>
                    <a:p>
                      <a:pPr algn="ctr">
                        <a:buNone/>
                      </a:pPr>
                      <a:r>
                        <a:rPr lang="zh-CN" altLang="en-US">
                          <a:sym typeface="+mn-lt"/>
                        </a:rPr>
                        <a:t>星期六</a:t>
                      </a:r>
                      <a:endParaRPr lang="zh-CN" altLang="en-US">
                        <a:latin typeface="+mn-lt"/>
                        <a:ea typeface="+mn-ea"/>
                        <a:cs typeface="+mn-ea"/>
                        <a:sym typeface="+mn-lt"/>
                      </a:endParaRPr>
                    </a:p>
                  </a:txBody>
                  <a:tcPr anchor="ctr"/>
                </a:tc>
                <a:tc>
                  <a:txBody>
                    <a:bodyPr/>
                    <a:lstStyle/>
                    <a:p>
                      <a:pPr algn="ctr">
                        <a:buNone/>
                      </a:pPr>
                      <a:r>
                        <a:rPr lang="zh-CN" altLang="en-US">
                          <a:sym typeface="+mn-lt"/>
                        </a:rPr>
                        <a:t>星期日</a:t>
                      </a:r>
                      <a:endParaRPr lang="zh-CN" altLang="en-US">
                        <a:latin typeface="+mn-lt"/>
                        <a:ea typeface="+mn-ea"/>
                        <a:cs typeface="+mn-ea"/>
                        <a:sym typeface="+mn-lt"/>
                      </a:endParaRPr>
                    </a:p>
                  </a:txBody>
                  <a:tcPr anchor="ctr"/>
                </a:tc>
                <a:extLst>
                  <a:ext uri="{0D108BD9-81ED-4DB2-BD59-A6C34878D82A}">
                    <a16:rowId xmlns:a16="http://schemas.microsoft.com/office/drawing/2014/main" val="10000"/>
                  </a:ext>
                </a:extLst>
              </a:tr>
              <a:tr h="537845">
                <a:tc>
                  <a:txBody>
                    <a:bodyPr/>
                    <a:lstStyle/>
                    <a:p>
                      <a:pPr algn="ctr">
                        <a:buNone/>
                      </a:pPr>
                      <a:r>
                        <a:rPr lang="zh-CN" altLang="en-US" sz="1800" dirty="0">
                          <a:sym typeface="+mn-lt"/>
                        </a:rPr>
                        <a:t>星期一</a:t>
                      </a:r>
                      <a:endParaRPr lang="zh-CN" altLang="en-US" b="1" dirty="0">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1</a:t>
                      </a:r>
                      <a:endParaRPr lang="en-US" altLang="zh-CN" sz="2200" b="1" baseline="-25000" dirty="0">
                        <a:solidFill>
                          <a:srgbClr val="A1E949"/>
                        </a:solidFill>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2</a:t>
                      </a:r>
                      <a:endParaRPr lang="zh-CN" altLang="en-US" sz="2200" b="1" dirty="0">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4</a:t>
                      </a:r>
                      <a:endParaRPr lang="zh-CN" altLang="en-US" sz="2200" b="1" dirty="0">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7</a:t>
                      </a:r>
                      <a:endParaRPr lang="zh-CN" altLang="en-US" sz="2200" b="1" dirty="0">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11</a:t>
                      </a:r>
                      <a:endParaRPr lang="zh-CN" altLang="en-US" sz="2200" b="1" dirty="0">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16</a:t>
                      </a:r>
                      <a:endParaRPr lang="zh-CN" altLang="en-US" sz="2200" b="1" dirty="0">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22</a:t>
                      </a:r>
                      <a:endParaRPr lang="zh-CN" altLang="en-US" sz="2200" b="1" dirty="0">
                        <a:latin typeface="+mn-lt"/>
                        <a:ea typeface="+mn-ea"/>
                        <a:cs typeface="+mn-ea"/>
                        <a:sym typeface="+mn-lt"/>
                      </a:endParaRPr>
                    </a:p>
                  </a:txBody>
                  <a:tcPr anchor="ctr"/>
                </a:tc>
                <a:extLst>
                  <a:ext uri="{0D108BD9-81ED-4DB2-BD59-A6C34878D82A}">
                    <a16:rowId xmlns:a16="http://schemas.microsoft.com/office/drawing/2014/main" val="10001"/>
                  </a:ext>
                </a:extLst>
              </a:tr>
              <a:tr h="538480">
                <a:tc>
                  <a:txBody>
                    <a:bodyPr/>
                    <a:lstStyle/>
                    <a:p>
                      <a:pPr algn="ctr">
                        <a:buNone/>
                      </a:pPr>
                      <a:r>
                        <a:rPr lang="zh-CN" altLang="en-US">
                          <a:sym typeface="+mn-lt"/>
                        </a:rPr>
                        <a:t>星期二</a:t>
                      </a:r>
                      <a:endParaRPr lang="zh-CN" altLang="en-US" b="1">
                        <a:latin typeface="+mn-lt"/>
                        <a:ea typeface="+mn-ea"/>
                        <a:cs typeface="+mn-ea"/>
                        <a:sym typeface="+mn-lt"/>
                      </a:endParaRPr>
                    </a:p>
                  </a:txBody>
                  <a:tcPr anchor="ctr"/>
                </a:tc>
                <a:tc>
                  <a:txBody>
                    <a:bodyPr/>
                    <a:lstStyle/>
                    <a:p>
                      <a:pPr algn="ctr">
                        <a:buNone/>
                      </a:pPr>
                      <a:endParaRPr lang="zh-CN" altLang="en-US" sz="2200" b="1">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3</a:t>
                      </a:r>
                      <a:endParaRPr lang="zh-CN" altLang="en-US" sz="2200" b="1" dirty="0">
                        <a:latin typeface="+mn-lt"/>
                        <a:ea typeface="+mn-ea"/>
                        <a:cs typeface="+mn-ea"/>
                        <a:sym typeface="+mn-lt"/>
                      </a:endParaRPr>
                    </a:p>
                  </a:txBody>
                  <a:tcPr anchor="ctr"/>
                </a:tc>
                <a:tc>
                  <a:txBody>
                    <a:bodyPr/>
                    <a:lstStyle/>
                    <a:p>
                      <a:pPr algn="ctr">
                        <a:buNone/>
                      </a:pPr>
                      <a:r>
                        <a:rPr lang="en-US" altLang="zh-CN" sz="2200" dirty="0">
                          <a:sym typeface="+mn-lt"/>
                        </a:rPr>
                        <a:t>x</a:t>
                      </a:r>
                      <a:r>
                        <a:rPr lang="en-US" sz="2200" baseline="-25000" dirty="0">
                          <a:sym typeface="+mn-lt"/>
                        </a:rPr>
                        <a:t>5</a:t>
                      </a:r>
                      <a:endParaRPr lang="en-US" sz="2200" b="1" dirty="0">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8</a:t>
                      </a:r>
                      <a:endParaRPr lang="zh-CN" altLang="en-US" sz="2200" b="1" dirty="0">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12</a:t>
                      </a:r>
                      <a:endParaRPr lang="zh-CN" altLang="en-US" sz="2200" b="1" dirty="0">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17</a:t>
                      </a:r>
                      <a:endParaRPr lang="zh-CN" altLang="en-US" sz="2200" b="1" dirty="0">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23</a:t>
                      </a:r>
                      <a:endParaRPr lang="zh-CN" altLang="en-US" sz="2200" b="1" dirty="0">
                        <a:latin typeface="+mn-lt"/>
                        <a:ea typeface="+mn-ea"/>
                        <a:cs typeface="+mn-ea"/>
                        <a:sym typeface="+mn-lt"/>
                      </a:endParaRPr>
                    </a:p>
                  </a:txBody>
                  <a:tcPr anchor="ctr"/>
                </a:tc>
                <a:extLst>
                  <a:ext uri="{0D108BD9-81ED-4DB2-BD59-A6C34878D82A}">
                    <a16:rowId xmlns:a16="http://schemas.microsoft.com/office/drawing/2014/main" val="10002"/>
                  </a:ext>
                </a:extLst>
              </a:tr>
              <a:tr h="537845">
                <a:tc>
                  <a:txBody>
                    <a:bodyPr/>
                    <a:lstStyle/>
                    <a:p>
                      <a:pPr algn="ctr">
                        <a:buNone/>
                      </a:pPr>
                      <a:r>
                        <a:rPr lang="zh-CN" altLang="en-US">
                          <a:sym typeface="+mn-lt"/>
                        </a:rPr>
                        <a:t>星期三</a:t>
                      </a:r>
                      <a:endParaRPr lang="zh-CN" altLang="en-US" b="1">
                        <a:latin typeface="+mn-lt"/>
                        <a:ea typeface="+mn-ea"/>
                        <a:cs typeface="+mn-ea"/>
                        <a:sym typeface="+mn-lt"/>
                      </a:endParaRPr>
                    </a:p>
                  </a:txBody>
                  <a:tcPr anchor="ctr"/>
                </a:tc>
                <a:tc>
                  <a:txBody>
                    <a:bodyPr/>
                    <a:lstStyle/>
                    <a:p>
                      <a:pPr algn="ctr">
                        <a:buNone/>
                      </a:pPr>
                      <a:endParaRPr lang="zh-CN" altLang="en-US" sz="2200" b="1">
                        <a:latin typeface="+mn-lt"/>
                        <a:ea typeface="+mn-ea"/>
                        <a:cs typeface="+mn-ea"/>
                        <a:sym typeface="+mn-lt"/>
                      </a:endParaRPr>
                    </a:p>
                  </a:txBody>
                  <a:tcPr anchor="ctr"/>
                </a:tc>
                <a:tc>
                  <a:txBody>
                    <a:bodyPr/>
                    <a:lstStyle/>
                    <a:p>
                      <a:pPr algn="ctr">
                        <a:buNone/>
                      </a:pPr>
                      <a:endParaRPr lang="zh-CN" altLang="en-US" sz="2200" b="1">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6</a:t>
                      </a:r>
                      <a:endParaRPr lang="zh-CN" altLang="en-US" sz="2200" b="1" dirty="0">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9</a:t>
                      </a:r>
                      <a:endParaRPr lang="zh-CN" altLang="en-US" sz="2200" b="1" dirty="0">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13</a:t>
                      </a:r>
                      <a:endParaRPr lang="en-US" altLang="zh-CN" sz="2200" b="1" dirty="0">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18</a:t>
                      </a:r>
                      <a:endParaRPr lang="zh-CN" altLang="en-US" sz="2200" b="1" dirty="0">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24</a:t>
                      </a:r>
                      <a:endParaRPr lang="zh-CN" altLang="en-US" sz="2200" b="1" dirty="0">
                        <a:latin typeface="+mn-lt"/>
                        <a:ea typeface="+mn-ea"/>
                        <a:cs typeface="+mn-ea"/>
                        <a:sym typeface="+mn-lt"/>
                      </a:endParaRPr>
                    </a:p>
                  </a:txBody>
                  <a:tcPr anchor="ctr"/>
                </a:tc>
                <a:extLst>
                  <a:ext uri="{0D108BD9-81ED-4DB2-BD59-A6C34878D82A}">
                    <a16:rowId xmlns:a16="http://schemas.microsoft.com/office/drawing/2014/main" val="10003"/>
                  </a:ext>
                </a:extLst>
              </a:tr>
              <a:tr h="538480">
                <a:tc>
                  <a:txBody>
                    <a:bodyPr/>
                    <a:lstStyle/>
                    <a:p>
                      <a:pPr algn="ctr">
                        <a:buNone/>
                      </a:pPr>
                      <a:r>
                        <a:rPr lang="zh-CN" altLang="en-US" dirty="0">
                          <a:sym typeface="+mn-lt"/>
                        </a:rPr>
                        <a:t>星期四</a:t>
                      </a:r>
                      <a:endParaRPr lang="zh-CN" altLang="en-US" b="1" dirty="0">
                        <a:latin typeface="+mn-lt"/>
                        <a:ea typeface="+mn-ea"/>
                        <a:cs typeface="+mn-ea"/>
                        <a:sym typeface="+mn-lt"/>
                      </a:endParaRPr>
                    </a:p>
                  </a:txBody>
                  <a:tcPr anchor="ctr"/>
                </a:tc>
                <a:tc>
                  <a:txBody>
                    <a:bodyPr/>
                    <a:lstStyle/>
                    <a:p>
                      <a:pPr algn="ctr">
                        <a:buNone/>
                      </a:pPr>
                      <a:endParaRPr lang="zh-CN" altLang="en-US" sz="2200" b="1">
                        <a:latin typeface="+mn-lt"/>
                        <a:ea typeface="+mn-ea"/>
                        <a:cs typeface="+mn-ea"/>
                        <a:sym typeface="+mn-lt"/>
                      </a:endParaRPr>
                    </a:p>
                  </a:txBody>
                  <a:tcPr anchor="ctr"/>
                </a:tc>
                <a:tc>
                  <a:txBody>
                    <a:bodyPr/>
                    <a:lstStyle/>
                    <a:p>
                      <a:pPr algn="ctr">
                        <a:buNone/>
                      </a:pPr>
                      <a:endParaRPr lang="zh-CN" altLang="en-US" sz="2200" b="1">
                        <a:latin typeface="+mn-lt"/>
                        <a:ea typeface="+mn-ea"/>
                        <a:cs typeface="+mn-ea"/>
                        <a:sym typeface="+mn-lt"/>
                      </a:endParaRPr>
                    </a:p>
                  </a:txBody>
                  <a:tcPr anchor="ctr"/>
                </a:tc>
                <a:tc>
                  <a:txBody>
                    <a:bodyPr/>
                    <a:lstStyle/>
                    <a:p>
                      <a:pPr algn="ctr">
                        <a:buNone/>
                      </a:pPr>
                      <a:endParaRPr lang="zh-CN" altLang="en-US" sz="2200" b="1">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10</a:t>
                      </a:r>
                      <a:endParaRPr lang="zh-CN" altLang="en-US" sz="2200" b="1" dirty="0">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14</a:t>
                      </a:r>
                      <a:endParaRPr lang="en-US" altLang="zh-CN" sz="2200" b="1" dirty="0">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19</a:t>
                      </a:r>
                      <a:endParaRPr lang="en-US" altLang="zh-CN" sz="2200" b="1" dirty="0">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25</a:t>
                      </a:r>
                      <a:endParaRPr lang="zh-CN" altLang="en-US" sz="2200" b="1" dirty="0">
                        <a:latin typeface="+mn-lt"/>
                        <a:ea typeface="+mn-ea"/>
                        <a:cs typeface="+mn-ea"/>
                        <a:sym typeface="+mn-lt"/>
                      </a:endParaRPr>
                    </a:p>
                  </a:txBody>
                  <a:tcPr anchor="ctr"/>
                </a:tc>
                <a:extLst>
                  <a:ext uri="{0D108BD9-81ED-4DB2-BD59-A6C34878D82A}">
                    <a16:rowId xmlns:a16="http://schemas.microsoft.com/office/drawing/2014/main" val="10004"/>
                  </a:ext>
                </a:extLst>
              </a:tr>
              <a:tr h="537845">
                <a:tc>
                  <a:txBody>
                    <a:bodyPr/>
                    <a:lstStyle/>
                    <a:p>
                      <a:pPr algn="ctr">
                        <a:buNone/>
                      </a:pPr>
                      <a:r>
                        <a:rPr lang="zh-CN" altLang="en-US" dirty="0">
                          <a:sym typeface="+mn-lt"/>
                        </a:rPr>
                        <a:t>星期五</a:t>
                      </a:r>
                      <a:endParaRPr lang="zh-CN" altLang="en-US" b="1" dirty="0">
                        <a:latin typeface="+mn-lt"/>
                        <a:ea typeface="+mn-ea"/>
                        <a:cs typeface="+mn-ea"/>
                        <a:sym typeface="+mn-lt"/>
                      </a:endParaRPr>
                    </a:p>
                  </a:txBody>
                  <a:tcPr anchor="ctr"/>
                </a:tc>
                <a:tc>
                  <a:txBody>
                    <a:bodyPr/>
                    <a:lstStyle/>
                    <a:p>
                      <a:pPr algn="ctr">
                        <a:buNone/>
                      </a:pPr>
                      <a:endParaRPr lang="zh-CN" altLang="en-US" sz="2200" b="1">
                        <a:latin typeface="+mn-lt"/>
                        <a:ea typeface="+mn-ea"/>
                        <a:cs typeface="+mn-ea"/>
                        <a:sym typeface="+mn-lt"/>
                      </a:endParaRPr>
                    </a:p>
                  </a:txBody>
                  <a:tcPr anchor="ctr"/>
                </a:tc>
                <a:tc>
                  <a:txBody>
                    <a:bodyPr/>
                    <a:lstStyle/>
                    <a:p>
                      <a:pPr algn="ctr">
                        <a:buNone/>
                      </a:pPr>
                      <a:endParaRPr lang="zh-CN" altLang="en-US" sz="2200" b="1">
                        <a:latin typeface="+mn-lt"/>
                        <a:ea typeface="+mn-ea"/>
                        <a:cs typeface="+mn-ea"/>
                        <a:sym typeface="+mn-lt"/>
                      </a:endParaRPr>
                    </a:p>
                  </a:txBody>
                  <a:tcPr anchor="ctr"/>
                </a:tc>
                <a:tc>
                  <a:txBody>
                    <a:bodyPr/>
                    <a:lstStyle/>
                    <a:p>
                      <a:pPr algn="ctr">
                        <a:buNone/>
                      </a:pPr>
                      <a:endParaRPr lang="zh-CN" altLang="en-US" sz="2200" b="1">
                        <a:latin typeface="+mn-lt"/>
                        <a:ea typeface="+mn-ea"/>
                        <a:cs typeface="+mn-ea"/>
                        <a:sym typeface="+mn-lt"/>
                      </a:endParaRPr>
                    </a:p>
                  </a:txBody>
                  <a:tcPr anchor="ctr"/>
                </a:tc>
                <a:tc>
                  <a:txBody>
                    <a:bodyPr/>
                    <a:lstStyle/>
                    <a:p>
                      <a:pPr algn="ctr">
                        <a:buNone/>
                      </a:pPr>
                      <a:endParaRPr lang="zh-CN" altLang="en-US" sz="2200" b="1">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15</a:t>
                      </a:r>
                      <a:endParaRPr lang="en-US" altLang="zh-CN" sz="2200" b="1" dirty="0">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20</a:t>
                      </a:r>
                      <a:endParaRPr lang="en-US" altLang="zh-CN" sz="2200" b="1" baseline="-25000" dirty="0">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26</a:t>
                      </a:r>
                      <a:endParaRPr lang="zh-CN" altLang="en-US" sz="2200" b="1" dirty="0">
                        <a:latin typeface="+mn-lt"/>
                        <a:ea typeface="+mn-ea"/>
                        <a:cs typeface="+mn-ea"/>
                        <a:sym typeface="+mn-lt"/>
                      </a:endParaRPr>
                    </a:p>
                  </a:txBody>
                  <a:tcPr anchor="ctr"/>
                </a:tc>
                <a:extLst>
                  <a:ext uri="{0D108BD9-81ED-4DB2-BD59-A6C34878D82A}">
                    <a16:rowId xmlns:a16="http://schemas.microsoft.com/office/drawing/2014/main" val="10005"/>
                  </a:ext>
                </a:extLst>
              </a:tr>
              <a:tr h="538480">
                <a:tc>
                  <a:txBody>
                    <a:bodyPr/>
                    <a:lstStyle/>
                    <a:p>
                      <a:pPr algn="ctr">
                        <a:buNone/>
                      </a:pPr>
                      <a:r>
                        <a:rPr lang="zh-CN" altLang="en-US" dirty="0">
                          <a:sym typeface="+mn-lt"/>
                        </a:rPr>
                        <a:t>星期六</a:t>
                      </a:r>
                      <a:endParaRPr lang="zh-CN" altLang="en-US" b="1" dirty="0">
                        <a:latin typeface="+mn-lt"/>
                        <a:ea typeface="+mn-ea"/>
                        <a:cs typeface="+mn-ea"/>
                        <a:sym typeface="+mn-lt"/>
                      </a:endParaRPr>
                    </a:p>
                  </a:txBody>
                  <a:tcPr anchor="ctr"/>
                </a:tc>
                <a:tc>
                  <a:txBody>
                    <a:bodyPr/>
                    <a:lstStyle/>
                    <a:p>
                      <a:pPr algn="ctr">
                        <a:buNone/>
                      </a:pPr>
                      <a:endParaRPr lang="zh-CN" altLang="en-US" sz="2200" b="1">
                        <a:latin typeface="+mn-lt"/>
                        <a:ea typeface="+mn-ea"/>
                        <a:cs typeface="+mn-ea"/>
                        <a:sym typeface="+mn-lt"/>
                      </a:endParaRPr>
                    </a:p>
                  </a:txBody>
                  <a:tcPr anchor="ctr"/>
                </a:tc>
                <a:tc>
                  <a:txBody>
                    <a:bodyPr/>
                    <a:lstStyle/>
                    <a:p>
                      <a:pPr algn="ctr">
                        <a:buNone/>
                      </a:pPr>
                      <a:endParaRPr lang="zh-CN" altLang="en-US" sz="2200" b="1">
                        <a:latin typeface="+mn-lt"/>
                        <a:ea typeface="+mn-ea"/>
                        <a:cs typeface="+mn-ea"/>
                        <a:sym typeface="+mn-lt"/>
                      </a:endParaRPr>
                    </a:p>
                  </a:txBody>
                  <a:tcPr anchor="ctr"/>
                </a:tc>
                <a:tc>
                  <a:txBody>
                    <a:bodyPr/>
                    <a:lstStyle/>
                    <a:p>
                      <a:pPr algn="ctr">
                        <a:buNone/>
                      </a:pPr>
                      <a:endParaRPr lang="zh-CN" altLang="en-US" sz="2200" b="1">
                        <a:latin typeface="+mn-lt"/>
                        <a:ea typeface="+mn-ea"/>
                        <a:cs typeface="+mn-ea"/>
                        <a:sym typeface="+mn-lt"/>
                      </a:endParaRPr>
                    </a:p>
                  </a:txBody>
                  <a:tcPr anchor="ctr"/>
                </a:tc>
                <a:tc>
                  <a:txBody>
                    <a:bodyPr/>
                    <a:lstStyle/>
                    <a:p>
                      <a:pPr algn="ctr">
                        <a:buNone/>
                      </a:pPr>
                      <a:endParaRPr lang="zh-CN" altLang="en-US" sz="2200" b="1">
                        <a:latin typeface="+mn-lt"/>
                        <a:ea typeface="+mn-ea"/>
                        <a:cs typeface="+mn-ea"/>
                        <a:sym typeface="+mn-lt"/>
                      </a:endParaRPr>
                    </a:p>
                  </a:txBody>
                  <a:tcPr anchor="ctr"/>
                </a:tc>
                <a:tc>
                  <a:txBody>
                    <a:bodyPr/>
                    <a:lstStyle/>
                    <a:p>
                      <a:pPr algn="ctr">
                        <a:buNone/>
                      </a:pPr>
                      <a:endParaRPr lang="zh-CN" altLang="en-US" sz="2200" b="1">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21</a:t>
                      </a:r>
                      <a:endParaRPr lang="en-US" altLang="zh-CN" sz="2200" b="1" baseline="-25000" dirty="0">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27</a:t>
                      </a:r>
                      <a:endParaRPr lang="zh-CN" altLang="en-US" sz="2200" b="1" dirty="0">
                        <a:latin typeface="+mn-lt"/>
                        <a:ea typeface="+mn-ea"/>
                        <a:cs typeface="+mn-ea"/>
                        <a:sym typeface="+mn-lt"/>
                      </a:endParaRPr>
                    </a:p>
                  </a:txBody>
                  <a:tcPr anchor="ctr"/>
                </a:tc>
                <a:extLst>
                  <a:ext uri="{0D108BD9-81ED-4DB2-BD59-A6C34878D82A}">
                    <a16:rowId xmlns:a16="http://schemas.microsoft.com/office/drawing/2014/main" val="10006"/>
                  </a:ext>
                </a:extLst>
              </a:tr>
              <a:tr h="537845">
                <a:tc>
                  <a:txBody>
                    <a:bodyPr/>
                    <a:lstStyle/>
                    <a:p>
                      <a:pPr algn="ctr">
                        <a:buNone/>
                      </a:pPr>
                      <a:r>
                        <a:rPr lang="zh-CN" altLang="en-US" dirty="0">
                          <a:sym typeface="+mn-lt"/>
                        </a:rPr>
                        <a:t>星期日</a:t>
                      </a:r>
                      <a:endParaRPr lang="zh-CN" altLang="en-US" b="1" dirty="0">
                        <a:latin typeface="+mn-lt"/>
                        <a:ea typeface="+mn-ea"/>
                        <a:cs typeface="+mn-ea"/>
                        <a:sym typeface="+mn-lt"/>
                      </a:endParaRPr>
                    </a:p>
                  </a:txBody>
                  <a:tcPr anchor="ctr"/>
                </a:tc>
                <a:tc>
                  <a:txBody>
                    <a:bodyPr/>
                    <a:lstStyle/>
                    <a:p>
                      <a:pPr algn="ctr">
                        <a:buNone/>
                      </a:pPr>
                      <a:endParaRPr lang="zh-CN" altLang="en-US" sz="2200" b="1">
                        <a:latin typeface="+mn-lt"/>
                        <a:ea typeface="+mn-ea"/>
                        <a:cs typeface="+mn-ea"/>
                        <a:sym typeface="+mn-lt"/>
                      </a:endParaRPr>
                    </a:p>
                  </a:txBody>
                  <a:tcPr anchor="ctr"/>
                </a:tc>
                <a:tc>
                  <a:txBody>
                    <a:bodyPr/>
                    <a:lstStyle/>
                    <a:p>
                      <a:pPr algn="ctr">
                        <a:buNone/>
                      </a:pPr>
                      <a:endParaRPr lang="zh-CN" altLang="en-US" sz="2200" b="1">
                        <a:latin typeface="+mn-lt"/>
                        <a:ea typeface="+mn-ea"/>
                        <a:cs typeface="+mn-ea"/>
                        <a:sym typeface="+mn-lt"/>
                      </a:endParaRPr>
                    </a:p>
                  </a:txBody>
                  <a:tcPr anchor="ctr"/>
                </a:tc>
                <a:tc>
                  <a:txBody>
                    <a:bodyPr/>
                    <a:lstStyle/>
                    <a:p>
                      <a:pPr algn="ctr">
                        <a:buNone/>
                      </a:pPr>
                      <a:endParaRPr lang="zh-CN" altLang="en-US" sz="2200" b="1">
                        <a:latin typeface="+mn-lt"/>
                        <a:ea typeface="+mn-ea"/>
                        <a:cs typeface="+mn-ea"/>
                        <a:sym typeface="+mn-lt"/>
                      </a:endParaRPr>
                    </a:p>
                  </a:txBody>
                  <a:tcPr anchor="ctr"/>
                </a:tc>
                <a:tc>
                  <a:txBody>
                    <a:bodyPr/>
                    <a:lstStyle/>
                    <a:p>
                      <a:pPr algn="ctr">
                        <a:buNone/>
                      </a:pPr>
                      <a:endParaRPr lang="zh-CN" altLang="en-US" sz="2200" b="1">
                        <a:latin typeface="+mn-lt"/>
                        <a:ea typeface="+mn-ea"/>
                        <a:cs typeface="+mn-ea"/>
                        <a:sym typeface="+mn-lt"/>
                      </a:endParaRPr>
                    </a:p>
                  </a:txBody>
                  <a:tcPr anchor="ctr"/>
                </a:tc>
                <a:tc>
                  <a:txBody>
                    <a:bodyPr/>
                    <a:lstStyle/>
                    <a:p>
                      <a:pPr algn="ctr">
                        <a:buNone/>
                      </a:pPr>
                      <a:endParaRPr lang="zh-CN" altLang="en-US" sz="2200" b="1">
                        <a:latin typeface="+mn-lt"/>
                        <a:ea typeface="+mn-ea"/>
                        <a:cs typeface="+mn-ea"/>
                        <a:sym typeface="+mn-lt"/>
                      </a:endParaRPr>
                    </a:p>
                  </a:txBody>
                  <a:tcPr anchor="ctr"/>
                </a:tc>
                <a:tc>
                  <a:txBody>
                    <a:bodyPr/>
                    <a:lstStyle/>
                    <a:p>
                      <a:pPr algn="ctr">
                        <a:buNone/>
                      </a:pPr>
                      <a:endParaRPr lang="zh-CN" altLang="en-US" sz="2200" b="1" dirty="0">
                        <a:latin typeface="+mn-lt"/>
                        <a:ea typeface="+mn-ea"/>
                        <a:cs typeface="+mn-ea"/>
                        <a:sym typeface="+mn-lt"/>
                      </a:endParaRPr>
                    </a:p>
                  </a:txBody>
                  <a:tcPr anchor="ctr"/>
                </a:tc>
                <a:tc>
                  <a:txBody>
                    <a:bodyPr/>
                    <a:lstStyle/>
                    <a:p>
                      <a:pPr algn="ctr">
                        <a:buNone/>
                      </a:pPr>
                      <a:r>
                        <a:rPr lang="en-US" altLang="zh-CN" sz="2200" dirty="0">
                          <a:sym typeface="+mn-lt"/>
                        </a:rPr>
                        <a:t>x</a:t>
                      </a:r>
                      <a:r>
                        <a:rPr lang="en-US" altLang="zh-CN" sz="2200" baseline="-25000" dirty="0">
                          <a:sym typeface="+mn-lt"/>
                        </a:rPr>
                        <a:t>28</a:t>
                      </a:r>
                      <a:endParaRPr lang="zh-CN" altLang="en-US" sz="2200" b="1" dirty="0">
                        <a:latin typeface="+mn-lt"/>
                        <a:ea typeface="+mn-ea"/>
                        <a:cs typeface="+mn-ea"/>
                        <a:sym typeface="+mn-lt"/>
                      </a:endParaRPr>
                    </a:p>
                  </a:txBody>
                  <a:tcPr anchor="ctr"/>
                </a:tc>
                <a:extLst>
                  <a:ext uri="{0D108BD9-81ED-4DB2-BD59-A6C34878D82A}">
                    <a16:rowId xmlns:a16="http://schemas.microsoft.com/office/drawing/2014/main" val="10007"/>
                  </a:ext>
                </a:extLst>
              </a:tr>
            </a:tbl>
          </a:graphicData>
        </a:graphic>
      </p:graphicFrame>
      <p:sp>
        <p:nvSpPr>
          <p:cNvPr id="7" name="文本框 6"/>
          <p:cNvSpPr txBox="1"/>
          <p:nvPr/>
        </p:nvSpPr>
        <p:spPr>
          <a:xfrm>
            <a:off x="1343025" y="1470660"/>
            <a:ext cx="6572250" cy="457200"/>
          </a:xfrm>
          <a:prstGeom prst="rect">
            <a:avLst/>
          </a:prstGeom>
          <a:noFill/>
        </p:spPr>
        <p:txBody>
          <a:bodyPr wrap="square" rtlCol="0">
            <a:spAutoFit/>
          </a:bodyPr>
          <a:lstStyle/>
          <a:p>
            <a:r>
              <a:rPr lang="zh-CN" altLang="en-US" b="1" dirty="0">
                <a:latin typeface="+mn-lt"/>
                <a:ea typeface="+mn-ea"/>
                <a:cs typeface="+mn-ea"/>
                <a:sym typeface="+mn-lt"/>
              </a:rPr>
              <a:t>线性规划：</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a:sym typeface="+mn-lt"/>
              </a:rPr>
              <a:t>第一节 网络资源管理问题</a:t>
            </a:r>
            <a:endParaRPr lang="zh-CN" altLang="en-US" dirty="0">
              <a:sym typeface="+mn-lt"/>
            </a:endParaRPr>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911378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案例：酒店客房的最优分配</a:t>
            </a:r>
            <a:endParaRPr lang="zh-CN" altLang="en-US" dirty="0">
              <a:sym typeface="+mn-lt"/>
            </a:endParaRPr>
          </a:p>
        </p:txBody>
      </p:sp>
      <p:sp>
        <p:nvSpPr>
          <p:cNvPr id="3" name="内容占位符 2"/>
          <p:cNvSpPr>
            <a:spLocks noGrp="1"/>
          </p:cNvSpPr>
          <p:nvPr>
            <p:ph sz="quarter" idx="13"/>
          </p:nvPr>
        </p:nvSpPr>
        <p:spPr/>
        <p:txBody>
          <a:bodyPr/>
          <a:lstStyle/>
          <a:p>
            <a:r>
              <a:rPr lang="zh-CN" altLang="en-US">
                <a:sym typeface="+mn-lt"/>
              </a:rPr>
              <a:t>目标函数：</a:t>
            </a:r>
          </a:p>
          <a:p>
            <a:endParaRPr lang="zh-CN" altLang="en-US" dirty="0">
              <a:sym typeface="+mn-lt"/>
            </a:endParaRPr>
          </a:p>
        </p:txBody>
      </p:sp>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3512068592"/>
              </p:ext>
            </p:extLst>
          </p:nvPr>
        </p:nvGraphicFramePr>
        <p:xfrm>
          <a:off x="891209" y="2923857"/>
          <a:ext cx="10638183" cy="2231390"/>
        </p:xfrm>
        <a:graphic>
          <a:graphicData uri="http://schemas.openxmlformats.org/presentationml/2006/ole">
            <mc:AlternateContent xmlns:mc="http://schemas.openxmlformats.org/markup-compatibility/2006">
              <mc:Choice xmlns:v="urn:schemas-microsoft-com:vml" Requires="v">
                <p:oleObj spid="_x0000_s1138" name="Equation" r:id="rId4" imgW="11264265" imgH="1313815" progId="Equation.3">
                  <p:embed/>
                </p:oleObj>
              </mc:Choice>
              <mc:Fallback>
                <p:oleObj name="Equation" r:id="rId4" imgW="11264265" imgH="1313815" progId="Equation.3">
                  <p:embed/>
                  <p:pic>
                    <p:nvPicPr>
                      <p:cNvPr id="0" name="图片 1024"/>
                      <p:cNvPicPr/>
                      <p:nvPr/>
                    </p:nvPicPr>
                    <p:blipFill>
                      <a:blip r:embed="rId5"/>
                      <a:stretch>
                        <a:fillRect/>
                      </a:stretch>
                    </p:blipFill>
                    <p:spPr>
                      <a:xfrm>
                        <a:off x="891209" y="2923857"/>
                        <a:ext cx="10638183" cy="2231390"/>
                      </a:xfrm>
                      <a:prstGeom prst="rect">
                        <a:avLst/>
                      </a:prstGeom>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案例：酒店客房的最优分配</a:t>
            </a:r>
            <a:endParaRPr lang="zh-CN" altLang="en-US" dirty="0">
              <a:sym typeface="+mn-lt"/>
            </a:endParaRPr>
          </a:p>
        </p:txBody>
      </p:sp>
      <p:sp>
        <p:nvSpPr>
          <p:cNvPr id="3" name="内容占位符 2"/>
          <p:cNvSpPr>
            <a:spLocks noGrp="1"/>
          </p:cNvSpPr>
          <p:nvPr>
            <p:ph sz="quarter" idx="13"/>
          </p:nvPr>
        </p:nvSpPr>
        <p:spPr/>
        <p:txBody>
          <a:bodyPr/>
          <a:lstStyle/>
          <a:p>
            <a:r>
              <a:rPr lang="zh-CN" altLang="en-US">
                <a:sym typeface="+mn-lt"/>
              </a:rPr>
              <a:t>约束条件：</a:t>
            </a:r>
            <a:endParaRPr lang="zh-CN" altLang="en-US" dirty="0">
              <a:sym typeface="+mn-lt"/>
            </a:endParaRPr>
          </a:p>
        </p:txBody>
      </p:sp>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84874149"/>
              </p:ext>
            </p:extLst>
          </p:nvPr>
        </p:nvGraphicFramePr>
        <p:xfrm>
          <a:off x="877570" y="2667000"/>
          <a:ext cx="4244975" cy="400050"/>
        </p:xfrm>
        <a:graphic>
          <a:graphicData uri="http://schemas.openxmlformats.org/presentationml/2006/ole">
            <mc:AlternateContent xmlns:mc="http://schemas.openxmlformats.org/markup-compatibility/2006">
              <mc:Choice xmlns:v="urn:schemas-microsoft-com:vml" Requires="v">
                <p:oleObj spid="_x0000_s2828" r:id="rId3" imgW="2425700" imgH="228600" progId="Equation.KSEE3">
                  <p:embed/>
                </p:oleObj>
              </mc:Choice>
              <mc:Fallback>
                <p:oleObj r:id="rId3" imgW="2425700" imgH="228600" progId="Equation.KSEE3">
                  <p:embed/>
                  <p:pic>
                    <p:nvPicPr>
                      <p:cNvPr id="0" name="图片 2048"/>
                      <p:cNvPicPr/>
                      <p:nvPr/>
                    </p:nvPicPr>
                    <p:blipFill>
                      <a:blip r:embed="rId4"/>
                      <a:stretch>
                        <a:fillRect/>
                      </a:stretch>
                    </p:blipFill>
                    <p:spPr>
                      <a:xfrm>
                        <a:off x="877570" y="2667000"/>
                        <a:ext cx="4244975" cy="40005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837883" y="3067050"/>
          <a:ext cx="6955790" cy="400050"/>
        </p:xfrm>
        <a:graphic>
          <a:graphicData uri="http://schemas.openxmlformats.org/presentationml/2006/ole">
            <mc:AlternateContent xmlns:mc="http://schemas.openxmlformats.org/markup-compatibility/2006">
              <mc:Choice xmlns:v="urn:schemas-microsoft-com:vml" Requires="v">
                <p:oleObj spid="_x0000_s2829" r:id="rId5" imgW="3974465" imgH="228600" progId="Equation.KSEE3">
                  <p:embed/>
                </p:oleObj>
              </mc:Choice>
              <mc:Fallback>
                <p:oleObj r:id="rId5" imgW="3974465" imgH="228600" progId="Equation.KSEE3">
                  <p:embed/>
                  <p:pic>
                    <p:nvPicPr>
                      <p:cNvPr id="0" name="图片 2048"/>
                      <p:cNvPicPr/>
                      <p:nvPr/>
                    </p:nvPicPr>
                    <p:blipFill>
                      <a:blip r:embed="rId6"/>
                      <a:stretch>
                        <a:fillRect/>
                      </a:stretch>
                    </p:blipFill>
                    <p:spPr>
                      <a:xfrm>
                        <a:off x="837883" y="3067050"/>
                        <a:ext cx="6955790" cy="400050"/>
                      </a:xfrm>
                      <a:prstGeom prst="rect">
                        <a:avLst/>
                      </a:prstGeom>
                    </p:spPr>
                  </p:pic>
                </p:oleObj>
              </mc:Fallback>
            </mc:AlternateContent>
          </a:graphicData>
        </a:graphic>
      </p:graphicFrame>
      <p:graphicFrame>
        <p:nvGraphicFramePr>
          <p:cNvPr id="16" name="对象 15">
            <a:hlinkClick r:id="" action="ppaction://ole?verb=0"/>
          </p:cNvPr>
          <p:cNvGraphicFramePr>
            <a:graphicFrameLocks noChangeAspect="1"/>
          </p:cNvGraphicFramePr>
          <p:nvPr/>
        </p:nvGraphicFramePr>
        <p:xfrm>
          <a:off x="885190" y="3467100"/>
          <a:ext cx="8668385" cy="400050"/>
        </p:xfrm>
        <a:graphic>
          <a:graphicData uri="http://schemas.openxmlformats.org/presentationml/2006/ole">
            <mc:AlternateContent xmlns:mc="http://schemas.openxmlformats.org/markup-compatibility/2006">
              <mc:Choice xmlns:v="urn:schemas-microsoft-com:vml" Requires="v">
                <p:oleObj spid="_x0000_s2830" r:id="rId7" imgW="4953000" imgH="228600" progId="Equation.KSEE3">
                  <p:embed/>
                </p:oleObj>
              </mc:Choice>
              <mc:Fallback>
                <p:oleObj r:id="rId7" imgW="4953000" imgH="228600" progId="Equation.KSEE3">
                  <p:embed/>
                  <p:pic>
                    <p:nvPicPr>
                      <p:cNvPr id="0" name="图片 2048"/>
                      <p:cNvPicPr/>
                      <p:nvPr/>
                    </p:nvPicPr>
                    <p:blipFill>
                      <a:blip r:embed="rId8"/>
                      <a:stretch>
                        <a:fillRect/>
                      </a:stretch>
                    </p:blipFill>
                    <p:spPr>
                      <a:xfrm>
                        <a:off x="885190" y="3467100"/>
                        <a:ext cx="8668385" cy="400050"/>
                      </a:xfrm>
                      <a:prstGeom prst="rect">
                        <a:avLst/>
                      </a:prstGeom>
                    </p:spPr>
                  </p:pic>
                </p:oleObj>
              </mc:Fallback>
            </mc:AlternateContent>
          </a:graphicData>
        </a:graphic>
      </p:graphicFrame>
      <p:graphicFrame>
        <p:nvGraphicFramePr>
          <p:cNvPr id="18" name="对象 17">
            <a:hlinkClick r:id="" action="ppaction://ole?verb=0"/>
          </p:cNvPr>
          <p:cNvGraphicFramePr>
            <a:graphicFrameLocks noChangeAspect="1"/>
          </p:cNvGraphicFramePr>
          <p:nvPr/>
        </p:nvGraphicFramePr>
        <p:xfrm>
          <a:off x="838200" y="3867150"/>
          <a:ext cx="10024745" cy="400050"/>
        </p:xfrm>
        <a:graphic>
          <a:graphicData uri="http://schemas.openxmlformats.org/presentationml/2006/ole">
            <mc:AlternateContent xmlns:mc="http://schemas.openxmlformats.org/markup-compatibility/2006">
              <mc:Choice xmlns:v="urn:schemas-microsoft-com:vml" Requires="v">
                <p:oleObj spid="_x0000_s2831" r:id="rId9" imgW="5727700" imgH="228600" progId="Equation.KSEE3">
                  <p:embed/>
                </p:oleObj>
              </mc:Choice>
              <mc:Fallback>
                <p:oleObj r:id="rId9" imgW="5727700" imgH="228600" progId="Equation.KSEE3">
                  <p:embed/>
                  <p:pic>
                    <p:nvPicPr>
                      <p:cNvPr id="0" name="图片 2048"/>
                      <p:cNvPicPr/>
                      <p:nvPr/>
                    </p:nvPicPr>
                    <p:blipFill>
                      <a:blip r:embed="rId10"/>
                      <a:stretch>
                        <a:fillRect/>
                      </a:stretch>
                    </p:blipFill>
                    <p:spPr>
                      <a:xfrm>
                        <a:off x="838200" y="3867150"/>
                        <a:ext cx="10024745" cy="400050"/>
                      </a:xfrm>
                      <a:prstGeom prst="rect">
                        <a:avLst/>
                      </a:prstGeom>
                    </p:spPr>
                  </p:pic>
                </p:oleObj>
              </mc:Fallback>
            </mc:AlternateContent>
          </a:graphicData>
        </a:graphic>
      </p:graphicFrame>
      <p:graphicFrame>
        <p:nvGraphicFramePr>
          <p:cNvPr id="20" name="对象 19">
            <a:hlinkClick r:id="" action="ppaction://ole?verb=0"/>
          </p:cNvPr>
          <p:cNvGraphicFramePr>
            <a:graphicFrameLocks noChangeAspect="1"/>
          </p:cNvGraphicFramePr>
          <p:nvPr/>
        </p:nvGraphicFramePr>
        <p:xfrm>
          <a:off x="838200" y="4267200"/>
          <a:ext cx="9112885" cy="400050"/>
        </p:xfrm>
        <a:graphic>
          <a:graphicData uri="http://schemas.openxmlformats.org/presentationml/2006/ole">
            <mc:AlternateContent xmlns:mc="http://schemas.openxmlformats.org/markup-compatibility/2006">
              <mc:Choice xmlns:v="urn:schemas-microsoft-com:vml" Requires="v">
                <p:oleObj spid="_x0000_s2832" r:id="rId11" imgW="5206365" imgH="228600" progId="Equation.KSEE3">
                  <p:embed/>
                </p:oleObj>
              </mc:Choice>
              <mc:Fallback>
                <p:oleObj r:id="rId11" imgW="5206365" imgH="228600" progId="Equation.KSEE3">
                  <p:embed/>
                  <p:pic>
                    <p:nvPicPr>
                      <p:cNvPr id="0" name="图片 2048"/>
                      <p:cNvPicPr/>
                      <p:nvPr/>
                    </p:nvPicPr>
                    <p:blipFill>
                      <a:blip r:embed="rId12"/>
                      <a:stretch>
                        <a:fillRect/>
                      </a:stretch>
                    </p:blipFill>
                    <p:spPr>
                      <a:xfrm>
                        <a:off x="838200" y="4267200"/>
                        <a:ext cx="9112885" cy="400050"/>
                      </a:xfrm>
                      <a:prstGeom prst="rect">
                        <a:avLst/>
                      </a:prstGeom>
                    </p:spPr>
                  </p:pic>
                </p:oleObj>
              </mc:Fallback>
            </mc:AlternateContent>
          </a:graphicData>
        </a:graphic>
      </p:graphicFrame>
      <p:graphicFrame>
        <p:nvGraphicFramePr>
          <p:cNvPr id="22" name="对象 21">
            <a:hlinkClick r:id="" action="ppaction://ole?verb=0"/>
          </p:cNvPr>
          <p:cNvGraphicFramePr>
            <a:graphicFrameLocks noChangeAspect="1"/>
          </p:cNvGraphicFramePr>
          <p:nvPr/>
        </p:nvGraphicFramePr>
        <p:xfrm>
          <a:off x="837883" y="4667250"/>
          <a:ext cx="7468870" cy="400050"/>
        </p:xfrm>
        <a:graphic>
          <a:graphicData uri="http://schemas.openxmlformats.org/presentationml/2006/ole">
            <mc:AlternateContent xmlns:mc="http://schemas.openxmlformats.org/markup-compatibility/2006">
              <mc:Choice xmlns:v="urn:schemas-microsoft-com:vml" Requires="v">
                <p:oleObj spid="_x0000_s2833" r:id="rId13" imgW="4267200" imgH="228600" progId="Equation.KSEE3">
                  <p:embed/>
                </p:oleObj>
              </mc:Choice>
              <mc:Fallback>
                <p:oleObj r:id="rId13" imgW="4267200" imgH="228600" progId="Equation.KSEE3">
                  <p:embed/>
                  <p:pic>
                    <p:nvPicPr>
                      <p:cNvPr id="0" name="图片 2048"/>
                      <p:cNvPicPr/>
                      <p:nvPr/>
                    </p:nvPicPr>
                    <p:blipFill>
                      <a:blip r:embed="rId14"/>
                      <a:stretch>
                        <a:fillRect/>
                      </a:stretch>
                    </p:blipFill>
                    <p:spPr>
                      <a:xfrm>
                        <a:off x="837883" y="4667250"/>
                        <a:ext cx="7468870" cy="400050"/>
                      </a:xfrm>
                      <a:prstGeom prst="rect">
                        <a:avLst/>
                      </a:prstGeom>
                    </p:spPr>
                  </p:pic>
                </p:oleObj>
              </mc:Fallback>
            </mc:AlternateContent>
          </a:graphicData>
        </a:graphic>
      </p:graphicFrame>
      <p:graphicFrame>
        <p:nvGraphicFramePr>
          <p:cNvPr id="24" name="对象 23">
            <a:hlinkClick r:id="" action="ppaction://ole?verb=0"/>
          </p:cNvPr>
          <p:cNvGraphicFramePr>
            <a:graphicFrameLocks noChangeAspect="1"/>
          </p:cNvGraphicFramePr>
          <p:nvPr/>
        </p:nvGraphicFramePr>
        <p:xfrm>
          <a:off x="885190" y="5067300"/>
          <a:ext cx="4623435" cy="400050"/>
        </p:xfrm>
        <a:graphic>
          <a:graphicData uri="http://schemas.openxmlformats.org/presentationml/2006/ole">
            <mc:AlternateContent xmlns:mc="http://schemas.openxmlformats.org/markup-compatibility/2006">
              <mc:Choice xmlns:v="urn:schemas-microsoft-com:vml" Requires="v">
                <p:oleObj spid="_x0000_s2834" r:id="rId15" imgW="2641600" imgH="228600" progId="Equation.KSEE3">
                  <p:embed/>
                </p:oleObj>
              </mc:Choice>
              <mc:Fallback>
                <p:oleObj r:id="rId15" imgW="2641600" imgH="228600" progId="Equation.KSEE3">
                  <p:embed/>
                  <p:pic>
                    <p:nvPicPr>
                      <p:cNvPr id="0" name="图片 2048"/>
                      <p:cNvPicPr/>
                      <p:nvPr/>
                    </p:nvPicPr>
                    <p:blipFill>
                      <a:blip r:embed="rId16"/>
                      <a:stretch>
                        <a:fillRect/>
                      </a:stretch>
                    </p:blipFill>
                    <p:spPr>
                      <a:xfrm>
                        <a:off x="885190" y="5067300"/>
                        <a:ext cx="4623435" cy="400050"/>
                      </a:xfrm>
                      <a:prstGeom prst="rect">
                        <a:avLst/>
                      </a:prstGeom>
                    </p:spPr>
                  </p:pic>
                </p:oleObj>
              </mc:Fallback>
            </mc:AlternateContent>
          </a:graphicData>
        </a:graphic>
      </p:graphicFrame>
      <p:sp>
        <p:nvSpPr>
          <p:cNvPr id="6" name="TextBox 5"/>
          <p:cNvSpPr txBox="1"/>
          <p:nvPr/>
        </p:nvSpPr>
        <p:spPr>
          <a:xfrm>
            <a:off x="5760720" y="2651760"/>
            <a:ext cx="777240" cy="400110"/>
          </a:xfrm>
          <a:prstGeom prst="rect">
            <a:avLst/>
          </a:prstGeom>
          <a:noFill/>
        </p:spPr>
        <p:txBody>
          <a:bodyPr wrap="square" rtlCol="0">
            <a:spAutoFit/>
          </a:bodyPr>
          <a:lstStyle/>
          <a:p>
            <a:r>
              <a:rPr lang="zh-CN" altLang="en-US" sz="2000" b="1" dirty="0">
                <a:latin typeface="+mn-lt"/>
                <a:ea typeface="+mn-ea"/>
                <a:cs typeface="+mn-ea"/>
                <a:sym typeface="+mn-lt"/>
              </a:rPr>
              <a:t>周</a:t>
            </a:r>
            <a:r>
              <a:rPr lang="en-US" altLang="zh-CN" sz="2000" b="1" dirty="0">
                <a:latin typeface="+mn-lt"/>
                <a:ea typeface="+mn-ea"/>
                <a:cs typeface="+mn-ea"/>
                <a:sym typeface="+mn-lt"/>
              </a:rPr>
              <a:t>1</a:t>
            </a:r>
            <a:endParaRPr lang="en-US" sz="2000" b="1" dirty="0">
              <a:latin typeface="+mn-lt"/>
              <a:ea typeface="+mn-ea"/>
              <a:cs typeface="+mn-ea"/>
              <a:sym typeface="+mn-lt"/>
            </a:endParaRPr>
          </a:p>
        </p:txBody>
      </p:sp>
      <p:sp>
        <p:nvSpPr>
          <p:cNvPr id="12" name="TextBox 11"/>
          <p:cNvSpPr txBox="1"/>
          <p:nvPr/>
        </p:nvSpPr>
        <p:spPr>
          <a:xfrm>
            <a:off x="8107680" y="3055620"/>
            <a:ext cx="777240" cy="400110"/>
          </a:xfrm>
          <a:prstGeom prst="rect">
            <a:avLst/>
          </a:prstGeom>
          <a:noFill/>
        </p:spPr>
        <p:txBody>
          <a:bodyPr wrap="square" rtlCol="0">
            <a:spAutoFit/>
          </a:bodyPr>
          <a:lstStyle/>
          <a:p>
            <a:r>
              <a:rPr lang="zh-CN" altLang="en-US" sz="2000" b="1" dirty="0">
                <a:latin typeface="+mn-lt"/>
                <a:ea typeface="+mn-ea"/>
                <a:cs typeface="+mn-ea"/>
                <a:sym typeface="+mn-lt"/>
              </a:rPr>
              <a:t>周</a:t>
            </a:r>
            <a:r>
              <a:rPr lang="en-US" altLang="zh-CN" sz="2000" b="1" dirty="0">
                <a:latin typeface="+mn-lt"/>
                <a:ea typeface="+mn-ea"/>
                <a:cs typeface="+mn-ea"/>
                <a:sym typeface="+mn-lt"/>
              </a:rPr>
              <a:t>2</a:t>
            </a:r>
            <a:endParaRPr lang="en-US" sz="2000" b="1" dirty="0">
              <a:latin typeface="+mn-lt"/>
              <a:ea typeface="+mn-ea"/>
              <a:cs typeface="+mn-ea"/>
              <a:sym typeface="+mn-lt"/>
            </a:endParaRPr>
          </a:p>
        </p:txBody>
      </p:sp>
      <p:sp>
        <p:nvSpPr>
          <p:cNvPr id="13" name="TextBox 12"/>
          <p:cNvSpPr txBox="1"/>
          <p:nvPr/>
        </p:nvSpPr>
        <p:spPr>
          <a:xfrm>
            <a:off x="9715500" y="3429000"/>
            <a:ext cx="777240" cy="400110"/>
          </a:xfrm>
          <a:prstGeom prst="rect">
            <a:avLst/>
          </a:prstGeom>
          <a:noFill/>
        </p:spPr>
        <p:txBody>
          <a:bodyPr wrap="square" rtlCol="0">
            <a:spAutoFit/>
          </a:bodyPr>
          <a:lstStyle/>
          <a:p>
            <a:r>
              <a:rPr lang="zh-CN" altLang="en-US" sz="2000" b="1" dirty="0">
                <a:latin typeface="+mn-lt"/>
                <a:ea typeface="+mn-ea"/>
                <a:cs typeface="+mn-ea"/>
                <a:sym typeface="+mn-lt"/>
              </a:rPr>
              <a:t>周</a:t>
            </a:r>
            <a:r>
              <a:rPr lang="en-US" altLang="zh-CN" sz="2000" b="1" dirty="0">
                <a:latin typeface="+mn-lt"/>
                <a:ea typeface="+mn-ea"/>
                <a:cs typeface="+mn-ea"/>
                <a:sym typeface="+mn-lt"/>
              </a:rPr>
              <a:t>3</a:t>
            </a:r>
            <a:endParaRPr lang="en-US" sz="2000" b="1" dirty="0">
              <a:latin typeface="+mn-lt"/>
              <a:ea typeface="+mn-ea"/>
              <a:cs typeface="+mn-ea"/>
              <a:sym typeface="+mn-lt"/>
            </a:endParaRPr>
          </a:p>
        </p:txBody>
      </p:sp>
      <p:sp>
        <p:nvSpPr>
          <p:cNvPr id="14" name="TextBox 13"/>
          <p:cNvSpPr txBox="1"/>
          <p:nvPr/>
        </p:nvSpPr>
        <p:spPr>
          <a:xfrm>
            <a:off x="10949940" y="3863340"/>
            <a:ext cx="777240" cy="400110"/>
          </a:xfrm>
          <a:prstGeom prst="rect">
            <a:avLst/>
          </a:prstGeom>
          <a:noFill/>
        </p:spPr>
        <p:txBody>
          <a:bodyPr wrap="square" rtlCol="0">
            <a:spAutoFit/>
          </a:bodyPr>
          <a:lstStyle/>
          <a:p>
            <a:r>
              <a:rPr lang="zh-CN" altLang="en-US" sz="2000" b="1" dirty="0">
                <a:latin typeface="+mn-lt"/>
                <a:ea typeface="+mn-ea"/>
                <a:cs typeface="+mn-ea"/>
                <a:sym typeface="+mn-lt"/>
              </a:rPr>
              <a:t>周</a:t>
            </a:r>
            <a:r>
              <a:rPr lang="en-US" altLang="zh-CN" sz="2000" b="1" dirty="0">
                <a:latin typeface="+mn-lt"/>
                <a:ea typeface="+mn-ea"/>
                <a:cs typeface="+mn-ea"/>
                <a:sym typeface="+mn-lt"/>
              </a:rPr>
              <a:t>4</a:t>
            </a:r>
            <a:endParaRPr lang="en-US" sz="2000" b="1" dirty="0">
              <a:latin typeface="+mn-lt"/>
              <a:ea typeface="+mn-ea"/>
              <a:cs typeface="+mn-ea"/>
              <a:sym typeface="+mn-lt"/>
            </a:endParaRPr>
          </a:p>
        </p:txBody>
      </p:sp>
      <p:sp>
        <p:nvSpPr>
          <p:cNvPr id="15" name="TextBox 14"/>
          <p:cNvSpPr txBox="1"/>
          <p:nvPr/>
        </p:nvSpPr>
        <p:spPr>
          <a:xfrm>
            <a:off x="10088880" y="4244340"/>
            <a:ext cx="777240" cy="400110"/>
          </a:xfrm>
          <a:prstGeom prst="rect">
            <a:avLst/>
          </a:prstGeom>
          <a:noFill/>
        </p:spPr>
        <p:txBody>
          <a:bodyPr wrap="square" rtlCol="0">
            <a:spAutoFit/>
          </a:bodyPr>
          <a:lstStyle/>
          <a:p>
            <a:r>
              <a:rPr lang="zh-CN" altLang="en-US" sz="2000" b="1" dirty="0">
                <a:latin typeface="+mn-lt"/>
                <a:ea typeface="+mn-ea"/>
                <a:cs typeface="+mn-ea"/>
                <a:sym typeface="+mn-lt"/>
              </a:rPr>
              <a:t>周</a:t>
            </a:r>
            <a:r>
              <a:rPr lang="en-US" altLang="zh-CN" sz="2000" b="1" dirty="0">
                <a:latin typeface="+mn-lt"/>
                <a:ea typeface="+mn-ea"/>
                <a:cs typeface="+mn-ea"/>
                <a:sym typeface="+mn-lt"/>
              </a:rPr>
              <a:t>5</a:t>
            </a:r>
            <a:endParaRPr lang="en-US" sz="2000" b="1" dirty="0">
              <a:latin typeface="+mn-lt"/>
              <a:ea typeface="+mn-ea"/>
              <a:cs typeface="+mn-ea"/>
              <a:sym typeface="+mn-lt"/>
            </a:endParaRPr>
          </a:p>
        </p:txBody>
      </p:sp>
      <p:sp>
        <p:nvSpPr>
          <p:cNvPr id="17" name="TextBox 16"/>
          <p:cNvSpPr txBox="1"/>
          <p:nvPr/>
        </p:nvSpPr>
        <p:spPr>
          <a:xfrm>
            <a:off x="8473440" y="4655820"/>
            <a:ext cx="777240" cy="400110"/>
          </a:xfrm>
          <a:prstGeom prst="rect">
            <a:avLst/>
          </a:prstGeom>
          <a:noFill/>
        </p:spPr>
        <p:txBody>
          <a:bodyPr wrap="square" rtlCol="0">
            <a:spAutoFit/>
          </a:bodyPr>
          <a:lstStyle/>
          <a:p>
            <a:r>
              <a:rPr lang="zh-CN" altLang="en-US" sz="2000" b="1" dirty="0">
                <a:latin typeface="+mn-lt"/>
                <a:ea typeface="+mn-ea"/>
                <a:cs typeface="+mn-ea"/>
                <a:sym typeface="+mn-lt"/>
              </a:rPr>
              <a:t>周</a:t>
            </a:r>
            <a:r>
              <a:rPr lang="en-US" altLang="zh-CN" sz="2000" b="1" dirty="0">
                <a:latin typeface="+mn-lt"/>
                <a:ea typeface="+mn-ea"/>
                <a:cs typeface="+mn-ea"/>
                <a:sym typeface="+mn-lt"/>
              </a:rPr>
              <a:t>6</a:t>
            </a:r>
            <a:endParaRPr lang="en-US" sz="2000" b="1" dirty="0">
              <a:latin typeface="+mn-lt"/>
              <a:ea typeface="+mn-ea"/>
              <a:cs typeface="+mn-ea"/>
              <a:sym typeface="+mn-lt"/>
            </a:endParaRPr>
          </a:p>
        </p:txBody>
      </p:sp>
      <p:sp>
        <p:nvSpPr>
          <p:cNvPr id="19" name="TextBox 18"/>
          <p:cNvSpPr txBox="1"/>
          <p:nvPr/>
        </p:nvSpPr>
        <p:spPr>
          <a:xfrm>
            <a:off x="5867400" y="5059680"/>
            <a:ext cx="777240" cy="400110"/>
          </a:xfrm>
          <a:prstGeom prst="rect">
            <a:avLst/>
          </a:prstGeom>
          <a:noFill/>
        </p:spPr>
        <p:txBody>
          <a:bodyPr wrap="square" rtlCol="0">
            <a:spAutoFit/>
          </a:bodyPr>
          <a:lstStyle/>
          <a:p>
            <a:r>
              <a:rPr lang="zh-CN" altLang="en-US" sz="2000" b="1" dirty="0">
                <a:latin typeface="+mn-lt"/>
                <a:ea typeface="+mn-ea"/>
                <a:cs typeface="+mn-ea"/>
                <a:sym typeface="+mn-lt"/>
              </a:rPr>
              <a:t>周日</a:t>
            </a:r>
            <a:endParaRPr lang="en-US" sz="2000" b="1" dirty="0">
              <a:latin typeface="+mn-lt"/>
              <a:ea typeface="+mn-ea"/>
              <a:cs typeface="+mn-ea"/>
              <a:sym typeface="+mn-lt"/>
            </a:endParaRPr>
          </a:p>
        </p:txBody>
      </p:sp>
      <p:sp>
        <p:nvSpPr>
          <p:cNvPr id="7" name="TextBox 6"/>
          <p:cNvSpPr txBox="1"/>
          <p:nvPr/>
        </p:nvSpPr>
        <p:spPr>
          <a:xfrm>
            <a:off x="885190" y="5884515"/>
            <a:ext cx="8830310" cy="461665"/>
          </a:xfrm>
          <a:prstGeom prst="rect">
            <a:avLst/>
          </a:prstGeom>
          <a:noFill/>
        </p:spPr>
        <p:txBody>
          <a:bodyPr wrap="square" rtlCol="0">
            <a:spAutoFit/>
          </a:bodyPr>
          <a:lstStyle/>
          <a:p>
            <a:r>
              <a:rPr lang="zh-CN" altLang="en-US" b="1" dirty="0">
                <a:latin typeface="+mn-lt"/>
                <a:ea typeface="+mn-ea"/>
                <a:cs typeface="+mn-ea"/>
                <a:sym typeface="+mn-lt"/>
              </a:rPr>
              <a:t>注：</a:t>
            </a:r>
            <a:r>
              <a:rPr lang="zh-CN" altLang="en-US" dirty="0">
                <a:latin typeface="+mn-lt"/>
                <a:ea typeface="+mn-ea"/>
                <a:cs typeface="+mn-ea"/>
                <a:sym typeface="+mn-lt"/>
              </a:rPr>
              <a:t>只有产能约束，没有需求约束</a:t>
            </a:r>
            <a:endParaRPr lang="en-US" dirty="0">
              <a:latin typeface="+mn-lt"/>
              <a:ea typeface="+mn-ea"/>
              <a:cs typeface="+mn-ea"/>
              <a:sym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案例：酒店客房的最优分配</a:t>
            </a:r>
            <a:endParaRPr lang="zh-CN" altLang="en-US" dirty="0">
              <a:sym typeface="+mn-lt"/>
            </a:endParaRPr>
          </a:p>
        </p:txBody>
      </p:sp>
      <p:sp>
        <p:nvSpPr>
          <p:cNvPr id="6" name="内容占位符 5"/>
          <p:cNvSpPr>
            <a:spLocks noGrp="1"/>
          </p:cNvSpPr>
          <p:nvPr>
            <p:ph sz="quarter" idx="13"/>
          </p:nvPr>
        </p:nvSpPr>
        <p:spPr/>
        <p:txBody>
          <a:bodyPr/>
          <a:lstStyle/>
          <a:p>
            <a:endParaRPr lang="zh-CN" altLang="en-US"/>
          </a:p>
        </p:txBody>
      </p:sp>
      <p:graphicFrame>
        <p:nvGraphicFramePr>
          <p:cNvPr id="5" name="表格 4"/>
          <p:cNvGraphicFramePr/>
          <p:nvPr>
            <p:extLst>
              <p:ext uri="{D42A27DB-BD31-4B8C-83A1-F6EECF244321}">
                <p14:modId xmlns:p14="http://schemas.microsoft.com/office/powerpoint/2010/main" val="261151950"/>
              </p:ext>
            </p:extLst>
          </p:nvPr>
        </p:nvGraphicFramePr>
        <p:xfrm>
          <a:off x="1633855" y="1783362"/>
          <a:ext cx="9719946" cy="4327880"/>
        </p:xfrm>
        <a:graphic>
          <a:graphicData uri="http://schemas.openxmlformats.org/drawingml/2006/table">
            <a:tbl>
              <a:tblPr firstRow="1" bandRow="1">
                <a:tableStyleId>{21E4AEA4-8DFA-4A89-87EB-49C32662AFE0}</a:tableStyleId>
              </a:tblPr>
              <a:tblGrid>
                <a:gridCol w="1079994">
                  <a:extLst>
                    <a:ext uri="{9D8B030D-6E8A-4147-A177-3AD203B41FA5}">
                      <a16:colId xmlns:a16="http://schemas.microsoft.com/office/drawing/2014/main" val="20000"/>
                    </a:ext>
                  </a:extLst>
                </a:gridCol>
                <a:gridCol w="1079994">
                  <a:extLst>
                    <a:ext uri="{9D8B030D-6E8A-4147-A177-3AD203B41FA5}">
                      <a16:colId xmlns:a16="http://schemas.microsoft.com/office/drawing/2014/main" val="20001"/>
                    </a:ext>
                  </a:extLst>
                </a:gridCol>
                <a:gridCol w="1079994">
                  <a:extLst>
                    <a:ext uri="{9D8B030D-6E8A-4147-A177-3AD203B41FA5}">
                      <a16:colId xmlns:a16="http://schemas.microsoft.com/office/drawing/2014/main" val="20002"/>
                    </a:ext>
                  </a:extLst>
                </a:gridCol>
                <a:gridCol w="1079994">
                  <a:extLst>
                    <a:ext uri="{9D8B030D-6E8A-4147-A177-3AD203B41FA5}">
                      <a16:colId xmlns:a16="http://schemas.microsoft.com/office/drawing/2014/main" val="20003"/>
                    </a:ext>
                  </a:extLst>
                </a:gridCol>
                <a:gridCol w="1079994">
                  <a:extLst>
                    <a:ext uri="{9D8B030D-6E8A-4147-A177-3AD203B41FA5}">
                      <a16:colId xmlns:a16="http://schemas.microsoft.com/office/drawing/2014/main" val="20004"/>
                    </a:ext>
                  </a:extLst>
                </a:gridCol>
                <a:gridCol w="1079994">
                  <a:extLst>
                    <a:ext uri="{9D8B030D-6E8A-4147-A177-3AD203B41FA5}">
                      <a16:colId xmlns:a16="http://schemas.microsoft.com/office/drawing/2014/main" val="20005"/>
                    </a:ext>
                  </a:extLst>
                </a:gridCol>
                <a:gridCol w="1079994">
                  <a:extLst>
                    <a:ext uri="{9D8B030D-6E8A-4147-A177-3AD203B41FA5}">
                      <a16:colId xmlns:a16="http://schemas.microsoft.com/office/drawing/2014/main" val="20006"/>
                    </a:ext>
                  </a:extLst>
                </a:gridCol>
                <a:gridCol w="1079994">
                  <a:extLst>
                    <a:ext uri="{9D8B030D-6E8A-4147-A177-3AD203B41FA5}">
                      <a16:colId xmlns:a16="http://schemas.microsoft.com/office/drawing/2014/main" val="20007"/>
                    </a:ext>
                  </a:extLst>
                </a:gridCol>
                <a:gridCol w="1079994">
                  <a:extLst>
                    <a:ext uri="{9D8B030D-6E8A-4147-A177-3AD203B41FA5}">
                      <a16:colId xmlns:a16="http://schemas.microsoft.com/office/drawing/2014/main" val="4024523119"/>
                    </a:ext>
                  </a:extLst>
                </a:gridCol>
              </a:tblGrid>
              <a:tr h="541304">
                <a:tc>
                  <a:txBody>
                    <a:bodyPr/>
                    <a:lstStyle/>
                    <a:p>
                      <a:pPr algn="ctr">
                        <a:buNone/>
                      </a:pPr>
                      <a:endParaRPr lang="zh-CN" altLang="en-US" dirty="0">
                        <a:latin typeface="+mn-lt"/>
                        <a:ea typeface="+mn-ea"/>
                        <a:cs typeface="+mn-ea"/>
                        <a:sym typeface="+mn-lt"/>
                      </a:endParaRPr>
                    </a:p>
                  </a:txBody>
                  <a:tcPr anchor="ctr"/>
                </a:tc>
                <a:tc>
                  <a:txBody>
                    <a:bodyPr/>
                    <a:lstStyle/>
                    <a:p>
                      <a:pPr algn="ctr">
                        <a:buNone/>
                      </a:pPr>
                      <a:r>
                        <a:rPr lang="zh-CN" altLang="en-US">
                          <a:sym typeface="+mn-lt"/>
                        </a:rPr>
                        <a:t>星期一</a:t>
                      </a:r>
                      <a:endParaRPr lang="zh-CN" altLang="en-US">
                        <a:latin typeface="+mn-lt"/>
                        <a:ea typeface="+mn-ea"/>
                        <a:cs typeface="+mn-ea"/>
                        <a:sym typeface="+mn-lt"/>
                      </a:endParaRPr>
                    </a:p>
                  </a:txBody>
                  <a:tcPr anchor="ctr"/>
                </a:tc>
                <a:tc>
                  <a:txBody>
                    <a:bodyPr/>
                    <a:lstStyle/>
                    <a:p>
                      <a:pPr algn="ctr">
                        <a:buNone/>
                      </a:pPr>
                      <a:r>
                        <a:rPr lang="zh-CN" altLang="en-US" sz="1800">
                          <a:sym typeface="+mn-lt"/>
                        </a:rPr>
                        <a:t>星期二</a:t>
                      </a:r>
                      <a:endParaRPr lang="zh-CN" altLang="en-US">
                        <a:latin typeface="+mn-lt"/>
                        <a:ea typeface="+mn-ea"/>
                        <a:cs typeface="+mn-ea"/>
                        <a:sym typeface="+mn-lt"/>
                      </a:endParaRPr>
                    </a:p>
                  </a:txBody>
                  <a:tcPr anchor="ctr"/>
                </a:tc>
                <a:tc>
                  <a:txBody>
                    <a:bodyPr/>
                    <a:lstStyle/>
                    <a:p>
                      <a:pPr algn="ctr">
                        <a:buNone/>
                      </a:pPr>
                      <a:r>
                        <a:rPr lang="zh-CN" altLang="en-US">
                          <a:sym typeface="+mn-lt"/>
                        </a:rPr>
                        <a:t>星期三</a:t>
                      </a:r>
                      <a:endParaRPr lang="zh-CN" altLang="en-US">
                        <a:latin typeface="+mn-lt"/>
                        <a:ea typeface="+mn-ea"/>
                        <a:cs typeface="+mn-ea"/>
                        <a:sym typeface="+mn-lt"/>
                      </a:endParaRPr>
                    </a:p>
                  </a:txBody>
                  <a:tcPr anchor="ctr"/>
                </a:tc>
                <a:tc>
                  <a:txBody>
                    <a:bodyPr/>
                    <a:lstStyle/>
                    <a:p>
                      <a:pPr algn="ctr">
                        <a:buNone/>
                      </a:pPr>
                      <a:r>
                        <a:rPr lang="zh-CN" altLang="en-US">
                          <a:sym typeface="+mn-lt"/>
                        </a:rPr>
                        <a:t>星期四</a:t>
                      </a:r>
                      <a:endParaRPr lang="zh-CN" altLang="en-US">
                        <a:latin typeface="+mn-lt"/>
                        <a:ea typeface="+mn-ea"/>
                        <a:cs typeface="+mn-ea"/>
                        <a:sym typeface="+mn-lt"/>
                      </a:endParaRPr>
                    </a:p>
                  </a:txBody>
                  <a:tcPr anchor="ctr"/>
                </a:tc>
                <a:tc>
                  <a:txBody>
                    <a:bodyPr/>
                    <a:lstStyle/>
                    <a:p>
                      <a:pPr algn="ctr">
                        <a:buNone/>
                      </a:pPr>
                      <a:r>
                        <a:rPr lang="zh-CN" altLang="en-US">
                          <a:sym typeface="+mn-lt"/>
                        </a:rPr>
                        <a:t>星期五</a:t>
                      </a:r>
                      <a:endParaRPr lang="zh-CN" altLang="en-US">
                        <a:latin typeface="+mn-lt"/>
                        <a:ea typeface="+mn-ea"/>
                        <a:cs typeface="+mn-ea"/>
                        <a:sym typeface="+mn-lt"/>
                      </a:endParaRPr>
                    </a:p>
                  </a:txBody>
                  <a:tcPr anchor="ctr"/>
                </a:tc>
                <a:tc>
                  <a:txBody>
                    <a:bodyPr/>
                    <a:lstStyle/>
                    <a:p>
                      <a:pPr algn="ctr">
                        <a:buNone/>
                      </a:pPr>
                      <a:r>
                        <a:rPr lang="zh-CN" altLang="en-US">
                          <a:sym typeface="+mn-lt"/>
                        </a:rPr>
                        <a:t>星期六</a:t>
                      </a:r>
                      <a:endParaRPr lang="zh-CN" altLang="en-US">
                        <a:latin typeface="+mn-lt"/>
                        <a:ea typeface="+mn-ea"/>
                        <a:cs typeface="+mn-ea"/>
                        <a:sym typeface="+mn-lt"/>
                      </a:endParaRPr>
                    </a:p>
                  </a:txBody>
                  <a:tcPr anchor="ctr"/>
                </a:tc>
                <a:tc>
                  <a:txBody>
                    <a:bodyPr/>
                    <a:lstStyle/>
                    <a:p>
                      <a:pPr algn="ctr">
                        <a:buNone/>
                      </a:pPr>
                      <a:r>
                        <a:rPr lang="zh-CN" altLang="en-US" dirty="0">
                          <a:sym typeface="+mn-lt"/>
                        </a:rPr>
                        <a:t>星期日</a:t>
                      </a:r>
                      <a:endParaRPr lang="zh-CN" altLang="en-US" dirty="0">
                        <a:latin typeface="+mn-lt"/>
                        <a:ea typeface="+mn-ea"/>
                        <a:cs typeface="+mn-ea"/>
                        <a:sym typeface="+mn-lt"/>
                      </a:endParaRPr>
                    </a:p>
                  </a:txBody>
                  <a:tcPr anchor="ctr"/>
                </a:tc>
                <a:tc>
                  <a:txBody>
                    <a:bodyPr/>
                    <a:lstStyle/>
                    <a:p>
                      <a:pPr algn="ctr">
                        <a:buNone/>
                      </a:pPr>
                      <a:r>
                        <a:rPr lang="zh-CN" altLang="en-US" dirty="0">
                          <a:sym typeface="+mn-lt"/>
                        </a:rPr>
                        <a:t>总计</a:t>
                      </a:r>
                      <a:endParaRPr lang="zh-CN" altLang="en-US" dirty="0">
                        <a:latin typeface="+mn-lt"/>
                        <a:ea typeface="+mn-ea"/>
                        <a:cs typeface="+mn-ea"/>
                        <a:sym typeface="+mn-lt"/>
                      </a:endParaRPr>
                    </a:p>
                  </a:txBody>
                  <a:tcPr anchor="ctr"/>
                </a:tc>
                <a:extLst>
                  <a:ext uri="{0D108BD9-81ED-4DB2-BD59-A6C34878D82A}">
                    <a16:rowId xmlns:a16="http://schemas.microsoft.com/office/drawing/2014/main" val="10000"/>
                  </a:ext>
                </a:extLst>
              </a:tr>
              <a:tr h="540666">
                <a:tc>
                  <a:txBody>
                    <a:bodyPr/>
                    <a:lstStyle/>
                    <a:p>
                      <a:pPr algn="ctr">
                        <a:buNone/>
                      </a:pPr>
                      <a:r>
                        <a:rPr lang="zh-CN" altLang="en-US" sz="1800">
                          <a:sym typeface="+mn-lt"/>
                        </a:rPr>
                        <a:t>星期一</a:t>
                      </a:r>
                      <a:endParaRPr lang="zh-CN" altLang="en-US">
                        <a:latin typeface="+mn-lt"/>
                        <a:ea typeface="+mn-ea"/>
                        <a:cs typeface="+mn-ea"/>
                        <a:sym typeface="+mn-lt"/>
                      </a:endParaRPr>
                    </a:p>
                  </a:txBody>
                  <a:tcPr anchor="ctr"/>
                </a:tc>
                <a:tc>
                  <a:txBody>
                    <a:bodyPr/>
                    <a:lstStyle/>
                    <a:p>
                      <a:pPr algn="ctr">
                        <a:buNone/>
                      </a:pPr>
                      <a:r>
                        <a:rPr lang="en-US" altLang="zh-CN" dirty="0">
                          <a:sym typeface="+mn-lt"/>
                        </a:rPr>
                        <a:t>110</a:t>
                      </a:r>
                      <a:endParaRPr lang="en-US" altLang="zh-CN" b="1" baseline="-25000" dirty="0">
                        <a:latin typeface="+mn-lt"/>
                        <a:ea typeface="+mn-ea"/>
                        <a:cs typeface="+mn-ea"/>
                        <a:sym typeface="+mn-lt"/>
                      </a:endParaRPr>
                    </a:p>
                  </a:txBody>
                  <a:tcPr anchor="ctr"/>
                </a:tc>
                <a:tc>
                  <a:txBody>
                    <a:bodyPr/>
                    <a:lstStyle/>
                    <a:p>
                      <a:pPr algn="ctr">
                        <a:buNone/>
                      </a:pPr>
                      <a:r>
                        <a:rPr lang="en-US" altLang="zh-CN" sz="1800" dirty="0">
                          <a:sym typeface="+mn-lt"/>
                        </a:rPr>
                        <a:t>0</a:t>
                      </a:r>
                      <a:endParaRPr lang="zh-CN" altLang="en-US" dirty="0">
                        <a:latin typeface="+mn-lt"/>
                        <a:ea typeface="+mn-ea"/>
                        <a:cs typeface="+mn-ea"/>
                        <a:sym typeface="+mn-lt"/>
                      </a:endParaRPr>
                    </a:p>
                  </a:txBody>
                  <a:tcPr anchor="ctr"/>
                </a:tc>
                <a:tc>
                  <a:txBody>
                    <a:bodyPr/>
                    <a:lstStyle/>
                    <a:p>
                      <a:pPr algn="ctr">
                        <a:buNone/>
                      </a:pPr>
                      <a:r>
                        <a:rPr lang="en-US" altLang="zh-CN" sz="1800" dirty="0">
                          <a:sym typeface="+mn-lt"/>
                        </a:rPr>
                        <a:t>0</a:t>
                      </a:r>
                      <a:endParaRPr lang="zh-CN" altLang="en-US" dirty="0">
                        <a:latin typeface="+mn-lt"/>
                        <a:ea typeface="+mn-ea"/>
                        <a:cs typeface="+mn-ea"/>
                        <a:sym typeface="+mn-lt"/>
                      </a:endParaRPr>
                    </a:p>
                  </a:txBody>
                  <a:tcPr anchor="ctr"/>
                </a:tc>
                <a:tc>
                  <a:txBody>
                    <a:bodyPr/>
                    <a:lstStyle/>
                    <a:p>
                      <a:pPr algn="ctr">
                        <a:buNone/>
                      </a:pPr>
                      <a:r>
                        <a:rPr lang="en-US" altLang="zh-CN" sz="1800" dirty="0">
                          <a:sym typeface="+mn-lt"/>
                        </a:rPr>
                        <a:t>0</a:t>
                      </a:r>
                      <a:endParaRPr lang="zh-CN" altLang="en-US" dirty="0">
                        <a:latin typeface="+mn-lt"/>
                        <a:ea typeface="+mn-ea"/>
                        <a:cs typeface="+mn-ea"/>
                        <a:sym typeface="+mn-lt"/>
                      </a:endParaRPr>
                    </a:p>
                  </a:txBody>
                  <a:tcPr anchor="ctr"/>
                </a:tc>
                <a:tc>
                  <a:txBody>
                    <a:bodyPr/>
                    <a:lstStyle/>
                    <a:p>
                      <a:pPr algn="ctr">
                        <a:buNone/>
                      </a:pPr>
                      <a:r>
                        <a:rPr lang="en-US" altLang="zh-CN" sz="1800" dirty="0">
                          <a:sym typeface="+mn-lt"/>
                        </a:rPr>
                        <a:t>0</a:t>
                      </a:r>
                      <a:endParaRPr lang="zh-CN" altLang="en-US" b="1" dirty="0">
                        <a:solidFill>
                          <a:srgbClr val="C00000"/>
                        </a:solidFill>
                        <a:latin typeface="+mn-lt"/>
                        <a:ea typeface="+mn-ea"/>
                        <a:cs typeface="+mn-ea"/>
                        <a:sym typeface="+mn-lt"/>
                      </a:endParaRPr>
                    </a:p>
                  </a:txBody>
                  <a:tcPr anchor="ctr"/>
                </a:tc>
                <a:tc>
                  <a:txBody>
                    <a:bodyPr/>
                    <a:lstStyle/>
                    <a:p>
                      <a:pPr algn="ctr">
                        <a:buNone/>
                      </a:pPr>
                      <a:r>
                        <a:rPr lang="en-US" altLang="zh-CN" sz="1800" dirty="0">
                          <a:sym typeface="+mn-lt"/>
                        </a:rPr>
                        <a:t>0</a:t>
                      </a:r>
                      <a:endParaRPr lang="zh-CN" altLang="en-US" dirty="0">
                        <a:latin typeface="+mn-lt"/>
                        <a:ea typeface="+mn-ea"/>
                        <a:cs typeface="+mn-ea"/>
                        <a:sym typeface="+mn-lt"/>
                      </a:endParaRPr>
                    </a:p>
                  </a:txBody>
                  <a:tcPr anchor="ctr"/>
                </a:tc>
                <a:tc>
                  <a:txBody>
                    <a:bodyPr/>
                    <a:lstStyle/>
                    <a:p>
                      <a:pPr algn="ctr">
                        <a:buNone/>
                      </a:pPr>
                      <a:r>
                        <a:rPr lang="en-US" altLang="zh-CN" sz="1800" dirty="0">
                          <a:sym typeface="+mn-lt"/>
                        </a:rPr>
                        <a:t>0</a:t>
                      </a:r>
                      <a:endParaRPr lang="zh-CN" altLang="en-US" dirty="0">
                        <a:latin typeface="+mn-lt"/>
                        <a:ea typeface="+mn-ea"/>
                        <a:cs typeface="+mn-ea"/>
                        <a:sym typeface="+mn-lt"/>
                      </a:endParaRPr>
                    </a:p>
                  </a:txBody>
                  <a:tcPr anchor="ctr"/>
                </a:tc>
                <a:tc>
                  <a:txBody>
                    <a:bodyPr/>
                    <a:lstStyle/>
                    <a:p>
                      <a:pPr algn="ctr">
                        <a:buNone/>
                      </a:pPr>
                      <a:r>
                        <a:rPr lang="en-US" altLang="zh-CN" dirty="0">
                          <a:sym typeface="+mn-lt"/>
                        </a:rPr>
                        <a:t>110</a:t>
                      </a:r>
                      <a:endParaRPr lang="zh-CN" altLang="en-US" b="1" dirty="0">
                        <a:solidFill>
                          <a:srgbClr val="FF0000"/>
                        </a:solidFill>
                        <a:latin typeface="+mn-lt"/>
                        <a:ea typeface="+mn-ea"/>
                        <a:cs typeface="+mn-ea"/>
                        <a:sym typeface="+mn-lt"/>
                      </a:endParaRPr>
                    </a:p>
                  </a:txBody>
                  <a:tcPr anchor="ctr"/>
                </a:tc>
                <a:extLst>
                  <a:ext uri="{0D108BD9-81ED-4DB2-BD59-A6C34878D82A}">
                    <a16:rowId xmlns:a16="http://schemas.microsoft.com/office/drawing/2014/main" val="10001"/>
                  </a:ext>
                </a:extLst>
              </a:tr>
              <a:tr h="541304">
                <a:tc>
                  <a:txBody>
                    <a:bodyPr/>
                    <a:lstStyle/>
                    <a:p>
                      <a:pPr algn="ctr">
                        <a:buNone/>
                      </a:pPr>
                      <a:r>
                        <a:rPr lang="zh-CN" altLang="en-US">
                          <a:sym typeface="+mn-lt"/>
                        </a:rPr>
                        <a:t>星期二</a:t>
                      </a:r>
                      <a:endParaRPr lang="zh-CN" altLang="en-US">
                        <a:latin typeface="+mn-lt"/>
                        <a:ea typeface="+mn-ea"/>
                        <a:cs typeface="+mn-ea"/>
                        <a:sym typeface="+mn-lt"/>
                      </a:endParaRPr>
                    </a:p>
                  </a:txBody>
                  <a:tcPr anchor="ctr"/>
                </a:tc>
                <a:tc>
                  <a:txBody>
                    <a:bodyPr/>
                    <a:lstStyle/>
                    <a:p>
                      <a:pPr algn="ctr">
                        <a:buNone/>
                      </a:pPr>
                      <a:endParaRPr lang="zh-CN" altLang="en-US">
                        <a:latin typeface="+mn-lt"/>
                        <a:ea typeface="+mn-ea"/>
                        <a:cs typeface="+mn-ea"/>
                        <a:sym typeface="+mn-lt"/>
                      </a:endParaRPr>
                    </a:p>
                  </a:txBody>
                  <a:tcPr anchor="ctr"/>
                </a:tc>
                <a:tc>
                  <a:txBody>
                    <a:bodyPr/>
                    <a:lstStyle/>
                    <a:p>
                      <a:pPr marL="0" algn="ctr" defTabSz="914400" rtl="0" eaLnBrk="1" latinLnBrk="0" hangingPunct="1">
                        <a:buNone/>
                      </a:pPr>
                      <a:r>
                        <a:rPr lang="en-US" altLang="zh-CN" sz="1800" kern="1200" dirty="0">
                          <a:sym typeface="+mn-lt"/>
                        </a:rPr>
                        <a:t>140</a:t>
                      </a:r>
                      <a:endParaRPr lang="zh-CN" altLang="en-US" sz="1800" b="1" kern="1200" dirty="0">
                        <a:solidFill>
                          <a:schemeClr val="dk1"/>
                        </a:solidFill>
                        <a:latin typeface="+mn-lt"/>
                        <a:ea typeface="+mn-ea"/>
                        <a:cs typeface="+mn-ea"/>
                        <a:sym typeface="+mn-lt"/>
                      </a:endParaRPr>
                    </a:p>
                  </a:txBody>
                  <a:tcPr anchor="ctr"/>
                </a:tc>
                <a:tc>
                  <a:txBody>
                    <a:bodyPr/>
                    <a:lstStyle/>
                    <a:p>
                      <a:pPr algn="ctr">
                        <a:buNone/>
                      </a:pPr>
                      <a:r>
                        <a:rPr lang="en-US" altLang="zh-CN" sz="1800" dirty="0">
                          <a:sym typeface="+mn-lt"/>
                        </a:rPr>
                        <a:t>0</a:t>
                      </a:r>
                      <a:endParaRPr lang="en-US" dirty="0">
                        <a:latin typeface="+mn-lt"/>
                        <a:ea typeface="+mn-ea"/>
                        <a:cs typeface="+mn-ea"/>
                        <a:sym typeface="+mn-lt"/>
                      </a:endParaRPr>
                    </a:p>
                  </a:txBody>
                  <a:tcPr anchor="ctr"/>
                </a:tc>
                <a:tc>
                  <a:txBody>
                    <a:bodyPr/>
                    <a:lstStyle/>
                    <a:p>
                      <a:pPr algn="ctr">
                        <a:buNone/>
                      </a:pPr>
                      <a:r>
                        <a:rPr lang="en-US" altLang="zh-CN" sz="1800" dirty="0">
                          <a:sym typeface="+mn-lt"/>
                        </a:rPr>
                        <a:t>0</a:t>
                      </a:r>
                      <a:endParaRPr lang="zh-CN" altLang="en-US" dirty="0">
                        <a:latin typeface="+mn-lt"/>
                        <a:ea typeface="+mn-ea"/>
                        <a:cs typeface="+mn-ea"/>
                        <a:sym typeface="+mn-lt"/>
                      </a:endParaRPr>
                    </a:p>
                  </a:txBody>
                  <a:tcPr anchor="ctr"/>
                </a:tc>
                <a:tc>
                  <a:txBody>
                    <a:bodyPr/>
                    <a:lstStyle/>
                    <a:p>
                      <a:pPr algn="ctr">
                        <a:buNone/>
                      </a:pPr>
                      <a:r>
                        <a:rPr lang="en-US" altLang="zh-CN" sz="1800" dirty="0">
                          <a:sym typeface="+mn-lt"/>
                        </a:rPr>
                        <a:t>0</a:t>
                      </a:r>
                      <a:endParaRPr lang="zh-CN" altLang="en-US" dirty="0">
                        <a:latin typeface="+mn-lt"/>
                        <a:ea typeface="+mn-ea"/>
                        <a:cs typeface="+mn-ea"/>
                        <a:sym typeface="+mn-lt"/>
                      </a:endParaRPr>
                    </a:p>
                  </a:txBody>
                  <a:tcPr anchor="ctr"/>
                </a:tc>
                <a:tc>
                  <a:txBody>
                    <a:bodyPr/>
                    <a:lstStyle/>
                    <a:p>
                      <a:pPr algn="ctr">
                        <a:buNone/>
                      </a:pPr>
                      <a:r>
                        <a:rPr lang="en-US" altLang="zh-CN" sz="1800" dirty="0">
                          <a:sym typeface="+mn-lt"/>
                        </a:rPr>
                        <a:t>0</a:t>
                      </a:r>
                      <a:endParaRPr lang="zh-CN" altLang="en-US" dirty="0">
                        <a:latin typeface="+mn-lt"/>
                        <a:ea typeface="+mn-ea"/>
                        <a:cs typeface="+mn-ea"/>
                        <a:sym typeface="+mn-lt"/>
                      </a:endParaRPr>
                    </a:p>
                  </a:txBody>
                  <a:tcPr anchor="ctr"/>
                </a:tc>
                <a:tc>
                  <a:txBody>
                    <a:bodyPr/>
                    <a:lstStyle/>
                    <a:p>
                      <a:pPr algn="ctr">
                        <a:buNone/>
                      </a:pPr>
                      <a:r>
                        <a:rPr lang="en-US" altLang="zh-CN" sz="1800" dirty="0">
                          <a:sym typeface="+mn-lt"/>
                        </a:rPr>
                        <a:t>0</a:t>
                      </a:r>
                      <a:endParaRPr lang="zh-CN" altLang="en-US" dirty="0">
                        <a:latin typeface="+mn-lt"/>
                        <a:ea typeface="+mn-ea"/>
                        <a:cs typeface="+mn-ea"/>
                        <a:sym typeface="+mn-lt"/>
                      </a:endParaRPr>
                    </a:p>
                  </a:txBody>
                  <a:tcPr anchor="ctr"/>
                </a:tc>
                <a:tc>
                  <a:txBody>
                    <a:bodyPr/>
                    <a:lstStyle/>
                    <a:p>
                      <a:pPr algn="ctr">
                        <a:buNone/>
                      </a:pPr>
                      <a:r>
                        <a:rPr lang="en-US" altLang="zh-CN" dirty="0">
                          <a:sym typeface="+mn-lt"/>
                        </a:rPr>
                        <a:t>140</a:t>
                      </a:r>
                      <a:endParaRPr lang="zh-CN" altLang="en-US" b="1" dirty="0">
                        <a:solidFill>
                          <a:srgbClr val="FF0000"/>
                        </a:solidFill>
                        <a:latin typeface="+mn-lt"/>
                        <a:ea typeface="+mn-ea"/>
                        <a:cs typeface="+mn-ea"/>
                        <a:sym typeface="+mn-lt"/>
                      </a:endParaRPr>
                    </a:p>
                  </a:txBody>
                  <a:tcPr anchor="ctr"/>
                </a:tc>
                <a:extLst>
                  <a:ext uri="{0D108BD9-81ED-4DB2-BD59-A6C34878D82A}">
                    <a16:rowId xmlns:a16="http://schemas.microsoft.com/office/drawing/2014/main" val="10002"/>
                  </a:ext>
                </a:extLst>
              </a:tr>
              <a:tr h="540666">
                <a:tc>
                  <a:txBody>
                    <a:bodyPr/>
                    <a:lstStyle/>
                    <a:p>
                      <a:pPr algn="ctr">
                        <a:buNone/>
                      </a:pPr>
                      <a:r>
                        <a:rPr lang="zh-CN" altLang="en-US" dirty="0">
                          <a:sym typeface="+mn-lt"/>
                        </a:rPr>
                        <a:t>星期三</a:t>
                      </a:r>
                      <a:endParaRPr lang="zh-CN" altLang="en-US" dirty="0">
                        <a:latin typeface="+mn-lt"/>
                        <a:ea typeface="+mn-ea"/>
                        <a:cs typeface="+mn-ea"/>
                        <a:sym typeface="+mn-lt"/>
                      </a:endParaRPr>
                    </a:p>
                  </a:txBody>
                  <a:tcPr anchor="ctr"/>
                </a:tc>
                <a:tc>
                  <a:txBody>
                    <a:bodyPr/>
                    <a:lstStyle/>
                    <a:p>
                      <a:pPr algn="ctr">
                        <a:buNone/>
                      </a:pPr>
                      <a:endParaRPr lang="zh-CN" altLang="en-US">
                        <a:latin typeface="+mn-lt"/>
                        <a:ea typeface="+mn-ea"/>
                        <a:cs typeface="+mn-ea"/>
                        <a:sym typeface="+mn-lt"/>
                      </a:endParaRPr>
                    </a:p>
                  </a:txBody>
                  <a:tcPr anchor="ctr"/>
                </a:tc>
                <a:tc>
                  <a:txBody>
                    <a:bodyPr/>
                    <a:lstStyle/>
                    <a:p>
                      <a:pPr algn="ctr">
                        <a:buNone/>
                      </a:pPr>
                      <a:endParaRPr lang="zh-CN" altLang="en-US">
                        <a:latin typeface="+mn-lt"/>
                        <a:ea typeface="+mn-ea"/>
                        <a:cs typeface="+mn-ea"/>
                        <a:sym typeface="+mn-lt"/>
                      </a:endParaRPr>
                    </a:p>
                  </a:txBody>
                  <a:tcPr anchor="ctr"/>
                </a:tc>
                <a:tc>
                  <a:txBody>
                    <a:bodyPr/>
                    <a:lstStyle/>
                    <a:p>
                      <a:pPr marL="0" algn="ctr" defTabSz="914400" rtl="0" eaLnBrk="1" latinLnBrk="0" hangingPunct="1">
                        <a:buNone/>
                      </a:pPr>
                      <a:r>
                        <a:rPr lang="en-US" altLang="zh-CN" sz="1800" kern="1200" dirty="0">
                          <a:sym typeface="+mn-lt"/>
                        </a:rPr>
                        <a:t>160</a:t>
                      </a:r>
                      <a:endParaRPr lang="zh-CN" altLang="en-US" sz="1800" b="1" kern="1200" dirty="0">
                        <a:solidFill>
                          <a:schemeClr val="dk1"/>
                        </a:solidFill>
                        <a:latin typeface="+mn-lt"/>
                        <a:ea typeface="+mn-ea"/>
                        <a:cs typeface="+mn-ea"/>
                        <a:sym typeface="+mn-lt"/>
                      </a:endParaRPr>
                    </a:p>
                  </a:txBody>
                  <a:tcPr anchor="ctr"/>
                </a:tc>
                <a:tc>
                  <a:txBody>
                    <a:bodyPr/>
                    <a:lstStyle/>
                    <a:p>
                      <a:pPr algn="ctr">
                        <a:buNone/>
                      </a:pPr>
                      <a:r>
                        <a:rPr lang="en-US" altLang="zh-CN" sz="1800" dirty="0">
                          <a:sym typeface="+mn-lt"/>
                        </a:rPr>
                        <a:t>0</a:t>
                      </a:r>
                      <a:endParaRPr lang="zh-CN" altLang="en-US" dirty="0">
                        <a:latin typeface="+mn-lt"/>
                        <a:ea typeface="+mn-ea"/>
                        <a:cs typeface="+mn-ea"/>
                        <a:sym typeface="+mn-lt"/>
                      </a:endParaRPr>
                    </a:p>
                  </a:txBody>
                  <a:tcPr anchor="ctr"/>
                </a:tc>
                <a:tc>
                  <a:txBody>
                    <a:bodyPr/>
                    <a:lstStyle/>
                    <a:p>
                      <a:pPr algn="ctr">
                        <a:buNone/>
                      </a:pPr>
                      <a:r>
                        <a:rPr lang="en-US" altLang="zh-CN" sz="1800" dirty="0">
                          <a:sym typeface="+mn-lt"/>
                        </a:rPr>
                        <a:t>0</a:t>
                      </a:r>
                      <a:endParaRPr lang="en-US" altLang="zh-CN" dirty="0">
                        <a:latin typeface="+mn-lt"/>
                        <a:ea typeface="+mn-ea"/>
                        <a:cs typeface="+mn-ea"/>
                        <a:sym typeface="+mn-lt"/>
                      </a:endParaRPr>
                    </a:p>
                  </a:txBody>
                  <a:tcPr anchor="ctr"/>
                </a:tc>
                <a:tc>
                  <a:txBody>
                    <a:bodyPr/>
                    <a:lstStyle/>
                    <a:p>
                      <a:pPr algn="ctr">
                        <a:buNone/>
                      </a:pPr>
                      <a:r>
                        <a:rPr lang="en-US" altLang="zh-CN" sz="1800" dirty="0">
                          <a:sym typeface="+mn-lt"/>
                        </a:rPr>
                        <a:t>0</a:t>
                      </a:r>
                      <a:endParaRPr lang="zh-CN" altLang="en-US" dirty="0">
                        <a:latin typeface="+mn-lt"/>
                        <a:ea typeface="+mn-ea"/>
                        <a:cs typeface="+mn-ea"/>
                        <a:sym typeface="+mn-lt"/>
                      </a:endParaRPr>
                    </a:p>
                  </a:txBody>
                  <a:tcPr anchor="ctr"/>
                </a:tc>
                <a:tc>
                  <a:txBody>
                    <a:bodyPr/>
                    <a:lstStyle/>
                    <a:p>
                      <a:pPr algn="ctr">
                        <a:buNone/>
                      </a:pPr>
                      <a:r>
                        <a:rPr lang="en-US" altLang="zh-CN" sz="1800" dirty="0">
                          <a:sym typeface="+mn-lt"/>
                        </a:rPr>
                        <a:t>0</a:t>
                      </a:r>
                      <a:endParaRPr lang="zh-CN" altLang="en-US" dirty="0">
                        <a:latin typeface="+mn-lt"/>
                        <a:ea typeface="+mn-ea"/>
                        <a:cs typeface="+mn-ea"/>
                        <a:sym typeface="+mn-lt"/>
                      </a:endParaRPr>
                    </a:p>
                  </a:txBody>
                  <a:tcPr anchor="ctr"/>
                </a:tc>
                <a:tc>
                  <a:txBody>
                    <a:bodyPr/>
                    <a:lstStyle/>
                    <a:p>
                      <a:pPr algn="ctr">
                        <a:buNone/>
                      </a:pPr>
                      <a:r>
                        <a:rPr lang="en-US" altLang="zh-CN" dirty="0">
                          <a:sym typeface="+mn-lt"/>
                        </a:rPr>
                        <a:t>160</a:t>
                      </a:r>
                      <a:endParaRPr lang="zh-CN" altLang="en-US" b="1" dirty="0">
                        <a:solidFill>
                          <a:srgbClr val="FF0000"/>
                        </a:solidFill>
                        <a:latin typeface="+mn-lt"/>
                        <a:ea typeface="+mn-ea"/>
                        <a:cs typeface="+mn-ea"/>
                        <a:sym typeface="+mn-lt"/>
                      </a:endParaRPr>
                    </a:p>
                  </a:txBody>
                  <a:tcPr anchor="ctr"/>
                </a:tc>
                <a:extLst>
                  <a:ext uri="{0D108BD9-81ED-4DB2-BD59-A6C34878D82A}">
                    <a16:rowId xmlns:a16="http://schemas.microsoft.com/office/drawing/2014/main" val="10003"/>
                  </a:ext>
                </a:extLst>
              </a:tr>
              <a:tr h="541304">
                <a:tc>
                  <a:txBody>
                    <a:bodyPr/>
                    <a:lstStyle/>
                    <a:p>
                      <a:pPr algn="ctr">
                        <a:buNone/>
                      </a:pPr>
                      <a:r>
                        <a:rPr lang="zh-CN" altLang="en-US">
                          <a:sym typeface="+mn-lt"/>
                        </a:rPr>
                        <a:t>星期四</a:t>
                      </a:r>
                      <a:endParaRPr lang="zh-CN" altLang="en-US">
                        <a:latin typeface="+mn-lt"/>
                        <a:ea typeface="+mn-ea"/>
                        <a:cs typeface="+mn-ea"/>
                        <a:sym typeface="+mn-lt"/>
                      </a:endParaRPr>
                    </a:p>
                  </a:txBody>
                  <a:tcPr anchor="ctr"/>
                </a:tc>
                <a:tc>
                  <a:txBody>
                    <a:bodyPr/>
                    <a:lstStyle/>
                    <a:p>
                      <a:pPr algn="ctr">
                        <a:buNone/>
                      </a:pPr>
                      <a:endParaRPr lang="zh-CN" altLang="en-US">
                        <a:latin typeface="+mn-lt"/>
                        <a:ea typeface="+mn-ea"/>
                        <a:cs typeface="+mn-ea"/>
                        <a:sym typeface="+mn-lt"/>
                      </a:endParaRPr>
                    </a:p>
                  </a:txBody>
                  <a:tcPr anchor="ctr"/>
                </a:tc>
                <a:tc>
                  <a:txBody>
                    <a:bodyPr/>
                    <a:lstStyle/>
                    <a:p>
                      <a:pPr algn="ctr">
                        <a:buNone/>
                      </a:pPr>
                      <a:endParaRPr lang="zh-CN" altLang="en-US">
                        <a:latin typeface="+mn-lt"/>
                        <a:ea typeface="+mn-ea"/>
                        <a:cs typeface="+mn-ea"/>
                        <a:sym typeface="+mn-lt"/>
                      </a:endParaRPr>
                    </a:p>
                  </a:txBody>
                  <a:tcPr anchor="ctr"/>
                </a:tc>
                <a:tc>
                  <a:txBody>
                    <a:bodyPr/>
                    <a:lstStyle/>
                    <a:p>
                      <a:pPr algn="ctr">
                        <a:buNone/>
                      </a:pPr>
                      <a:endParaRPr lang="zh-CN" altLang="en-US">
                        <a:latin typeface="+mn-lt"/>
                        <a:ea typeface="+mn-ea"/>
                        <a:cs typeface="+mn-ea"/>
                        <a:sym typeface="+mn-lt"/>
                      </a:endParaRPr>
                    </a:p>
                  </a:txBody>
                  <a:tcPr anchor="ctr"/>
                </a:tc>
                <a:tc>
                  <a:txBody>
                    <a:bodyPr/>
                    <a:lstStyle/>
                    <a:p>
                      <a:pPr marL="0" algn="ctr" defTabSz="914400" rtl="0" eaLnBrk="1" latinLnBrk="0" hangingPunct="1">
                        <a:buNone/>
                      </a:pPr>
                      <a:r>
                        <a:rPr lang="en-US" altLang="zh-CN" sz="1800" kern="1200" dirty="0">
                          <a:sym typeface="+mn-lt"/>
                        </a:rPr>
                        <a:t>40</a:t>
                      </a:r>
                      <a:endParaRPr lang="zh-CN" altLang="en-US" sz="1800" b="1" kern="1200" dirty="0">
                        <a:solidFill>
                          <a:schemeClr val="dk1"/>
                        </a:solidFill>
                        <a:latin typeface="+mn-lt"/>
                        <a:ea typeface="+mn-ea"/>
                        <a:cs typeface="+mn-ea"/>
                        <a:sym typeface="+mn-lt"/>
                      </a:endParaRPr>
                    </a:p>
                  </a:txBody>
                  <a:tcPr anchor="ctr"/>
                </a:tc>
                <a:tc>
                  <a:txBody>
                    <a:bodyPr/>
                    <a:lstStyle/>
                    <a:p>
                      <a:pPr algn="ctr">
                        <a:buNone/>
                      </a:pPr>
                      <a:r>
                        <a:rPr lang="en-US" altLang="zh-CN" sz="1800" dirty="0">
                          <a:sym typeface="+mn-lt"/>
                        </a:rPr>
                        <a:t>149</a:t>
                      </a:r>
                      <a:endParaRPr lang="en-US" altLang="zh-CN" b="1" dirty="0">
                        <a:solidFill>
                          <a:schemeClr val="tx1"/>
                        </a:solidFill>
                        <a:latin typeface="+mn-lt"/>
                        <a:ea typeface="+mn-ea"/>
                        <a:cs typeface="+mn-ea"/>
                        <a:sym typeface="+mn-lt"/>
                      </a:endParaRPr>
                    </a:p>
                  </a:txBody>
                  <a:tcPr anchor="ctr"/>
                </a:tc>
                <a:tc>
                  <a:txBody>
                    <a:bodyPr/>
                    <a:lstStyle/>
                    <a:p>
                      <a:pPr algn="ctr">
                        <a:buNone/>
                      </a:pPr>
                      <a:r>
                        <a:rPr lang="en-US" altLang="zh-CN" sz="1800" dirty="0">
                          <a:sym typeface="+mn-lt"/>
                        </a:rPr>
                        <a:t>0</a:t>
                      </a:r>
                      <a:endParaRPr lang="en-US" altLang="zh-CN" dirty="0">
                        <a:latin typeface="+mn-lt"/>
                        <a:ea typeface="+mn-ea"/>
                        <a:cs typeface="+mn-ea"/>
                        <a:sym typeface="+mn-lt"/>
                      </a:endParaRPr>
                    </a:p>
                  </a:txBody>
                  <a:tcPr anchor="ctr"/>
                </a:tc>
                <a:tc>
                  <a:txBody>
                    <a:bodyPr/>
                    <a:lstStyle/>
                    <a:p>
                      <a:pPr algn="ctr">
                        <a:buNone/>
                      </a:pPr>
                      <a:r>
                        <a:rPr lang="en-US" altLang="zh-CN" sz="1800" dirty="0">
                          <a:sym typeface="+mn-lt"/>
                        </a:rPr>
                        <a:t>0</a:t>
                      </a:r>
                      <a:endParaRPr lang="zh-CN" altLang="en-US" dirty="0">
                        <a:latin typeface="+mn-lt"/>
                        <a:ea typeface="+mn-ea"/>
                        <a:cs typeface="+mn-ea"/>
                        <a:sym typeface="+mn-lt"/>
                      </a:endParaRPr>
                    </a:p>
                  </a:txBody>
                  <a:tcPr anchor="ctr"/>
                </a:tc>
                <a:tc>
                  <a:txBody>
                    <a:bodyPr/>
                    <a:lstStyle/>
                    <a:p>
                      <a:pPr algn="ctr">
                        <a:buNone/>
                      </a:pPr>
                      <a:r>
                        <a:rPr lang="en-US" altLang="zh-CN" dirty="0">
                          <a:sym typeface="+mn-lt"/>
                        </a:rPr>
                        <a:t>189</a:t>
                      </a:r>
                      <a:endParaRPr lang="zh-CN" altLang="en-US" b="1" dirty="0">
                        <a:solidFill>
                          <a:srgbClr val="FF0000"/>
                        </a:solidFill>
                        <a:latin typeface="+mn-lt"/>
                        <a:ea typeface="+mn-ea"/>
                        <a:cs typeface="+mn-ea"/>
                        <a:sym typeface="+mn-lt"/>
                      </a:endParaRPr>
                    </a:p>
                  </a:txBody>
                  <a:tcPr anchor="ctr"/>
                </a:tc>
                <a:extLst>
                  <a:ext uri="{0D108BD9-81ED-4DB2-BD59-A6C34878D82A}">
                    <a16:rowId xmlns:a16="http://schemas.microsoft.com/office/drawing/2014/main" val="10004"/>
                  </a:ext>
                </a:extLst>
              </a:tr>
              <a:tr h="540666">
                <a:tc>
                  <a:txBody>
                    <a:bodyPr/>
                    <a:lstStyle/>
                    <a:p>
                      <a:pPr algn="ctr">
                        <a:buNone/>
                      </a:pPr>
                      <a:r>
                        <a:rPr lang="zh-CN" altLang="en-US">
                          <a:sym typeface="+mn-lt"/>
                        </a:rPr>
                        <a:t>星期五</a:t>
                      </a:r>
                      <a:endParaRPr lang="zh-CN" altLang="en-US">
                        <a:latin typeface="+mn-lt"/>
                        <a:ea typeface="+mn-ea"/>
                        <a:cs typeface="+mn-ea"/>
                        <a:sym typeface="+mn-lt"/>
                      </a:endParaRPr>
                    </a:p>
                  </a:txBody>
                  <a:tcPr anchor="ctr"/>
                </a:tc>
                <a:tc>
                  <a:txBody>
                    <a:bodyPr/>
                    <a:lstStyle/>
                    <a:p>
                      <a:pPr algn="ctr">
                        <a:buNone/>
                      </a:pPr>
                      <a:endParaRPr lang="zh-CN" altLang="en-US">
                        <a:latin typeface="+mn-lt"/>
                        <a:ea typeface="+mn-ea"/>
                        <a:cs typeface="+mn-ea"/>
                        <a:sym typeface="+mn-lt"/>
                      </a:endParaRPr>
                    </a:p>
                  </a:txBody>
                  <a:tcPr anchor="ctr"/>
                </a:tc>
                <a:tc>
                  <a:txBody>
                    <a:bodyPr/>
                    <a:lstStyle/>
                    <a:p>
                      <a:pPr algn="ctr">
                        <a:buNone/>
                      </a:pPr>
                      <a:endParaRPr lang="zh-CN" altLang="en-US">
                        <a:latin typeface="+mn-lt"/>
                        <a:ea typeface="+mn-ea"/>
                        <a:cs typeface="+mn-ea"/>
                        <a:sym typeface="+mn-lt"/>
                      </a:endParaRPr>
                    </a:p>
                  </a:txBody>
                  <a:tcPr anchor="ctr"/>
                </a:tc>
                <a:tc>
                  <a:txBody>
                    <a:bodyPr/>
                    <a:lstStyle/>
                    <a:p>
                      <a:pPr algn="ctr">
                        <a:buNone/>
                      </a:pPr>
                      <a:endParaRPr lang="zh-CN" altLang="en-US">
                        <a:latin typeface="+mn-lt"/>
                        <a:ea typeface="+mn-ea"/>
                        <a:cs typeface="+mn-ea"/>
                        <a:sym typeface="+mn-lt"/>
                      </a:endParaRPr>
                    </a:p>
                  </a:txBody>
                  <a:tcPr anchor="ctr"/>
                </a:tc>
                <a:tc>
                  <a:txBody>
                    <a:bodyPr/>
                    <a:lstStyle/>
                    <a:p>
                      <a:pPr algn="ctr">
                        <a:buNone/>
                      </a:pPr>
                      <a:endParaRPr lang="zh-CN" altLang="en-US">
                        <a:latin typeface="+mn-lt"/>
                        <a:ea typeface="+mn-ea"/>
                        <a:cs typeface="+mn-ea"/>
                        <a:sym typeface="+mn-lt"/>
                      </a:endParaRPr>
                    </a:p>
                  </a:txBody>
                  <a:tcPr anchor="ctr"/>
                </a:tc>
                <a:tc>
                  <a:txBody>
                    <a:bodyPr/>
                    <a:lstStyle/>
                    <a:p>
                      <a:pPr algn="ctr">
                        <a:buNone/>
                      </a:pPr>
                      <a:r>
                        <a:rPr lang="en-US" altLang="zh-CN" sz="1800" dirty="0">
                          <a:sym typeface="+mn-lt"/>
                        </a:rPr>
                        <a:t>0</a:t>
                      </a:r>
                      <a:endParaRPr lang="en-US" altLang="zh-CN" b="0" dirty="0">
                        <a:latin typeface="+mn-lt"/>
                        <a:ea typeface="+mn-ea"/>
                        <a:cs typeface="+mn-ea"/>
                        <a:sym typeface="+mn-lt"/>
                      </a:endParaRPr>
                    </a:p>
                  </a:txBody>
                  <a:tcPr anchor="ctr"/>
                </a:tc>
                <a:tc>
                  <a:txBody>
                    <a:bodyPr/>
                    <a:lstStyle/>
                    <a:p>
                      <a:pPr algn="ctr">
                        <a:buNone/>
                      </a:pPr>
                      <a:r>
                        <a:rPr lang="en-US" altLang="zh-CN" sz="1800" dirty="0">
                          <a:sym typeface="+mn-lt"/>
                        </a:rPr>
                        <a:t>0</a:t>
                      </a:r>
                      <a:endParaRPr lang="en-US" altLang="zh-CN" sz="1800" baseline="-25000" dirty="0">
                        <a:latin typeface="+mn-lt"/>
                        <a:ea typeface="+mn-ea"/>
                        <a:cs typeface="+mn-ea"/>
                        <a:sym typeface="+mn-lt"/>
                      </a:endParaRPr>
                    </a:p>
                  </a:txBody>
                  <a:tcPr anchor="ctr"/>
                </a:tc>
                <a:tc>
                  <a:txBody>
                    <a:bodyPr/>
                    <a:lstStyle/>
                    <a:p>
                      <a:pPr algn="ctr">
                        <a:buNone/>
                      </a:pPr>
                      <a:r>
                        <a:rPr lang="en-US" altLang="zh-CN" sz="1800" dirty="0">
                          <a:sym typeface="+mn-lt"/>
                        </a:rPr>
                        <a:t>0</a:t>
                      </a:r>
                      <a:endParaRPr lang="zh-CN" altLang="en-US" dirty="0">
                        <a:latin typeface="+mn-lt"/>
                        <a:ea typeface="+mn-ea"/>
                        <a:cs typeface="+mn-ea"/>
                        <a:sym typeface="+mn-lt"/>
                      </a:endParaRPr>
                    </a:p>
                  </a:txBody>
                  <a:tcPr anchor="ctr"/>
                </a:tc>
                <a:tc>
                  <a:txBody>
                    <a:bodyPr/>
                    <a:lstStyle/>
                    <a:p>
                      <a:pPr algn="ctr">
                        <a:buNone/>
                      </a:pPr>
                      <a:r>
                        <a:rPr lang="en-US" altLang="zh-CN" dirty="0">
                          <a:sym typeface="+mn-lt"/>
                        </a:rPr>
                        <a:t>149</a:t>
                      </a:r>
                      <a:endParaRPr lang="zh-CN" altLang="en-US" b="1" dirty="0">
                        <a:solidFill>
                          <a:srgbClr val="FF0000"/>
                        </a:solidFill>
                        <a:latin typeface="+mn-lt"/>
                        <a:ea typeface="+mn-ea"/>
                        <a:cs typeface="+mn-ea"/>
                        <a:sym typeface="+mn-lt"/>
                      </a:endParaRPr>
                    </a:p>
                  </a:txBody>
                  <a:tcPr anchor="ctr"/>
                </a:tc>
                <a:extLst>
                  <a:ext uri="{0D108BD9-81ED-4DB2-BD59-A6C34878D82A}">
                    <a16:rowId xmlns:a16="http://schemas.microsoft.com/office/drawing/2014/main" val="10005"/>
                  </a:ext>
                </a:extLst>
              </a:tr>
              <a:tr h="541304">
                <a:tc>
                  <a:txBody>
                    <a:bodyPr/>
                    <a:lstStyle/>
                    <a:p>
                      <a:pPr algn="ctr">
                        <a:buNone/>
                      </a:pPr>
                      <a:r>
                        <a:rPr lang="zh-CN" altLang="en-US">
                          <a:sym typeface="+mn-lt"/>
                        </a:rPr>
                        <a:t>星期六</a:t>
                      </a:r>
                      <a:endParaRPr lang="zh-CN" altLang="en-US">
                        <a:latin typeface="+mn-lt"/>
                        <a:ea typeface="+mn-ea"/>
                        <a:cs typeface="+mn-ea"/>
                        <a:sym typeface="+mn-lt"/>
                      </a:endParaRPr>
                    </a:p>
                  </a:txBody>
                  <a:tcPr anchor="ctr"/>
                </a:tc>
                <a:tc>
                  <a:txBody>
                    <a:bodyPr/>
                    <a:lstStyle/>
                    <a:p>
                      <a:pPr algn="ctr">
                        <a:buNone/>
                      </a:pPr>
                      <a:endParaRPr lang="zh-CN" altLang="en-US">
                        <a:latin typeface="+mn-lt"/>
                        <a:ea typeface="+mn-ea"/>
                        <a:cs typeface="+mn-ea"/>
                        <a:sym typeface="+mn-lt"/>
                      </a:endParaRPr>
                    </a:p>
                  </a:txBody>
                  <a:tcPr anchor="ctr"/>
                </a:tc>
                <a:tc>
                  <a:txBody>
                    <a:bodyPr/>
                    <a:lstStyle/>
                    <a:p>
                      <a:pPr algn="ctr">
                        <a:buNone/>
                      </a:pPr>
                      <a:endParaRPr lang="zh-CN" altLang="en-US">
                        <a:latin typeface="+mn-lt"/>
                        <a:ea typeface="+mn-ea"/>
                        <a:cs typeface="+mn-ea"/>
                        <a:sym typeface="+mn-lt"/>
                      </a:endParaRPr>
                    </a:p>
                  </a:txBody>
                  <a:tcPr anchor="ctr"/>
                </a:tc>
                <a:tc>
                  <a:txBody>
                    <a:bodyPr/>
                    <a:lstStyle/>
                    <a:p>
                      <a:pPr algn="ctr">
                        <a:buNone/>
                      </a:pPr>
                      <a:endParaRPr lang="zh-CN" altLang="en-US">
                        <a:latin typeface="+mn-lt"/>
                        <a:ea typeface="+mn-ea"/>
                        <a:cs typeface="+mn-ea"/>
                        <a:sym typeface="+mn-lt"/>
                      </a:endParaRPr>
                    </a:p>
                  </a:txBody>
                  <a:tcPr anchor="ctr"/>
                </a:tc>
                <a:tc>
                  <a:txBody>
                    <a:bodyPr/>
                    <a:lstStyle/>
                    <a:p>
                      <a:pPr algn="ctr">
                        <a:buNone/>
                      </a:pPr>
                      <a:endParaRPr lang="zh-CN" altLang="en-US">
                        <a:latin typeface="+mn-lt"/>
                        <a:ea typeface="+mn-ea"/>
                        <a:cs typeface="+mn-ea"/>
                        <a:sym typeface="+mn-lt"/>
                      </a:endParaRPr>
                    </a:p>
                  </a:txBody>
                  <a:tcPr anchor="ctr"/>
                </a:tc>
                <a:tc>
                  <a:txBody>
                    <a:bodyPr/>
                    <a:lstStyle/>
                    <a:p>
                      <a:pPr algn="ctr">
                        <a:buNone/>
                      </a:pPr>
                      <a:endParaRPr lang="zh-CN" altLang="en-US">
                        <a:latin typeface="+mn-lt"/>
                        <a:ea typeface="+mn-ea"/>
                        <a:cs typeface="+mn-ea"/>
                        <a:sym typeface="+mn-lt"/>
                      </a:endParaRPr>
                    </a:p>
                  </a:txBody>
                  <a:tcPr anchor="ctr"/>
                </a:tc>
                <a:tc>
                  <a:txBody>
                    <a:bodyPr/>
                    <a:lstStyle/>
                    <a:p>
                      <a:pPr algn="ctr">
                        <a:buNone/>
                      </a:pPr>
                      <a:r>
                        <a:rPr lang="en-US" altLang="zh-CN" sz="1800" dirty="0">
                          <a:sym typeface="+mn-lt"/>
                        </a:rPr>
                        <a:t>0</a:t>
                      </a:r>
                      <a:endParaRPr lang="en-US" altLang="zh-CN" sz="1800" baseline="-25000" dirty="0">
                        <a:latin typeface="+mn-lt"/>
                        <a:ea typeface="+mn-ea"/>
                        <a:cs typeface="+mn-ea"/>
                        <a:sym typeface="+mn-lt"/>
                      </a:endParaRPr>
                    </a:p>
                  </a:txBody>
                  <a:tcPr anchor="ctr"/>
                </a:tc>
                <a:tc>
                  <a:txBody>
                    <a:bodyPr/>
                    <a:lstStyle/>
                    <a:p>
                      <a:pPr algn="ctr">
                        <a:buNone/>
                      </a:pPr>
                      <a:r>
                        <a:rPr lang="en-US" altLang="zh-CN" sz="1800" dirty="0">
                          <a:sym typeface="+mn-lt"/>
                        </a:rPr>
                        <a:t>150</a:t>
                      </a:r>
                      <a:endParaRPr lang="zh-CN" altLang="en-US" b="1" dirty="0">
                        <a:latin typeface="+mn-lt"/>
                        <a:ea typeface="+mn-ea"/>
                        <a:cs typeface="+mn-ea"/>
                        <a:sym typeface="+mn-lt"/>
                      </a:endParaRPr>
                    </a:p>
                  </a:txBody>
                  <a:tcPr anchor="ctr"/>
                </a:tc>
                <a:tc>
                  <a:txBody>
                    <a:bodyPr/>
                    <a:lstStyle/>
                    <a:p>
                      <a:pPr algn="ctr">
                        <a:buNone/>
                      </a:pPr>
                      <a:r>
                        <a:rPr lang="en-US" altLang="zh-CN" dirty="0">
                          <a:sym typeface="+mn-lt"/>
                        </a:rPr>
                        <a:t>150</a:t>
                      </a:r>
                      <a:endParaRPr lang="zh-CN" altLang="en-US" b="1" dirty="0">
                        <a:solidFill>
                          <a:srgbClr val="FF0000"/>
                        </a:solidFill>
                        <a:latin typeface="+mn-lt"/>
                        <a:ea typeface="+mn-ea"/>
                        <a:cs typeface="+mn-ea"/>
                        <a:sym typeface="+mn-lt"/>
                      </a:endParaRPr>
                    </a:p>
                  </a:txBody>
                  <a:tcPr anchor="ctr"/>
                </a:tc>
                <a:extLst>
                  <a:ext uri="{0D108BD9-81ED-4DB2-BD59-A6C34878D82A}">
                    <a16:rowId xmlns:a16="http://schemas.microsoft.com/office/drawing/2014/main" val="10006"/>
                  </a:ext>
                </a:extLst>
              </a:tr>
              <a:tr h="540666">
                <a:tc>
                  <a:txBody>
                    <a:bodyPr/>
                    <a:lstStyle/>
                    <a:p>
                      <a:pPr algn="ctr">
                        <a:buNone/>
                      </a:pPr>
                      <a:r>
                        <a:rPr lang="zh-CN" altLang="en-US">
                          <a:sym typeface="+mn-lt"/>
                        </a:rPr>
                        <a:t>星期日</a:t>
                      </a:r>
                      <a:endParaRPr lang="zh-CN" altLang="en-US">
                        <a:latin typeface="+mn-lt"/>
                        <a:ea typeface="+mn-ea"/>
                        <a:cs typeface="+mn-ea"/>
                        <a:sym typeface="+mn-lt"/>
                      </a:endParaRPr>
                    </a:p>
                  </a:txBody>
                  <a:tcPr anchor="ctr"/>
                </a:tc>
                <a:tc>
                  <a:txBody>
                    <a:bodyPr/>
                    <a:lstStyle/>
                    <a:p>
                      <a:pPr algn="ctr">
                        <a:buNone/>
                      </a:pPr>
                      <a:endParaRPr lang="zh-CN" altLang="en-US">
                        <a:latin typeface="+mn-lt"/>
                        <a:ea typeface="+mn-ea"/>
                        <a:cs typeface="+mn-ea"/>
                        <a:sym typeface="+mn-lt"/>
                      </a:endParaRPr>
                    </a:p>
                  </a:txBody>
                  <a:tcPr anchor="ctr"/>
                </a:tc>
                <a:tc>
                  <a:txBody>
                    <a:bodyPr/>
                    <a:lstStyle/>
                    <a:p>
                      <a:pPr algn="ctr">
                        <a:buNone/>
                      </a:pPr>
                      <a:endParaRPr lang="zh-CN" altLang="en-US">
                        <a:latin typeface="+mn-lt"/>
                        <a:ea typeface="+mn-ea"/>
                        <a:cs typeface="+mn-ea"/>
                        <a:sym typeface="+mn-lt"/>
                      </a:endParaRPr>
                    </a:p>
                  </a:txBody>
                  <a:tcPr anchor="ctr"/>
                </a:tc>
                <a:tc>
                  <a:txBody>
                    <a:bodyPr/>
                    <a:lstStyle/>
                    <a:p>
                      <a:pPr algn="ctr">
                        <a:buNone/>
                      </a:pPr>
                      <a:endParaRPr lang="zh-CN" altLang="en-US">
                        <a:latin typeface="+mn-lt"/>
                        <a:ea typeface="+mn-ea"/>
                        <a:cs typeface="+mn-ea"/>
                        <a:sym typeface="+mn-lt"/>
                      </a:endParaRPr>
                    </a:p>
                  </a:txBody>
                  <a:tcPr anchor="ctr"/>
                </a:tc>
                <a:tc>
                  <a:txBody>
                    <a:bodyPr/>
                    <a:lstStyle/>
                    <a:p>
                      <a:pPr algn="ctr">
                        <a:buNone/>
                      </a:pPr>
                      <a:endParaRPr lang="zh-CN" altLang="en-US">
                        <a:latin typeface="+mn-lt"/>
                        <a:ea typeface="+mn-ea"/>
                        <a:cs typeface="+mn-ea"/>
                        <a:sym typeface="+mn-lt"/>
                      </a:endParaRPr>
                    </a:p>
                  </a:txBody>
                  <a:tcPr anchor="ctr"/>
                </a:tc>
                <a:tc>
                  <a:txBody>
                    <a:bodyPr/>
                    <a:lstStyle/>
                    <a:p>
                      <a:pPr algn="ctr">
                        <a:buNone/>
                      </a:pPr>
                      <a:endParaRPr lang="zh-CN" altLang="en-US">
                        <a:latin typeface="+mn-lt"/>
                        <a:ea typeface="+mn-ea"/>
                        <a:cs typeface="+mn-ea"/>
                        <a:sym typeface="+mn-lt"/>
                      </a:endParaRPr>
                    </a:p>
                  </a:txBody>
                  <a:tcPr anchor="ctr"/>
                </a:tc>
                <a:tc>
                  <a:txBody>
                    <a:bodyPr/>
                    <a:lstStyle/>
                    <a:p>
                      <a:pPr algn="ctr">
                        <a:buNone/>
                      </a:pPr>
                      <a:endParaRPr lang="zh-CN" altLang="en-US">
                        <a:latin typeface="+mn-lt"/>
                        <a:ea typeface="+mn-ea"/>
                        <a:cs typeface="+mn-ea"/>
                        <a:sym typeface="+mn-lt"/>
                      </a:endParaRPr>
                    </a:p>
                  </a:txBody>
                  <a:tcPr anchor="ctr"/>
                </a:tc>
                <a:tc>
                  <a:txBody>
                    <a:bodyPr/>
                    <a:lstStyle/>
                    <a:p>
                      <a:pPr algn="ctr">
                        <a:buNone/>
                      </a:pPr>
                      <a:r>
                        <a:rPr lang="en-US" altLang="zh-CN" sz="1800" dirty="0">
                          <a:sym typeface="+mn-lt"/>
                        </a:rPr>
                        <a:t>0</a:t>
                      </a:r>
                      <a:endParaRPr lang="zh-CN" altLang="en-US" dirty="0">
                        <a:latin typeface="+mn-lt"/>
                        <a:ea typeface="+mn-ea"/>
                        <a:cs typeface="+mn-ea"/>
                        <a:sym typeface="+mn-lt"/>
                      </a:endParaRPr>
                    </a:p>
                  </a:txBody>
                  <a:tcPr anchor="ctr"/>
                </a:tc>
                <a:tc>
                  <a:txBody>
                    <a:bodyPr/>
                    <a:lstStyle/>
                    <a:p>
                      <a:pPr algn="ctr">
                        <a:buNone/>
                      </a:pPr>
                      <a:r>
                        <a:rPr lang="en-US" altLang="zh-CN" dirty="0">
                          <a:sym typeface="+mn-lt"/>
                        </a:rPr>
                        <a:t>150</a:t>
                      </a:r>
                      <a:endParaRPr lang="zh-CN" altLang="en-US" b="1" dirty="0">
                        <a:solidFill>
                          <a:srgbClr val="FF0000"/>
                        </a:solidFill>
                        <a:latin typeface="+mn-lt"/>
                        <a:ea typeface="+mn-ea"/>
                        <a:cs typeface="+mn-ea"/>
                        <a:sym typeface="+mn-lt"/>
                      </a:endParaRPr>
                    </a:p>
                  </a:txBody>
                  <a:tcPr anchor="ctr"/>
                </a:tc>
                <a:extLst>
                  <a:ext uri="{0D108BD9-81ED-4DB2-BD59-A6C34878D82A}">
                    <a16:rowId xmlns:a16="http://schemas.microsoft.com/office/drawing/2014/main" val="10007"/>
                  </a:ext>
                </a:extLst>
              </a:tr>
            </a:tbl>
          </a:graphicData>
        </a:graphic>
      </p:graphicFrame>
      <p:cxnSp>
        <p:nvCxnSpPr>
          <p:cNvPr id="8" name="Straight Connector 7"/>
          <p:cNvCxnSpPr/>
          <p:nvPr/>
        </p:nvCxnSpPr>
        <p:spPr>
          <a:xfrm>
            <a:off x="7169426" y="2287657"/>
            <a:ext cx="26504" cy="235888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7182678" y="4661784"/>
            <a:ext cx="361784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线性规划方法</a:t>
            </a:r>
            <a:endParaRPr lang="zh-CN" altLang="en-US" dirty="0">
              <a:sym typeface="+mn-lt"/>
            </a:endParaRPr>
          </a:p>
        </p:txBody>
      </p:sp>
      <p:sp>
        <p:nvSpPr>
          <p:cNvPr id="7" name="内容占位符 6"/>
          <p:cNvSpPr>
            <a:spLocks noGrp="1"/>
          </p:cNvSpPr>
          <p:nvPr>
            <p:ph sz="quarter" idx="13"/>
          </p:nvPr>
        </p:nvSpPr>
        <p:spPr/>
        <p:txBody>
          <a:bodyPr/>
          <a:lstStyle/>
          <a:p>
            <a:endParaRPr lang="zh-CN" altLang="en-US"/>
          </a:p>
        </p:txBody>
      </p:sp>
      <p:graphicFrame>
        <p:nvGraphicFramePr>
          <p:cNvPr id="5" name="Table 4"/>
          <p:cNvGraphicFramePr>
            <a:graphicFrameLocks noGrp="1"/>
          </p:cNvGraphicFramePr>
          <p:nvPr>
            <p:extLst>
              <p:ext uri="{D42A27DB-BD31-4B8C-83A1-F6EECF244321}">
                <p14:modId xmlns:p14="http://schemas.microsoft.com/office/powerpoint/2010/main" val="3212045325"/>
              </p:ext>
            </p:extLst>
          </p:nvPr>
        </p:nvGraphicFramePr>
        <p:xfrm>
          <a:off x="2219863" y="2070343"/>
          <a:ext cx="7758024" cy="3931444"/>
        </p:xfrm>
        <a:graphic>
          <a:graphicData uri="http://schemas.openxmlformats.org/drawingml/2006/table">
            <a:tbl>
              <a:tblPr firstRow="1" bandRow="1">
                <a:tableStyleId>{21E4AEA4-8DFA-4A89-87EB-49C32662AFE0}</a:tableStyleId>
              </a:tblPr>
              <a:tblGrid>
                <a:gridCol w="1276711">
                  <a:extLst>
                    <a:ext uri="{9D8B030D-6E8A-4147-A177-3AD203B41FA5}">
                      <a16:colId xmlns:a16="http://schemas.microsoft.com/office/drawing/2014/main" val="20000"/>
                    </a:ext>
                  </a:extLst>
                </a:gridCol>
                <a:gridCol w="4324709">
                  <a:extLst>
                    <a:ext uri="{9D8B030D-6E8A-4147-A177-3AD203B41FA5}">
                      <a16:colId xmlns:a16="http://schemas.microsoft.com/office/drawing/2014/main" val="20001"/>
                    </a:ext>
                  </a:extLst>
                </a:gridCol>
                <a:gridCol w="862642">
                  <a:extLst>
                    <a:ext uri="{9D8B030D-6E8A-4147-A177-3AD203B41FA5}">
                      <a16:colId xmlns:a16="http://schemas.microsoft.com/office/drawing/2014/main" val="20002"/>
                    </a:ext>
                  </a:extLst>
                </a:gridCol>
                <a:gridCol w="1293962">
                  <a:extLst>
                    <a:ext uri="{9D8B030D-6E8A-4147-A177-3AD203B41FA5}">
                      <a16:colId xmlns:a16="http://schemas.microsoft.com/office/drawing/2014/main" val="20003"/>
                    </a:ext>
                  </a:extLst>
                </a:gridCol>
              </a:tblGrid>
              <a:tr h="786485">
                <a:tc>
                  <a:txBody>
                    <a:bodyPr/>
                    <a:lstStyle/>
                    <a:p>
                      <a:pPr algn="ctr"/>
                      <a:r>
                        <a:rPr lang="zh-CN" altLang="en-US" sz="2400" dirty="0">
                          <a:sym typeface="+mn-lt"/>
                        </a:rPr>
                        <a:t>航段号</a:t>
                      </a:r>
                      <a:endParaRPr lang="en-US" sz="2400" dirty="0">
                        <a:latin typeface="+mn-lt"/>
                        <a:ea typeface="+mn-ea"/>
                        <a:cs typeface="+mn-ea"/>
                        <a:sym typeface="+mn-lt"/>
                      </a:endParaRPr>
                    </a:p>
                  </a:txBody>
                  <a:tcPr/>
                </a:tc>
                <a:tc>
                  <a:txBody>
                    <a:bodyPr/>
                    <a:lstStyle/>
                    <a:p>
                      <a:pPr algn="ctr"/>
                      <a:r>
                        <a:rPr lang="en-US" sz="2400" dirty="0">
                          <a:sym typeface="+mn-lt"/>
                        </a:rPr>
                        <a:t>ODF</a:t>
                      </a:r>
                      <a:endParaRPr lang="en-US" sz="2400" dirty="0">
                        <a:latin typeface="+mn-lt"/>
                        <a:ea typeface="+mn-ea"/>
                        <a:cs typeface="+mn-ea"/>
                        <a:sym typeface="+mn-lt"/>
                      </a:endParaRPr>
                    </a:p>
                  </a:txBody>
                  <a:tcPr/>
                </a:tc>
                <a:tc>
                  <a:txBody>
                    <a:bodyPr/>
                    <a:lstStyle/>
                    <a:p>
                      <a:pPr algn="ctr"/>
                      <a:r>
                        <a:rPr lang="zh-CN" altLang="en-US" sz="2400" dirty="0">
                          <a:sym typeface="+mn-lt"/>
                        </a:rPr>
                        <a:t>价格</a:t>
                      </a:r>
                      <a:endParaRPr lang="en-US" sz="2400" dirty="0">
                        <a:latin typeface="+mn-lt"/>
                        <a:ea typeface="+mn-ea"/>
                        <a:cs typeface="+mn-ea"/>
                        <a:sym typeface="+mn-lt"/>
                      </a:endParaRPr>
                    </a:p>
                  </a:txBody>
                  <a:tcPr/>
                </a:tc>
                <a:tc>
                  <a:txBody>
                    <a:bodyPr/>
                    <a:lstStyle/>
                    <a:p>
                      <a:pPr algn="ctr"/>
                      <a:r>
                        <a:rPr lang="zh-CN" altLang="en-US" sz="2400" dirty="0">
                          <a:sym typeface="+mn-lt"/>
                        </a:rPr>
                        <a:t>需求</a:t>
                      </a:r>
                      <a:endParaRPr lang="en-US" sz="2400" dirty="0">
                        <a:latin typeface="+mn-lt"/>
                        <a:ea typeface="+mn-ea"/>
                        <a:cs typeface="+mn-ea"/>
                        <a:sym typeface="+mn-lt"/>
                      </a:endParaRPr>
                    </a:p>
                  </a:txBody>
                  <a:tcPr/>
                </a:tc>
                <a:extLst>
                  <a:ext uri="{0D108BD9-81ED-4DB2-BD59-A6C34878D82A}">
                    <a16:rowId xmlns:a16="http://schemas.microsoft.com/office/drawing/2014/main" val="10000"/>
                  </a:ext>
                </a:extLst>
              </a:tr>
              <a:tr h="462494">
                <a:tc>
                  <a:txBody>
                    <a:bodyPr/>
                    <a:lstStyle/>
                    <a:p>
                      <a:pPr algn="ctr"/>
                      <a:r>
                        <a:rPr lang="en-US" sz="2200" dirty="0">
                          <a:sym typeface="+mn-lt"/>
                        </a:rPr>
                        <a:t>1</a:t>
                      </a:r>
                      <a:endParaRPr lang="en-US" sz="2200" dirty="0">
                        <a:latin typeface="+mn-lt"/>
                        <a:ea typeface="+mn-ea"/>
                        <a:cs typeface="+mn-ea"/>
                        <a:sym typeface="+mn-lt"/>
                      </a:endParaRPr>
                    </a:p>
                  </a:txBody>
                  <a:tcPr/>
                </a:tc>
                <a:tc>
                  <a:txBody>
                    <a:bodyPr/>
                    <a:lstStyle/>
                    <a:p>
                      <a:pPr algn="l"/>
                      <a:r>
                        <a:rPr lang="zh-CN" altLang="en-US" sz="2200" dirty="0">
                          <a:sym typeface="+mn-lt"/>
                        </a:rPr>
                        <a:t>旧金山 </a:t>
                      </a:r>
                      <a:r>
                        <a:rPr lang="en-US" altLang="zh-CN" sz="2200" dirty="0">
                          <a:sym typeface="+mn-lt"/>
                        </a:rPr>
                        <a:t>—</a:t>
                      </a:r>
                      <a:r>
                        <a:rPr lang="en-US" altLang="zh-CN" sz="2200" baseline="0" dirty="0">
                          <a:sym typeface="+mn-lt"/>
                        </a:rPr>
                        <a:t> </a:t>
                      </a:r>
                      <a:r>
                        <a:rPr lang="zh-CN" altLang="en-US" sz="2200" baseline="0" dirty="0">
                          <a:sym typeface="+mn-lt"/>
                        </a:rPr>
                        <a:t>丹佛全价票座位</a:t>
                      </a:r>
                      <a:endParaRPr lang="en-US" sz="2200" dirty="0">
                        <a:latin typeface="+mn-lt"/>
                        <a:ea typeface="+mn-ea"/>
                        <a:cs typeface="+mn-ea"/>
                        <a:sym typeface="+mn-lt"/>
                      </a:endParaRPr>
                    </a:p>
                  </a:txBody>
                  <a:tcPr/>
                </a:tc>
                <a:tc>
                  <a:txBody>
                    <a:bodyPr/>
                    <a:lstStyle/>
                    <a:p>
                      <a:pPr algn="ctr"/>
                      <a:r>
                        <a:rPr lang="en-US" sz="2200" dirty="0">
                          <a:sym typeface="+mn-lt"/>
                        </a:rPr>
                        <a:t>$150</a:t>
                      </a:r>
                      <a:endParaRPr lang="en-US" sz="2200" dirty="0">
                        <a:latin typeface="+mn-lt"/>
                        <a:ea typeface="+mn-ea"/>
                        <a:cs typeface="+mn-ea"/>
                        <a:sym typeface="+mn-lt"/>
                      </a:endParaRPr>
                    </a:p>
                  </a:txBody>
                  <a:tcPr/>
                </a:tc>
                <a:tc>
                  <a:txBody>
                    <a:bodyPr/>
                    <a:lstStyle/>
                    <a:p>
                      <a:pPr algn="ctr"/>
                      <a:r>
                        <a:rPr lang="en-US" sz="2200" dirty="0">
                          <a:sym typeface="+mn-lt"/>
                        </a:rPr>
                        <a:t>30</a:t>
                      </a:r>
                      <a:endParaRPr lang="en-US" sz="2200" dirty="0">
                        <a:latin typeface="+mn-lt"/>
                        <a:ea typeface="+mn-ea"/>
                        <a:cs typeface="+mn-ea"/>
                        <a:sym typeface="+mn-lt"/>
                      </a:endParaRPr>
                    </a:p>
                  </a:txBody>
                  <a:tcPr/>
                </a:tc>
                <a:extLst>
                  <a:ext uri="{0D108BD9-81ED-4DB2-BD59-A6C34878D82A}">
                    <a16:rowId xmlns:a16="http://schemas.microsoft.com/office/drawing/2014/main" val="10001"/>
                  </a:ext>
                </a:extLst>
              </a:tr>
              <a:tr h="462494">
                <a:tc>
                  <a:txBody>
                    <a:bodyPr/>
                    <a:lstStyle/>
                    <a:p>
                      <a:pPr algn="ctr"/>
                      <a:r>
                        <a:rPr lang="en-US" sz="2200" dirty="0">
                          <a:sym typeface="+mn-lt"/>
                        </a:rPr>
                        <a:t>2</a:t>
                      </a:r>
                      <a:endParaRPr lang="en-US" sz="2200"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200" dirty="0">
                          <a:sym typeface="+mn-lt"/>
                        </a:rPr>
                        <a:t>旧金山 </a:t>
                      </a:r>
                      <a:r>
                        <a:rPr lang="en-US" altLang="zh-CN" sz="2200" dirty="0">
                          <a:sym typeface="+mn-lt"/>
                        </a:rPr>
                        <a:t>—</a:t>
                      </a:r>
                      <a:r>
                        <a:rPr lang="en-US" altLang="zh-CN" sz="2200" baseline="0" dirty="0">
                          <a:sym typeface="+mn-lt"/>
                        </a:rPr>
                        <a:t> </a:t>
                      </a:r>
                      <a:r>
                        <a:rPr lang="zh-CN" altLang="en-US" sz="2200" baseline="0" dirty="0">
                          <a:sym typeface="+mn-lt"/>
                        </a:rPr>
                        <a:t>丹佛折扣票座位</a:t>
                      </a:r>
                      <a:endParaRPr lang="en-US" sz="2200" dirty="0">
                        <a:latin typeface="+mn-lt"/>
                        <a:ea typeface="+mn-ea"/>
                        <a:cs typeface="+mn-ea"/>
                        <a:sym typeface="+mn-lt"/>
                      </a:endParaRPr>
                    </a:p>
                  </a:txBody>
                  <a:tcPr/>
                </a:tc>
                <a:tc>
                  <a:txBody>
                    <a:bodyPr/>
                    <a:lstStyle/>
                    <a:p>
                      <a:pPr algn="ctr"/>
                      <a:r>
                        <a:rPr lang="en-US" sz="2200" dirty="0">
                          <a:sym typeface="+mn-lt"/>
                        </a:rPr>
                        <a:t>$100</a:t>
                      </a:r>
                      <a:endParaRPr lang="en-US" sz="2200" dirty="0">
                        <a:latin typeface="+mn-lt"/>
                        <a:ea typeface="+mn-ea"/>
                        <a:cs typeface="+mn-ea"/>
                        <a:sym typeface="+mn-lt"/>
                      </a:endParaRPr>
                    </a:p>
                  </a:txBody>
                  <a:tcPr/>
                </a:tc>
                <a:tc>
                  <a:txBody>
                    <a:bodyPr/>
                    <a:lstStyle/>
                    <a:p>
                      <a:pPr algn="ctr"/>
                      <a:r>
                        <a:rPr lang="en-US" sz="2200" dirty="0">
                          <a:sym typeface="+mn-lt"/>
                        </a:rPr>
                        <a:t>60</a:t>
                      </a:r>
                      <a:endParaRPr lang="en-US" sz="2200" dirty="0">
                        <a:latin typeface="+mn-lt"/>
                        <a:ea typeface="+mn-ea"/>
                        <a:cs typeface="+mn-ea"/>
                        <a:sym typeface="+mn-lt"/>
                      </a:endParaRPr>
                    </a:p>
                  </a:txBody>
                  <a:tcPr/>
                </a:tc>
                <a:extLst>
                  <a:ext uri="{0D108BD9-81ED-4DB2-BD59-A6C34878D82A}">
                    <a16:rowId xmlns:a16="http://schemas.microsoft.com/office/drawing/2014/main" val="10002"/>
                  </a:ext>
                </a:extLst>
              </a:tr>
              <a:tr h="462494">
                <a:tc>
                  <a:txBody>
                    <a:bodyPr/>
                    <a:lstStyle/>
                    <a:p>
                      <a:pPr algn="ctr"/>
                      <a:r>
                        <a:rPr lang="en-US" sz="2200" dirty="0">
                          <a:sym typeface="+mn-lt"/>
                        </a:rPr>
                        <a:t>3</a:t>
                      </a:r>
                      <a:endParaRPr lang="en-US" sz="2200"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200" dirty="0">
                          <a:sym typeface="+mn-lt"/>
                        </a:rPr>
                        <a:t>丹佛 </a:t>
                      </a:r>
                      <a:r>
                        <a:rPr lang="en-US" altLang="zh-CN" sz="2200" dirty="0">
                          <a:sym typeface="+mn-lt"/>
                        </a:rPr>
                        <a:t>—</a:t>
                      </a:r>
                      <a:r>
                        <a:rPr lang="en-US" altLang="zh-CN" sz="2200" baseline="0" dirty="0">
                          <a:sym typeface="+mn-lt"/>
                        </a:rPr>
                        <a:t> </a:t>
                      </a:r>
                      <a:r>
                        <a:rPr lang="zh-CN" altLang="en-US" sz="2200" baseline="0" dirty="0">
                          <a:sym typeface="+mn-lt"/>
                        </a:rPr>
                        <a:t>圣路易斯全价票座位</a:t>
                      </a:r>
                      <a:endParaRPr lang="en-US" sz="2200" dirty="0">
                        <a:latin typeface="+mn-lt"/>
                        <a:ea typeface="+mn-ea"/>
                        <a:cs typeface="+mn-ea"/>
                        <a:sym typeface="+mn-lt"/>
                      </a:endParaRPr>
                    </a:p>
                  </a:txBody>
                  <a:tcPr/>
                </a:tc>
                <a:tc>
                  <a:txBody>
                    <a:bodyPr/>
                    <a:lstStyle/>
                    <a:p>
                      <a:pPr algn="ctr"/>
                      <a:r>
                        <a:rPr lang="en-US" sz="2200" dirty="0">
                          <a:sym typeface="+mn-lt"/>
                        </a:rPr>
                        <a:t>$120</a:t>
                      </a:r>
                      <a:endParaRPr lang="en-US" sz="2200" dirty="0">
                        <a:latin typeface="+mn-lt"/>
                        <a:ea typeface="+mn-ea"/>
                        <a:cs typeface="+mn-ea"/>
                        <a:sym typeface="+mn-lt"/>
                      </a:endParaRPr>
                    </a:p>
                  </a:txBody>
                  <a:tcPr/>
                </a:tc>
                <a:tc>
                  <a:txBody>
                    <a:bodyPr/>
                    <a:lstStyle/>
                    <a:p>
                      <a:pPr algn="ctr"/>
                      <a:r>
                        <a:rPr lang="en-US" sz="2200" dirty="0">
                          <a:sym typeface="+mn-lt"/>
                        </a:rPr>
                        <a:t>20</a:t>
                      </a:r>
                      <a:endParaRPr lang="en-US" sz="2200" dirty="0">
                        <a:latin typeface="+mn-lt"/>
                        <a:ea typeface="+mn-ea"/>
                        <a:cs typeface="+mn-ea"/>
                        <a:sym typeface="+mn-lt"/>
                      </a:endParaRPr>
                    </a:p>
                  </a:txBody>
                  <a:tcPr/>
                </a:tc>
                <a:extLst>
                  <a:ext uri="{0D108BD9-81ED-4DB2-BD59-A6C34878D82A}">
                    <a16:rowId xmlns:a16="http://schemas.microsoft.com/office/drawing/2014/main" val="10003"/>
                  </a:ext>
                </a:extLst>
              </a:tr>
              <a:tr h="462494">
                <a:tc>
                  <a:txBody>
                    <a:bodyPr/>
                    <a:lstStyle/>
                    <a:p>
                      <a:pPr algn="ctr"/>
                      <a:r>
                        <a:rPr lang="en-US" sz="2200" dirty="0">
                          <a:sym typeface="+mn-lt"/>
                        </a:rPr>
                        <a:t>4</a:t>
                      </a:r>
                      <a:endParaRPr lang="en-US" sz="2200"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200" dirty="0">
                          <a:sym typeface="+mn-lt"/>
                        </a:rPr>
                        <a:t>丹佛 </a:t>
                      </a:r>
                      <a:r>
                        <a:rPr lang="en-US" altLang="zh-CN" sz="2200" dirty="0">
                          <a:sym typeface="+mn-lt"/>
                        </a:rPr>
                        <a:t>—</a:t>
                      </a:r>
                      <a:r>
                        <a:rPr lang="en-US" altLang="zh-CN" sz="2200" baseline="0" dirty="0">
                          <a:sym typeface="+mn-lt"/>
                        </a:rPr>
                        <a:t> </a:t>
                      </a:r>
                      <a:r>
                        <a:rPr lang="zh-CN" altLang="en-US" sz="2200" baseline="0" dirty="0">
                          <a:sym typeface="+mn-lt"/>
                        </a:rPr>
                        <a:t>圣路易斯折扣票座位</a:t>
                      </a:r>
                      <a:endParaRPr lang="en-US" sz="2200" dirty="0">
                        <a:latin typeface="+mn-lt"/>
                        <a:ea typeface="+mn-ea"/>
                        <a:cs typeface="+mn-ea"/>
                        <a:sym typeface="+mn-lt"/>
                      </a:endParaRPr>
                    </a:p>
                  </a:txBody>
                  <a:tcPr/>
                </a:tc>
                <a:tc>
                  <a:txBody>
                    <a:bodyPr/>
                    <a:lstStyle/>
                    <a:p>
                      <a:pPr algn="ctr"/>
                      <a:r>
                        <a:rPr lang="en-US" sz="2200" dirty="0">
                          <a:sym typeface="+mn-lt"/>
                        </a:rPr>
                        <a:t>$80</a:t>
                      </a:r>
                      <a:endParaRPr lang="en-US" sz="2200" dirty="0">
                        <a:latin typeface="+mn-lt"/>
                        <a:ea typeface="+mn-ea"/>
                        <a:cs typeface="+mn-ea"/>
                        <a:sym typeface="+mn-lt"/>
                      </a:endParaRPr>
                    </a:p>
                  </a:txBody>
                  <a:tcPr/>
                </a:tc>
                <a:tc>
                  <a:txBody>
                    <a:bodyPr/>
                    <a:lstStyle/>
                    <a:p>
                      <a:pPr algn="ctr"/>
                      <a:r>
                        <a:rPr lang="en-US" sz="2200" dirty="0">
                          <a:sym typeface="+mn-lt"/>
                        </a:rPr>
                        <a:t>80</a:t>
                      </a:r>
                      <a:endParaRPr lang="en-US" sz="2200" dirty="0">
                        <a:latin typeface="+mn-lt"/>
                        <a:ea typeface="+mn-ea"/>
                        <a:cs typeface="+mn-ea"/>
                        <a:sym typeface="+mn-lt"/>
                      </a:endParaRPr>
                    </a:p>
                  </a:txBody>
                  <a:tcPr/>
                </a:tc>
                <a:extLst>
                  <a:ext uri="{0D108BD9-81ED-4DB2-BD59-A6C34878D82A}">
                    <a16:rowId xmlns:a16="http://schemas.microsoft.com/office/drawing/2014/main" val="10004"/>
                  </a:ext>
                </a:extLst>
              </a:tr>
              <a:tr h="462494">
                <a:tc>
                  <a:txBody>
                    <a:bodyPr/>
                    <a:lstStyle/>
                    <a:p>
                      <a:pPr algn="ctr"/>
                      <a:r>
                        <a:rPr lang="en-US" sz="2200" dirty="0">
                          <a:sym typeface="+mn-lt"/>
                        </a:rPr>
                        <a:t>5</a:t>
                      </a:r>
                      <a:endParaRPr lang="en-US" sz="2200"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200" dirty="0">
                          <a:sym typeface="+mn-lt"/>
                        </a:rPr>
                        <a:t>旧金山 </a:t>
                      </a:r>
                      <a:r>
                        <a:rPr lang="en-US" altLang="zh-CN" sz="2200" dirty="0">
                          <a:sym typeface="+mn-lt"/>
                        </a:rPr>
                        <a:t>—</a:t>
                      </a:r>
                      <a:r>
                        <a:rPr lang="en-US" altLang="zh-CN" sz="2200" baseline="0" dirty="0">
                          <a:sym typeface="+mn-lt"/>
                        </a:rPr>
                        <a:t> </a:t>
                      </a:r>
                      <a:r>
                        <a:rPr lang="zh-CN" altLang="en-US" sz="2200" baseline="0" dirty="0">
                          <a:sym typeface="+mn-lt"/>
                        </a:rPr>
                        <a:t>圣路易斯全价票座位</a:t>
                      </a:r>
                      <a:endParaRPr lang="en-US" sz="2200" dirty="0">
                        <a:latin typeface="+mn-lt"/>
                        <a:ea typeface="+mn-ea"/>
                        <a:cs typeface="+mn-ea"/>
                        <a:sym typeface="+mn-lt"/>
                      </a:endParaRPr>
                    </a:p>
                  </a:txBody>
                  <a:tcPr/>
                </a:tc>
                <a:tc>
                  <a:txBody>
                    <a:bodyPr/>
                    <a:lstStyle/>
                    <a:p>
                      <a:pPr algn="ctr"/>
                      <a:r>
                        <a:rPr lang="en-US" sz="2200" dirty="0">
                          <a:sym typeface="+mn-lt"/>
                        </a:rPr>
                        <a:t>$250</a:t>
                      </a:r>
                      <a:endParaRPr lang="en-US" sz="2200" dirty="0">
                        <a:latin typeface="+mn-lt"/>
                        <a:ea typeface="+mn-ea"/>
                        <a:cs typeface="+mn-ea"/>
                        <a:sym typeface="+mn-lt"/>
                      </a:endParaRPr>
                    </a:p>
                  </a:txBody>
                  <a:tcPr/>
                </a:tc>
                <a:tc>
                  <a:txBody>
                    <a:bodyPr/>
                    <a:lstStyle/>
                    <a:p>
                      <a:pPr algn="ctr"/>
                      <a:r>
                        <a:rPr lang="en-US" sz="2200" dirty="0">
                          <a:sym typeface="+mn-lt"/>
                        </a:rPr>
                        <a:t>30</a:t>
                      </a:r>
                      <a:endParaRPr lang="en-US" sz="2200" dirty="0">
                        <a:latin typeface="+mn-lt"/>
                        <a:ea typeface="+mn-ea"/>
                        <a:cs typeface="+mn-ea"/>
                        <a:sym typeface="+mn-lt"/>
                      </a:endParaRPr>
                    </a:p>
                  </a:txBody>
                  <a:tcPr/>
                </a:tc>
                <a:extLst>
                  <a:ext uri="{0D108BD9-81ED-4DB2-BD59-A6C34878D82A}">
                    <a16:rowId xmlns:a16="http://schemas.microsoft.com/office/drawing/2014/main" val="10005"/>
                  </a:ext>
                </a:extLst>
              </a:tr>
              <a:tr h="832489">
                <a:tc>
                  <a:txBody>
                    <a:bodyPr/>
                    <a:lstStyle/>
                    <a:p>
                      <a:pPr algn="ctr"/>
                      <a:r>
                        <a:rPr lang="en-US" sz="2200" dirty="0">
                          <a:sym typeface="+mn-lt"/>
                        </a:rPr>
                        <a:t>6</a:t>
                      </a:r>
                      <a:endParaRPr lang="en-US" sz="2200"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200" dirty="0">
                          <a:sym typeface="+mn-lt"/>
                        </a:rPr>
                        <a:t>旧金山 </a:t>
                      </a:r>
                      <a:r>
                        <a:rPr lang="en-US" altLang="zh-CN" sz="2200" dirty="0">
                          <a:sym typeface="+mn-lt"/>
                        </a:rPr>
                        <a:t>—</a:t>
                      </a:r>
                      <a:r>
                        <a:rPr lang="en-US" altLang="zh-CN" sz="2200" baseline="0" dirty="0">
                          <a:sym typeface="+mn-lt"/>
                        </a:rPr>
                        <a:t> </a:t>
                      </a:r>
                      <a:r>
                        <a:rPr lang="zh-CN" altLang="en-US" sz="2200" baseline="0" dirty="0">
                          <a:sym typeface="+mn-lt"/>
                        </a:rPr>
                        <a:t>圣路易斯折扣票座位</a:t>
                      </a:r>
                      <a:endParaRPr lang="en-US" sz="2200" dirty="0">
                        <a:latin typeface="+mn-lt"/>
                        <a:ea typeface="+mn-ea"/>
                        <a:cs typeface="+mn-ea"/>
                        <a:sym typeface="+mn-lt"/>
                      </a:endParaRPr>
                    </a:p>
                  </a:txBody>
                  <a:tcPr/>
                </a:tc>
                <a:tc>
                  <a:txBody>
                    <a:bodyPr/>
                    <a:lstStyle/>
                    <a:p>
                      <a:pPr algn="ctr"/>
                      <a:r>
                        <a:rPr lang="en-US" sz="2200" dirty="0">
                          <a:sym typeface="+mn-lt"/>
                        </a:rPr>
                        <a:t>$170</a:t>
                      </a:r>
                      <a:endParaRPr lang="en-US" sz="2200" dirty="0">
                        <a:latin typeface="+mn-lt"/>
                        <a:ea typeface="+mn-ea"/>
                        <a:cs typeface="+mn-ea"/>
                        <a:sym typeface="+mn-lt"/>
                      </a:endParaRPr>
                    </a:p>
                  </a:txBody>
                  <a:tcPr/>
                </a:tc>
                <a:tc>
                  <a:txBody>
                    <a:bodyPr/>
                    <a:lstStyle/>
                    <a:p>
                      <a:pPr algn="ctr"/>
                      <a:r>
                        <a:rPr lang="en-US" sz="2200" dirty="0">
                          <a:sym typeface="+mn-lt"/>
                        </a:rPr>
                        <a:t>40</a:t>
                      </a:r>
                      <a:endParaRPr lang="en-US" sz="2200" dirty="0">
                        <a:latin typeface="+mn-lt"/>
                        <a:ea typeface="+mn-ea"/>
                        <a:cs typeface="+mn-ea"/>
                        <a:sym typeface="+mn-lt"/>
                      </a:endParaRPr>
                    </a:p>
                  </a:txBody>
                  <a:tcPr/>
                </a:tc>
                <a:extLst>
                  <a:ext uri="{0D108BD9-81ED-4DB2-BD59-A6C34878D82A}">
                    <a16:rowId xmlns:a16="http://schemas.microsoft.com/office/drawing/2014/main" val="10006"/>
                  </a:ext>
                </a:extLst>
              </a:tr>
            </a:tbl>
          </a:graphicData>
        </a:graphic>
      </p:graphicFrame>
      <p:sp>
        <p:nvSpPr>
          <p:cNvPr id="6" name="TextBox 5"/>
          <p:cNvSpPr txBox="1"/>
          <p:nvPr/>
        </p:nvSpPr>
        <p:spPr>
          <a:xfrm>
            <a:off x="2214113" y="1542404"/>
            <a:ext cx="3427562" cy="461665"/>
          </a:xfrm>
          <a:prstGeom prst="rect">
            <a:avLst/>
          </a:prstGeom>
          <a:noFill/>
        </p:spPr>
        <p:txBody>
          <a:bodyPr wrap="square" rtlCol="0">
            <a:spAutoFit/>
          </a:bodyPr>
          <a:lstStyle/>
          <a:p>
            <a:r>
              <a:rPr lang="zh-CN" altLang="en-US" b="1" dirty="0">
                <a:latin typeface="+mn-lt"/>
                <a:ea typeface="+mn-ea"/>
                <a:cs typeface="+mn-ea"/>
                <a:sym typeface="+mn-lt"/>
              </a:rPr>
              <a:t>例</a:t>
            </a:r>
            <a:r>
              <a:rPr lang="en-US" b="1" dirty="0">
                <a:latin typeface="+mn-lt"/>
                <a:ea typeface="+mn-ea"/>
                <a:cs typeface="+mn-ea"/>
                <a:sym typeface="+mn-lt"/>
              </a:rPr>
              <a:t>1</a:t>
            </a:r>
          </a:p>
        </p:txBody>
      </p:sp>
    </p:spTree>
    <p:extLst>
      <p:ext uri="{BB962C8B-B14F-4D97-AF65-F5344CB8AC3E}">
        <p14:creationId xmlns:p14="http://schemas.microsoft.com/office/powerpoint/2010/main" val="2021161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线性规划方法</a:t>
            </a:r>
            <a:endParaRPr lang="zh-CN" altLang="en-US" dirty="0">
              <a:sym typeface="+mn-lt"/>
            </a:endParaRPr>
          </a:p>
        </p:txBody>
      </p:sp>
      <p:sp>
        <p:nvSpPr>
          <p:cNvPr id="9" name="内容占位符 8"/>
          <p:cNvSpPr>
            <a:spLocks noGrp="1"/>
          </p:cNvSpPr>
          <p:nvPr>
            <p:ph sz="quarter" idx="13"/>
          </p:nvPr>
        </p:nvSpPr>
        <p:spPr/>
        <p:txBody>
          <a:bodyPr/>
          <a:lstStyle/>
          <a:p>
            <a:endParaRPr lang="zh-CN" altLang="en-US"/>
          </a:p>
        </p:txBody>
      </p:sp>
      <p:sp>
        <p:nvSpPr>
          <p:cNvPr id="6" name="TextBox 5"/>
          <p:cNvSpPr txBox="1"/>
          <p:nvPr/>
        </p:nvSpPr>
        <p:spPr>
          <a:xfrm>
            <a:off x="2214113" y="1565264"/>
            <a:ext cx="3427562" cy="461665"/>
          </a:xfrm>
          <a:prstGeom prst="rect">
            <a:avLst/>
          </a:prstGeom>
          <a:noFill/>
        </p:spPr>
        <p:txBody>
          <a:bodyPr wrap="square" rtlCol="0">
            <a:spAutoFit/>
          </a:bodyPr>
          <a:lstStyle/>
          <a:p>
            <a:r>
              <a:rPr lang="zh-CN" altLang="en-US" b="1" dirty="0">
                <a:latin typeface="+mn-lt"/>
                <a:ea typeface="+mn-ea"/>
                <a:cs typeface="+mn-ea"/>
                <a:sym typeface="+mn-lt"/>
              </a:rPr>
              <a:t>例 </a:t>
            </a:r>
            <a:r>
              <a:rPr lang="en-US" altLang="zh-CN" b="1" dirty="0">
                <a:latin typeface="+mn-lt"/>
                <a:ea typeface="+mn-ea"/>
                <a:cs typeface="+mn-ea"/>
                <a:sym typeface="+mn-lt"/>
              </a:rPr>
              <a:t>1</a:t>
            </a:r>
            <a:endParaRPr lang="en-US" b="1" dirty="0">
              <a:latin typeface="+mn-lt"/>
              <a:ea typeface="+mn-ea"/>
              <a:cs typeface="+mn-ea"/>
              <a:sym typeface="+mn-lt"/>
            </a:endParaRPr>
          </a:p>
        </p:txBody>
      </p:sp>
      <p:graphicFrame>
        <p:nvGraphicFramePr>
          <p:cNvPr id="3" name="Table 2"/>
          <p:cNvGraphicFramePr>
            <a:graphicFrameLocks noGrp="1"/>
          </p:cNvGraphicFramePr>
          <p:nvPr/>
        </p:nvGraphicFramePr>
        <p:xfrm>
          <a:off x="2426896" y="2547089"/>
          <a:ext cx="7407217" cy="1470039"/>
        </p:xfrm>
        <a:graphic>
          <a:graphicData uri="http://schemas.openxmlformats.org/drawingml/2006/table">
            <a:tbl>
              <a:tblPr firstRow="1" bandRow="1">
                <a:tableStyleId>{5C22544A-7EE6-4342-B048-85BDC9FD1C3A}</a:tableStyleId>
              </a:tblPr>
              <a:tblGrid>
                <a:gridCol w="1333648">
                  <a:extLst>
                    <a:ext uri="{9D8B030D-6E8A-4147-A177-3AD203B41FA5}">
                      <a16:colId xmlns:a16="http://schemas.microsoft.com/office/drawing/2014/main" val="20000"/>
                    </a:ext>
                  </a:extLst>
                </a:gridCol>
                <a:gridCol w="1050751">
                  <a:extLst>
                    <a:ext uri="{9D8B030D-6E8A-4147-A177-3AD203B41FA5}">
                      <a16:colId xmlns:a16="http://schemas.microsoft.com/office/drawing/2014/main" val="20001"/>
                    </a:ext>
                  </a:extLst>
                </a:gridCol>
                <a:gridCol w="1056523">
                  <a:extLst>
                    <a:ext uri="{9D8B030D-6E8A-4147-A177-3AD203B41FA5}">
                      <a16:colId xmlns:a16="http://schemas.microsoft.com/office/drawing/2014/main" val="20002"/>
                    </a:ext>
                  </a:extLst>
                </a:gridCol>
                <a:gridCol w="1016111">
                  <a:extLst>
                    <a:ext uri="{9D8B030D-6E8A-4147-A177-3AD203B41FA5}">
                      <a16:colId xmlns:a16="http://schemas.microsoft.com/office/drawing/2014/main" val="20003"/>
                    </a:ext>
                  </a:extLst>
                </a:gridCol>
                <a:gridCol w="964151">
                  <a:extLst>
                    <a:ext uri="{9D8B030D-6E8A-4147-A177-3AD203B41FA5}">
                      <a16:colId xmlns:a16="http://schemas.microsoft.com/office/drawing/2014/main" val="20004"/>
                    </a:ext>
                  </a:extLst>
                </a:gridCol>
                <a:gridCol w="927859">
                  <a:extLst>
                    <a:ext uri="{9D8B030D-6E8A-4147-A177-3AD203B41FA5}">
                      <a16:colId xmlns:a16="http://schemas.microsoft.com/office/drawing/2014/main" val="20005"/>
                    </a:ext>
                  </a:extLst>
                </a:gridCol>
                <a:gridCol w="1058174">
                  <a:extLst>
                    <a:ext uri="{9D8B030D-6E8A-4147-A177-3AD203B41FA5}">
                      <a16:colId xmlns:a16="http://schemas.microsoft.com/office/drawing/2014/main" val="20006"/>
                    </a:ext>
                  </a:extLst>
                </a:gridCol>
              </a:tblGrid>
              <a:tr h="677559">
                <a:tc>
                  <a:txBody>
                    <a:bodyPr/>
                    <a:lstStyle/>
                    <a:p>
                      <a:endParaRPr lang="en-US" dirty="0">
                        <a:latin typeface="+mn-lt"/>
                        <a:ea typeface="+mn-ea"/>
                        <a:cs typeface="+mn-ea"/>
                        <a:sym typeface="+mn-lt"/>
                      </a:endParaRPr>
                    </a:p>
                  </a:txBody>
                  <a:tcPr>
                    <a:blipFill rotWithShape="0">
                      <a:blip r:embed="rId2"/>
                      <a:stretch>
                        <a:fillRect l="-457" t="-4464" r="-457078" b="-132143"/>
                      </a:stretch>
                    </a:blipFill>
                  </a:tcPr>
                </a:tc>
                <a:tc>
                  <a:txBody>
                    <a:bodyPr/>
                    <a:lstStyle/>
                    <a:p>
                      <a:pPr algn="ctr"/>
                      <a:r>
                        <a:rPr lang="en-US" sz="2000" dirty="0">
                          <a:latin typeface="+mn-lt"/>
                          <a:ea typeface="+mn-ea"/>
                          <a:cs typeface="+mn-ea"/>
                          <a:sym typeface="+mn-lt"/>
                        </a:rPr>
                        <a:t>1</a:t>
                      </a:r>
                    </a:p>
                  </a:txBody>
                  <a:tcPr/>
                </a:tc>
                <a:tc>
                  <a:txBody>
                    <a:bodyPr/>
                    <a:lstStyle/>
                    <a:p>
                      <a:pPr algn="ctr"/>
                      <a:r>
                        <a:rPr lang="en-US" sz="2000" dirty="0">
                          <a:latin typeface="+mn-lt"/>
                          <a:ea typeface="+mn-ea"/>
                          <a:cs typeface="+mn-ea"/>
                          <a:sym typeface="+mn-lt"/>
                        </a:rPr>
                        <a:t>2</a:t>
                      </a:r>
                    </a:p>
                  </a:txBody>
                  <a:tcPr/>
                </a:tc>
                <a:tc>
                  <a:txBody>
                    <a:bodyPr/>
                    <a:lstStyle/>
                    <a:p>
                      <a:pPr algn="ctr"/>
                      <a:r>
                        <a:rPr lang="en-US" sz="2000" dirty="0">
                          <a:latin typeface="+mn-lt"/>
                          <a:ea typeface="+mn-ea"/>
                          <a:cs typeface="+mn-ea"/>
                          <a:sym typeface="+mn-lt"/>
                        </a:rPr>
                        <a:t>3</a:t>
                      </a:r>
                    </a:p>
                  </a:txBody>
                  <a:tcPr/>
                </a:tc>
                <a:tc>
                  <a:txBody>
                    <a:bodyPr/>
                    <a:lstStyle/>
                    <a:p>
                      <a:pPr algn="ctr"/>
                      <a:r>
                        <a:rPr lang="en-US" sz="2000" dirty="0">
                          <a:latin typeface="+mn-lt"/>
                          <a:ea typeface="+mn-ea"/>
                          <a:cs typeface="+mn-ea"/>
                          <a:sym typeface="+mn-lt"/>
                        </a:rPr>
                        <a:t>4</a:t>
                      </a:r>
                    </a:p>
                  </a:txBody>
                  <a:tcPr/>
                </a:tc>
                <a:tc>
                  <a:txBody>
                    <a:bodyPr/>
                    <a:lstStyle/>
                    <a:p>
                      <a:pPr algn="ctr"/>
                      <a:r>
                        <a:rPr lang="en-US" sz="2000" dirty="0">
                          <a:latin typeface="+mn-lt"/>
                          <a:ea typeface="+mn-ea"/>
                          <a:cs typeface="+mn-ea"/>
                          <a:sym typeface="+mn-lt"/>
                        </a:rPr>
                        <a:t>5</a:t>
                      </a:r>
                    </a:p>
                  </a:txBody>
                  <a:tcPr/>
                </a:tc>
                <a:tc>
                  <a:txBody>
                    <a:bodyPr/>
                    <a:lstStyle/>
                    <a:p>
                      <a:pPr algn="ctr"/>
                      <a:r>
                        <a:rPr lang="en-US" sz="2000" dirty="0">
                          <a:latin typeface="+mn-lt"/>
                          <a:ea typeface="+mn-ea"/>
                          <a:cs typeface="+mn-ea"/>
                          <a:sym typeface="+mn-lt"/>
                        </a:rPr>
                        <a:t>6</a:t>
                      </a:r>
                    </a:p>
                  </a:txBody>
                  <a:tcPr/>
                </a:tc>
                <a:extLst>
                  <a:ext uri="{0D108BD9-81ED-4DB2-BD59-A6C34878D82A}">
                    <a16:rowId xmlns:a16="http://schemas.microsoft.com/office/drawing/2014/main" val="10000"/>
                  </a:ext>
                </a:extLst>
              </a:tr>
              <a:tr h="396240">
                <a:tc>
                  <a:txBody>
                    <a:bodyPr/>
                    <a:lstStyle/>
                    <a:p>
                      <a:pPr algn="ctr"/>
                      <a:r>
                        <a:rPr lang="en-US" sz="2000" dirty="0">
                          <a:latin typeface="+mn-lt"/>
                          <a:ea typeface="+mn-ea"/>
                          <a:cs typeface="+mn-ea"/>
                          <a:sym typeface="+mn-lt"/>
                        </a:rPr>
                        <a:t>1</a:t>
                      </a:r>
                    </a:p>
                  </a:txBody>
                  <a:tcPr/>
                </a:tc>
                <a:tc>
                  <a:txBody>
                    <a:bodyPr/>
                    <a:lstStyle/>
                    <a:p>
                      <a:pPr algn="ctr"/>
                      <a:r>
                        <a:rPr lang="en-US" sz="2000" dirty="0">
                          <a:latin typeface="+mn-lt"/>
                          <a:ea typeface="+mn-ea"/>
                          <a:cs typeface="+mn-ea"/>
                          <a:sym typeface="+mn-lt"/>
                        </a:rPr>
                        <a:t>1</a:t>
                      </a:r>
                    </a:p>
                  </a:txBody>
                  <a:tcPr/>
                </a:tc>
                <a:tc>
                  <a:txBody>
                    <a:bodyPr/>
                    <a:lstStyle/>
                    <a:p>
                      <a:pPr algn="ctr"/>
                      <a:r>
                        <a:rPr lang="en-US" sz="2000" dirty="0">
                          <a:latin typeface="+mn-lt"/>
                          <a:ea typeface="+mn-ea"/>
                          <a:cs typeface="+mn-ea"/>
                          <a:sym typeface="+mn-lt"/>
                        </a:rPr>
                        <a:t>1</a:t>
                      </a:r>
                    </a:p>
                  </a:txBody>
                  <a:tcPr/>
                </a:tc>
                <a:tc>
                  <a:txBody>
                    <a:bodyPr/>
                    <a:lstStyle/>
                    <a:p>
                      <a:pPr algn="ctr"/>
                      <a:r>
                        <a:rPr lang="en-US" sz="2000" dirty="0">
                          <a:latin typeface="+mn-lt"/>
                          <a:ea typeface="+mn-ea"/>
                          <a:cs typeface="+mn-ea"/>
                          <a:sym typeface="+mn-lt"/>
                        </a:rPr>
                        <a:t>0</a:t>
                      </a:r>
                    </a:p>
                  </a:txBody>
                  <a:tcPr/>
                </a:tc>
                <a:tc>
                  <a:txBody>
                    <a:bodyPr/>
                    <a:lstStyle/>
                    <a:p>
                      <a:pPr algn="ctr"/>
                      <a:r>
                        <a:rPr lang="en-US" sz="2000" dirty="0">
                          <a:latin typeface="+mn-lt"/>
                          <a:ea typeface="+mn-ea"/>
                          <a:cs typeface="+mn-ea"/>
                          <a:sym typeface="+mn-lt"/>
                        </a:rPr>
                        <a:t>0</a:t>
                      </a:r>
                    </a:p>
                  </a:txBody>
                  <a:tcPr/>
                </a:tc>
                <a:tc>
                  <a:txBody>
                    <a:bodyPr/>
                    <a:lstStyle/>
                    <a:p>
                      <a:pPr algn="ctr"/>
                      <a:r>
                        <a:rPr lang="en-US" sz="2000" dirty="0">
                          <a:latin typeface="+mn-lt"/>
                          <a:ea typeface="+mn-ea"/>
                          <a:cs typeface="+mn-ea"/>
                          <a:sym typeface="+mn-lt"/>
                        </a:rPr>
                        <a:t>1</a:t>
                      </a:r>
                    </a:p>
                  </a:txBody>
                  <a:tcPr/>
                </a:tc>
                <a:tc>
                  <a:txBody>
                    <a:bodyPr/>
                    <a:lstStyle/>
                    <a:p>
                      <a:pPr algn="ctr"/>
                      <a:r>
                        <a:rPr lang="en-US" sz="2000" dirty="0">
                          <a:latin typeface="+mn-lt"/>
                          <a:ea typeface="+mn-ea"/>
                          <a:cs typeface="+mn-ea"/>
                          <a:sym typeface="+mn-lt"/>
                        </a:rPr>
                        <a:t>1</a:t>
                      </a:r>
                    </a:p>
                  </a:txBody>
                  <a:tcPr/>
                </a:tc>
                <a:extLst>
                  <a:ext uri="{0D108BD9-81ED-4DB2-BD59-A6C34878D82A}">
                    <a16:rowId xmlns:a16="http://schemas.microsoft.com/office/drawing/2014/main" val="10001"/>
                  </a:ext>
                </a:extLst>
              </a:tr>
              <a:tr h="396240">
                <a:tc>
                  <a:txBody>
                    <a:bodyPr/>
                    <a:lstStyle/>
                    <a:p>
                      <a:pPr algn="ctr"/>
                      <a:r>
                        <a:rPr lang="en-US" sz="2000" dirty="0">
                          <a:latin typeface="+mn-lt"/>
                          <a:ea typeface="+mn-ea"/>
                          <a:cs typeface="+mn-ea"/>
                          <a:sym typeface="+mn-lt"/>
                        </a:rPr>
                        <a:t>2</a:t>
                      </a:r>
                    </a:p>
                  </a:txBody>
                  <a:tcPr/>
                </a:tc>
                <a:tc>
                  <a:txBody>
                    <a:bodyPr/>
                    <a:lstStyle/>
                    <a:p>
                      <a:pPr algn="ctr"/>
                      <a:r>
                        <a:rPr lang="en-US" sz="2000" dirty="0">
                          <a:latin typeface="+mn-lt"/>
                          <a:ea typeface="+mn-ea"/>
                          <a:cs typeface="+mn-ea"/>
                          <a:sym typeface="+mn-lt"/>
                        </a:rPr>
                        <a:t>0</a:t>
                      </a:r>
                    </a:p>
                  </a:txBody>
                  <a:tcPr/>
                </a:tc>
                <a:tc>
                  <a:txBody>
                    <a:bodyPr/>
                    <a:lstStyle/>
                    <a:p>
                      <a:pPr algn="ctr"/>
                      <a:r>
                        <a:rPr lang="en-US" sz="2000" dirty="0">
                          <a:latin typeface="+mn-lt"/>
                          <a:ea typeface="+mn-ea"/>
                          <a:cs typeface="+mn-ea"/>
                          <a:sym typeface="+mn-lt"/>
                        </a:rPr>
                        <a:t>0</a:t>
                      </a:r>
                    </a:p>
                  </a:txBody>
                  <a:tcPr/>
                </a:tc>
                <a:tc>
                  <a:txBody>
                    <a:bodyPr/>
                    <a:lstStyle/>
                    <a:p>
                      <a:pPr algn="ctr"/>
                      <a:r>
                        <a:rPr lang="en-US" sz="2000" dirty="0">
                          <a:latin typeface="+mn-lt"/>
                          <a:ea typeface="+mn-ea"/>
                          <a:cs typeface="+mn-ea"/>
                          <a:sym typeface="+mn-lt"/>
                        </a:rPr>
                        <a:t>1</a:t>
                      </a:r>
                    </a:p>
                  </a:txBody>
                  <a:tcPr/>
                </a:tc>
                <a:tc>
                  <a:txBody>
                    <a:bodyPr/>
                    <a:lstStyle/>
                    <a:p>
                      <a:pPr algn="ctr"/>
                      <a:r>
                        <a:rPr lang="en-US" sz="2000" dirty="0">
                          <a:latin typeface="+mn-lt"/>
                          <a:ea typeface="+mn-ea"/>
                          <a:cs typeface="+mn-ea"/>
                          <a:sym typeface="+mn-lt"/>
                        </a:rPr>
                        <a:t>1</a:t>
                      </a:r>
                    </a:p>
                  </a:txBody>
                  <a:tcPr/>
                </a:tc>
                <a:tc>
                  <a:txBody>
                    <a:bodyPr/>
                    <a:lstStyle/>
                    <a:p>
                      <a:pPr algn="ctr"/>
                      <a:r>
                        <a:rPr lang="en-US" sz="2000" dirty="0">
                          <a:latin typeface="+mn-lt"/>
                          <a:ea typeface="+mn-ea"/>
                          <a:cs typeface="+mn-ea"/>
                          <a:sym typeface="+mn-lt"/>
                        </a:rPr>
                        <a:t>1</a:t>
                      </a:r>
                    </a:p>
                  </a:txBody>
                  <a:tcPr/>
                </a:tc>
                <a:tc>
                  <a:txBody>
                    <a:bodyPr/>
                    <a:lstStyle/>
                    <a:p>
                      <a:pPr algn="ctr"/>
                      <a:r>
                        <a:rPr lang="en-US" sz="2000" dirty="0">
                          <a:latin typeface="+mn-lt"/>
                          <a:ea typeface="+mn-ea"/>
                          <a:cs typeface="+mn-ea"/>
                          <a:sym typeface="+mn-lt"/>
                        </a:rPr>
                        <a:t>1</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2467156" y="4040895"/>
                <a:ext cx="7349705" cy="2048510"/>
              </a:xfrm>
              <a:prstGeom prst="rect">
                <a:avLst/>
              </a:prstGeom>
              <a:noFill/>
            </p:spPr>
            <p:txBody>
              <a:bodyPr wrap="square" rtlCol="0">
                <a:spAutoFit/>
              </a:bodyPr>
              <a:lstStyle/>
              <a:p>
                <a:pPr>
                  <a:lnSpc>
                    <a:spcPct val="130000"/>
                  </a:lnSpc>
                </a:pPr>
                <a:r>
                  <a:rPr lang="zh-CN" altLang="en-US" sz="2000" b="1" dirty="0">
                    <a:latin typeface="+mn-lt"/>
                    <a:ea typeface="+mn-ea"/>
                    <a:cs typeface="+mn-ea"/>
                    <a:sym typeface="+mn-lt"/>
                  </a:rPr>
                  <a:t>注：</a:t>
                </a:r>
                <a:r>
                  <a:rPr lang="en-US" sz="2000" dirty="0">
                    <a:latin typeface="+mn-lt"/>
                    <a:ea typeface="+mn-ea"/>
                    <a:cs typeface="+mn-ea"/>
                    <a:sym typeface="+mn-lt"/>
                  </a:rPr>
                  <a:t> </a:t>
                </a:r>
                <a14:m>
                  <m:oMath xmlns:m="http://schemas.openxmlformats.org/officeDocument/2006/math">
                    <m:sSub>
                      <m:sSubPr>
                        <m:ctrlPr>
                          <a:rPr lang="en-US" sz="2000" i="1">
                            <a:latin typeface="Cambria Math" panose="02040503050406030204" pitchFamily="18" charset="0"/>
                            <a:ea typeface="+mn-ea"/>
                            <a:cs typeface="+mn-ea"/>
                            <a:sym typeface="+mn-lt"/>
                          </a:rPr>
                        </m:ctrlPr>
                      </m:sSubPr>
                      <m:e>
                        <m:d>
                          <m:dPr>
                            <m:ctrlPr>
                              <a:rPr lang="en-US" sz="2000" i="1">
                                <a:latin typeface="Cambria Math" panose="02040503050406030204" pitchFamily="18" charset="0"/>
                                <a:ea typeface="+mn-ea"/>
                                <a:cs typeface="+mn-ea"/>
                                <a:sym typeface="+mn-lt"/>
                              </a:rPr>
                            </m:ctrlPr>
                          </m:dPr>
                          <m:e>
                            <m:r>
                              <a:rPr lang="en-US" sz="2000" i="1">
                                <a:latin typeface="Cambria Math" panose="02040503050406030204" pitchFamily="18" charset="0"/>
                                <a:ea typeface="+mn-ea"/>
                                <a:cs typeface="+mn-ea"/>
                                <a:sym typeface="+mn-lt"/>
                              </a:rPr>
                              <m:t>1</m:t>
                            </m:r>
                          </m:e>
                        </m:d>
                        <m:r>
                          <a:rPr lang="en-US" sz="2000" i="1">
                            <a:latin typeface="Cambria Math" panose="02040503050406030204" pitchFamily="18" charset="0"/>
                            <a:ea typeface="+mn-ea"/>
                            <a:cs typeface="+mn-ea"/>
                            <a:sym typeface="+mn-lt"/>
                          </a:rPr>
                          <m:t> </m:t>
                        </m:r>
                        <m:r>
                          <a:rPr lang="en-US" sz="2000" i="1">
                            <a:latin typeface="Cambria Math" panose="02040503050406030204" pitchFamily="18" charset="0"/>
                            <a:ea typeface="+mn-ea"/>
                            <a:cs typeface="+mn-ea"/>
                            <a:sym typeface="+mn-lt"/>
                          </a:rPr>
                          <m:t>𝑎</m:t>
                        </m:r>
                      </m:e>
                      <m:sub>
                        <m:r>
                          <a:rPr lang="en-US" sz="2000" i="1">
                            <a:latin typeface="Cambria Math" panose="02040503050406030204" pitchFamily="18" charset="0"/>
                            <a:ea typeface="+mn-ea"/>
                            <a:cs typeface="+mn-ea"/>
                            <a:sym typeface="+mn-lt"/>
                          </a:rPr>
                          <m:t>11</m:t>
                        </m:r>
                      </m:sub>
                    </m:sSub>
                    <m:r>
                      <a:rPr lang="en-US" sz="2000" i="1">
                        <a:latin typeface="Cambria Math" panose="02040503050406030204" pitchFamily="18" charset="0"/>
                        <a:ea typeface="+mn-ea"/>
                        <a:cs typeface="+mn-ea"/>
                        <a:sym typeface="+mn-lt"/>
                      </a:rPr>
                      <m:t>=1</m:t>
                    </m:r>
                    <m:r>
                      <a:rPr lang="zh-CN" altLang="en-US" sz="2000" b="0" i="1" smtClean="0">
                        <a:latin typeface="Cambria Math" panose="02040503050406030204" pitchFamily="18" charset="0"/>
                        <a:ea typeface="+mn-ea"/>
                        <a:cs typeface="+mn-ea"/>
                        <a:sym typeface="+mn-lt"/>
                      </a:rPr>
                      <m:t>，</m:t>
                    </m:r>
                    <m:r>
                      <a:rPr lang="en-US" sz="2000" i="1">
                        <a:latin typeface="Cambria Math" panose="02040503050406030204" pitchFamily="18" charset="0"/>
                        <a:ea typeface="+mn-ea"/>
                        <a:cs typeface="+mn-ea"/>
                        <a:sym typeface="+mn-lt"/>
                      </a:rPr>
                      <m:t> </m:t>
                    </m:r>
                    <m:r>
                      <a:rPr lang="zh-CN" altLang="en-US" sz="2000" b="0" i="1" smtClean="0">
                        <a:latin typeface="Cambria Math" panose="02040503050406030204" pitchFamily="18" charset="0"/>
                        <a:ea typeface="+mn-ea"/>
                        <a:cs typeface="+mn-ea"/>
                        <a:sym typeface="+mn-lt"/>
                      </a:rPr>
                      <m:t>因</m:t>
                    </m:r>
                    <m:r>
                      <a:rPr lang="zh-CN" altLang="en-US" sz="2000" i="1">
                        <a:latin typeface="Cambria Math" panose="02040503050406030204" pitchFamily="18" charset="0"/>
                        <a:ea typeface="+mn-ea"/>
                        <a:cs typeface="+mn-ea"/>
                        <a:sym typeface="+mn-lt"/>
                      </a:rPr>
                      <m:t>旧金山</m:t>
                    </m:r>
                    <m:r>
                      <a:rPr lang="zh-CN" altLang="en-US" sz="2000" b="0" i="1" smtClean="0">
                        <a:latin typeface="Cambria Math" panose="02040503050406030204" pitchFamily="18" charset="0"/>
                        <a:ea typeface="+mn-ea"/>
                        <a:cs typeface="+mn-ea"/>
                        <a:sym typeface="+mn-lt"/>
                      </a:rPr>
                      <m:t>至</m:t>
                    </m:r>
                    <m:r>
                      <a:rPr lang="zh-CN" altLang="en-US" sz="2000" i="1">
                        <a:latin typeface="Cambria Math" panose="02040503050406030204" pitchFamily="18" charset="0"/>
                        <a:ea typeface="+mn-ea"/>
                        <a:cs typeface="+mn-ea"/>
                        <a:sym typeface="+mn-lt"/>
                      </a:rPr>
                      <m:t>丹佛</m:t>
                    </m:r>
                    <m:r>
                      <a:rPr lang="zh-CN" altLang="en-US" sz="2000" i="1" smtClean="0">
                        <a:latin typeface="Cambria Math" panose="02040503050406030204" pitchFamily="18" charset="0"/>
                        <a:ea typeface="+mn-ea"/>
                        <a:cs typeface="+mn-ea"/>
                        <a:sym typeface="+mn-lt"/>
                      </a:rPr>
                      <m:t>的全价座位</m:t>
                    </m:r>
                    <m:r>
                      <a:rPr lang="en-US" altLang="zh-CN" sz="2000" b="0" i="1" smtClean="0">
                        <a:latin typeface="Cambria Math" panose="02040503050406030204" pitchFamily="18" charset="0"/>
                        <a:ea typeface="+mn-ea"/>
                        <a:cs typeface="+mn-ea"/>
                        <a:sym typeface="+mn-lt"/>
                      </a:rPr>
                      <m:t> </m:t>
                    </m:r>
                    <m:r>
                      <a:rPr lang="zh-CN" altLang="en-US" sz="2000" i="1">
                        <a:latin typeface="Cambria Math" panose="02040503050406030204" pitchFamily="18" charset="0"/>
                        <a:ea typeface="+mn-ea"/>
                        <a:cs typeface="+mn-ea"/>
                        <a:sym typeface="+mn-lt"/>
                      </a:rPr>
                      <m:t>需要用</m:t>
                    </m:r>
                    <m:r>
                      <a:rPr lang="zh-CN" altLang="en-US" sz="2000" i="1" smtClean="0">
                        <a:latin typeface="Cambria Math" panose="02040503050406030204" pitchFamily="18" charset="0"/>
                        <a:ea typeface="+mn-ea"/>
                        <a:cs typeface="+mn-ea"/>
                        <a:sym typeface="+mn-lt"/>
                      </a:rPr>
                      <m:t>航班</m:t>
                    </m:r>
                    <m:r>
                      <a:rPr lang="en-US" altLang="zh-CN" sz="2000" b="0" i="1" smtClean="0">
                        <a:latin typeface="Cambria Math" panose="02040503050406030204" pitchFamily="18" charset="0"/>
                        <a:ea typeface="+mn-ea"/>
                        <a:cs typeface="+mn-ea"/>
                        <a:sym typeface="+mn-lt"/>
                      </a:rPr>
                      <m:t> 1 </m:t>
                    </m:r>
                    <m:r>
                      <a:rPr lang="zh-CN" altLang="en-US" sz="2000" i="1">
                        <a:latin typeface="Cambria Math" panose="02040503050406030204" pitchFamily="18" charset="0"/>
                        <a:ea typeface="+mn-ea"/>
                        <a:cs typeface="+mn-ea"/>
                        <a:sym typeface="+mn-lt"/>
                      </a:rPr>
                      <m:t>的资源</m:t>
                    </m:r>
                    <m:r>
                      <a:rPr lang="zh-CN" altLang="en-US" sz="2000" b="0" i="1" smtClean="0">
                        <a:latin typeface="Cambria Math" panose="02040503050406030204" pitchFamily="18" charset="0"/>
                        <a:ea typeface="+mn-ea"/>
                        <a:cs typeface="+mn-ea"/>
                        <a:sym typeface="+mn-lt"/>
                      </a:rPr>
                      <m:t>，</m:t>
                    </m:r>
                    <m:sSub>
                      <m:sSubPr>
                        <m:ctrlPr>
                          <a:rPr lang="en-US" sz="2000" i="1">
                            <a:latin typeface="Cambria Math" panose="02040503050406030204" pitchFamily="18" charset="0"/>
                            <a:ea typeface="+mn-ea"/>
                            <a:cs typeface="+mn-ea"/>
                            <a:sym typeface="+mn-lt"/>
                          </a:rPr>
                        </m:ctrlPr>
                      </m:sSubPr>
                      <m:e>
                        <m:r>
                          <a:rPr lang="en-US" sz="2000" i="1">
                            <a:latin typeface="Cambria Math" panose="02040503050406030204" pitchFamily="18" charset="0"/>
                            <a:ea typeface="+mn-ea"/>
                            <a:cs typeface="+mn-ea"/>
                            <a:sym typeface="+mn-lt"/>
                          </a:rPr>
                          <m:t>𝑎</m:t>
                        </m:r>
                      </m:e>
                      <m:sub>
                        <m:r>
                          <a:rPr lang="en-US" sz="2000" i="1">
                            <a:latin typeface="Cambria Math" panose="02040503050406030204" pitchFamily="18" charset="0"/>
                            <a:ea typeface="+mn-ea"/>
                            <a:cs typeface="+mn-ea"/>
                            <a:sym typeface="+mn-lt"/>
                          </a:rPr>
                          <m:t>13</m:t>
                        </m:r>
                      </m:sub>
                    </m:sSub>
                    <m:r>
                      <a:rPr lang="en-US" sz="2000" i="1">
                        <a:latin typeface="Cambria Math" panose="02040503050406030204" pitchFamily="18" charset="0"/>
                        <a:ea typeface="+mn-ea"/>
                        <a:cs typeface="+mn-ea"/>
                        <a:sym typeface="+mn-lt"/>
                      </a:rPr>
                      <m:t>=0</m:t>
                    </m:r>
                  </m:oMath>
                </a14:m>
                <a:r>
                  <a:rPr lang="zh-CN" altLang="en-US" sz="2000" dirty="0">
                    <a:latin typeface="+mn-lt"/>
                    <a:ea typeface="+mn-ea"/>
                    <a:cs typeface="+mn-ea"/>
                    <a:sym typeface="+mn-lt"/>
                  </a:rPr>
                  <a:t>，因为丹佛至圣路易斯全价座位不需用到航班 </a:t>
                </a:r>
                <a:r>
                  <a:rPr lang="en-US" altLang="zh-CN" sz="2000" dirty="0">
                    <a:latin typeface="+mn-lt"/>
                    <a:ea typeface="+mn-ea"/>
                    <a:cs typeface="+mn-ea"/>
                    <a:sym typeface="+mn-lt"/>
                  </a:rPr>
                  <a:t>1</a:t>
                </a:r>
                <a:r>
                  <a:rPr lang="zh-CN" altLang="en-US" sz="2000" dirty="0">
                    <a:latin typeface="+mn-lt"/>
                    <a:ea typeface="+mn-ea"/>
                    <a:cs typeface="+mn-ea"/>
                    <a:sym typeface="+mn-lt"/>
                  </a:rPr>
                  <a:t>；</a:t>
                </a:r>
                <a:endParaRPr lang="en-US" sz="2000" dirty="0">
                  <a:latin typeface="+mn-lt"/>
                  <a:ea typeface="+mn-ea"/>
                  <a:cs typeface="+mn-ea"/>
                  <a:sym typeface="+mn-lt"/>
                </a:endParaRPr>
              </a:p>
              <a:p>
                <a:pPr>
                  <a:lnSpc>
                    <a:spcPct val="130000"/>
                  </a:lnSpc>
                </a:pPr>
                <a:r>
                  <a:rPr lang="en-US" sz="2000" dirty="0">
                    <a:latin typeface="+mn-lt"/>
                    <a:ea typeface="+mn-ea"/>
                    <a:cs typeface="+mn-ea"/>
                    <a:sym typeface="+mn-lt"/>
                  </a:rPr>
                  <a:t>(2) </a:t>
                </a:r>
                <a:r>
                  <a:rPr lang="zh-CN" altLang="en-US" sz="2000" dirty="0">
                    <a:latin typeface="+mn-lt"/>
                    <a:ea typeface="+mn-ea"/>
                    <a:cs typeface="+mn-ea"/>
                    <a:sym typeface="+mn-lt"/>
                  </a:rPr>
                  <a:t>航空公司安排</a:t>
                </a:r>
                <a:r>
                  <a:rPr lang="en-US" altLang="zh-CN" sz="2000" dirty="0">
                    <a:latin typeface="+mn-lt"/>
                    <a:ea typeface="+mn-ea"/>
                    <a:cs typeface="+mn-ea"/>
                    <a:sym typeface="+mn-lt"/>
                  </a:rPr>
                  <a:t>100</a:t>
                </a:r>
                <a:r>
                  <a:rPr lang="zh-CN" altLang="en-US" sz="2000" dirty="0">
                    <a:latin typeface="+mn-lt"/>
                    <a:ea typeface="+mn-ea"/>
                    <a:cs typeface="+mn-ea"/>
                    <a:sym typeface="+mn-lt"/>
                  </a:rPr>
                  <a:t>座飞机飞行旧金山至丹佛的航班，</a:t>
                </a:r>
                <a:r>
                  <a:rPr lang="en-US" altLang="zh-CN" sz="2000" dirty="0">
                    <a:latin typeface="+mn-lt"/>
                    <a:ea typeface="+mn-ea"/>
                    <a:cs typeface="+mn-ea"/>
                    <a:sym typeface="+mn-lt"/>
                  </a:rPr>
                  <a:t>120</a:t>
                </a:r>
                <a:r>
                  <a:rPr lang="zh-CN" altLang="en-US" sz="2000" dirty="0">
                    <a:latin typeface="+mn-lt"/>
                    <a:ea typeface="+mn-ea"/>
                    <a:cs typeface="+mn-ea"/>
                    <a:sym typeface="+mn-lt"/>
                  </a:rPr>
                  <a:t>座的飞机飞行丹佛至圣路易斯的航班。</a:t>
                </a:r>
                <a:endParaRPr lang="en-US" sz="2000" dirty="0">
                  <a:latin typeface="+mn-lt"/>
                  <a:ea typeface="+mn-ea"/>
                  <a:cs typeface="+mn-ea"/>
                  <a:sym typeface="+mn-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467156" y="4040895"/>
                <a:ext cx="7349705" cy="2048510"/>
              </a:xfrm>
              <a:prstGeom prst="rect">
                <a:avLst/>
              </a:prstGeom>
              <a:blipFill>
                <a:blip r:embed="rId3"/>
                <a:stretch>
                  <a:fillRect l="-913" r="-498" b="-3869"/>
                </a:stretch>
              </a:blipFill>
            </p:spPr>
            <p:txBody>
              <a:bodyPr/>
              <a:lstStyle/>
              <a:p>
                <a:r>
                  <a:rPr lang="zh-CN" altLang="en-US">
                    <a:noFill/>
                  </a:rPr>
                  <a:t> </a:t>
                </a:r>
              </a:p>
            </p:txBody>
          </p:sp>
        </mc:Fallback>
      </mc:AlternateContent>
      <p:graphicFrame>
        <p:nvGraphicFramePr>
          <p:cNvPr id="5" name="Table 4"/>
          <p:cNvGraphicFramePr>
            <a:graphicFrameLocks noGrp="1"/>
          </p:cNvGraphicFramePr>
          <p:nvPr/>
        </p:nvGraphicFramePr>
        <p:xfrm>
          <a:off x="3764280" y="2050696"/>
          <a:ext cx="6052581" cy="509624"/>
        </p:xfrm>
        <a:graphic>
          <a:graphicData uri="http://schemas.openxmlformats.org/drawingml/2006/table">
            <a:tbl>
              <a:tblPr firstRow="1" bandRow="1">
                <a:tableStyleId>{5C22544A-7EE6-4342-B048-85BDC9FD1C3A}</a:tableStyleId>
              </a:tblPr>
              <a:tblGrid>
                <a:gridCol w="6052581">
                  <a:extLst>
                    <a:ext uri="{9D8B030D-6E8A-4147-A177-3AD203B41FA5}">
                      <a16:colId xmlns:a16="http://schemas.microsoft.com/office/drawing/2014/main" val="20000"/>
                    </a:ext>
                  </a:extLst>
                </a:gridCol>
              </a:tblGrid>
              <a:tr h="509624">
                <a:tc>
                  <a:txBody>
                    <a:bodyPr/>
                    <a:lstStyle/>
                    <a:p>
                      <a:endParaRPr lang="en-US" dirty="0">
                        <a:latin typeface="+mn-lt"/>
                        <a:ea typeface="+mn-ea"/>
                        <a:cs typeface="+mn-ea"/>
                        <a:sym typeface="+mn-lt"/>
                      </a:endParaRPr>
                    </a:p>
                  </a:txBody>
                  <a:tcPr>
                    <a:blipFill rotWithShape="0">
                      <a:blip r:embed="rId4"/>
                      <a:stretch>
                        <a:fillRect l="-101" t="-9524" r="-402" b="-16667"/>
                      </a:stretch>
                    </a:blip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线性规划方法</a:t>
            </a:r>
            <a:endParaRPr lang="zh-CN" altLang="en-US" dirty="0">
              <a:sym typeface="+mn-lt"/>
            </a:endParaRPr>
          </a:p>
        </p:txBody>
      </p:sp>
      <mc:AlternateContent xmlns:mc="http://schemas.openxmlformats.org/markup-compatibility/2006">
        <mc:Choice xmlns:a14="http://schemas.microsoft.com/office/drawing/2010/main" Requires="a14">
          <p:sp>
            <p:nvSpPr>
              <p:cNvPr id="3" name="内容占位符 2"/>
              <p:cNvSpPr>
                <a:spLocks noGrp="1"/>
              </p:cNvSpPr>
              <p:nvPr>
                <p:ph sz="quarter" idx="13"/>
              </p:nvPr>
            </p:nvSpPr>
            <p:spPr/>
            <p:txBody>
              <a:bodyPr>
                <a:normAutofit fontScale="62500" lnSpcReduction="20000"/>
              </a:bodyPr>
              <a:lstStyle/>
              <a:p>
                <a14:m>
                  <m:oMath xmlns:m="http://schemas.openxmlformats.org/officeDocument/2006/math">
                    <m:r>
                      <a:rPr lang="en-US" altLang="zh-CN" smtClean="0">
                        <a:sym typeface="+mn-lt"/>
                      </a:rPr>
                      <m:t>𝐦𝐚𝐱𝐢𝐦𝐢𝐳𝐞</m:t>
                    </m:r>
                    <m:sSub>
                      <m:sSubPr>
                        <m:ctrlPr>
                          <a:rPr lang="en-US" altLang="zh-CN">
                            <a:sym typeface="+mn-lt"/>
                          </a:rPr>
                        </m:ctrlPr>
                      </m:sSubPr>
                      <m:e>
                        <m:r>
                          <a:rPr lang="en-US" altLang="zh-CN">
                            <a:sym typeface="+mn-lt"/>
                          </a:rPr>
                          <m:t>    </m:t>
                        </m:r>
                        <m:r>
                          <a:rPr lang="en-US" altLang="zh-CN">
                            <a:sym typeface="+mn-lt"/>
                          </a:rPr>
                          <m:t>𝟏𝟓𝟎</m:t>
                        </m:r>
                        <m:r>
                          <a:rPr lang="en-US" altLang="zh-CN">
                            <a:sym typeface="+mn-lt"/>
                          </a:rPr>
                          <m:t>𝒙</m:t>
                        </m:r>
                      </m:e>
                      <m:sub>
                        <m:r>
                          <a:rPr lang="en-US" altLang="zh-CN">
                            <a:sym typeface="+mn-lt"/>
                          </a:rPr>
                          <m:t>𝟏</m:t>
                        </m:r>
                      </m:sub>
                    </m:sSub>
                    <m:r>
                      <a:rPr lang="en-US" altLang="zh-CN">
                        <a:sym typeface="+mn-lt"/>
                      </a:rPr>
                      <m:t>+</m:t>
                    </m:r>
                    <m:r>
                      <a:rPr lang="en-US" altLang="zh-CN">
                        <a:sym typeface="+mn-lt"/>
                      </a:rPr>
                      <m:t>𝟏𝟎𝟎</m:t>
                    </m:r>
                    <m:sSub>
                      <m:sSubPr>
                        <m:ctrlPr>
                          <a:rPr lang="en-US" altLang="zh-CN">
                            <a:sym typeface="+mn-lt"/>
                          </a:rPr>
                        </m:ctrlPr>
                      </m:sSubPr>
                      <m:e>
                        <m:r>
                          <a:rPr lang="en-US" altLang="zh-CN">
                            <a:sym typeface="+mn-lt"/>
                          </a:rPr>
                          <m:t>𝒙</m:t>
                        </m:r>
                      </m:e>
                      <m:sub>
                        <m:r>
                          <a:rPr lang="en-US" altLang="zh-CN">
                            <a:sym typeface="+mn-lt"/>
                          </a:rPr>
                          <m:t>𝟐</m:t>
                        </m:r>
                      </m:sub>
                    </m:sSub>
                    <m:r>
                      <a:rPr lang="en-US" altLang="zh-CN">
                        <a:sym typeface="+mn-lt"/>
                      </a:rPr>
                      <m:t>+</m:t>
                    </m:r>
                    <m:r>
                      <a:rPr lang="en-US" altLang="zh-CN">
                        <a:sym typeface="+mn-lt"/>
                      </a:rPr>
                      <m:t>𝟏𝟐𝟎</m:t>
                    </m:r>
                    <m:sSub>
                      <m:sSubPr>
                        <m:ctrlPr>
                          <a:rPr lang="en-US" altLang="zh-CN">
                            <a:sym typeface="+mn-lt"/>
                          </a:rPr>
                        </m:ctrlPr>
                      </m:sSubPr>
                      <m:e>
                        <m:r>
                          <a:rPr lang="en-US" altLang="zh-CN">
                            <a:sym typeface="+mn-lt"/>
                          </a:rPr>
                          <m:t>𝒙</m:t>
                        </m:r>
                      </m:e>
                      <m:sub>
                        <m:r>
                          <a:rPr lang="en-US" altLang="zh-CN">
                            <a:sym typeface="+mn-lt"/>
                          </a:rPr>
                          <m:t>𝟑</m:t>
                        </m:r>
                      </m:sub>
                    </m:sSub>
                    <m:r>
                      <a:rPr lang="en-US" altLang="zh-CN">
                        <a:sym typeface="+mn-lt"/>
                      </a:rPr>
                      <m:t>+</m:t>
                    </m:r>
                    <m:r>
                      <a:rPr lang="en-US" altLang="zh-CN">
                        <a:sym typeface="+mn-lt"/>
                      </a:rPr>
                      <m:t>𝟖𝟎</m:t>
                    </m:r>
                    <m:sSub>
                      <m:sSubPr>
                        <m:ctrlPr>
                          <a:rPr lang="en-US" altLang="zh-CN">
                            <a:sym typeface="+mn-lt"/>
                          </a:rPr>
                        </m:ctrlPr>
                      </m:sSubPr>
                      <m:e>
                        <m:r>
                          <a:rPr lang="en-US" altLang="zh-CN">
                            <a:sym typeface="+mn-lt"/>
                          </a:rPr>
                          <m:t>𝒙</m:t>
                        </m:r>
                      </m:e>
                      <m:sub>
                        <m:r>
                          <a:rPr lang="en-US" altLang="zh-CN">
                            <a:sym typeface="+mn-lt"/>
                          </a:rPr>
                          <m:t>𝟒</m:t>
                        </m:r>
                      </m:sub>
                    </m:sSub>
                    <m:r>
                      <a:rPr lang="en-US" altLang="zh-CN">
                        <a:sym typeface="+mn-lt"/>
                      </a:rPr>
                      <m:t>+</m:t>
                    </m:r>
                    <m:r>
                      <a:rPr lang="en-US" altLang="zh-CN">
                        <a:sym typeface="+mn-lt"/>
                      </a:rPr>
                      <m:t>𝟐𝟓𝟎</m:t>
                    </m:r>
                    <m:sSub>
                      <m:sSubPr>
                        <m:ctrlPr>
                          <a:rPr lang="en-US" altLang="zh-CN">
                            <a:sym typeface="+mn-lt"/>
                          </a:rPr>
                        </m:ctrlPr>
                      </m:sSubPr>
                      <m:e>
                        <m:r>
                          <a:rPr lang="en-US" altLang="zh-CN">
                            <a:sym typeface="+mn-lt"/>
                          </a:rPr>
                          <m:t>𝒙</m:t>
                        </m:r>
                      </m:e>
                      <m:sub>
                        <m:r>
                          <a:rPr lang="en-US" altLang="zh-CN">
                            <a:sym typeface="+mn-lt"/>
                          </a:rPr>
                          <m:t>𝟓</m:t>
                        </m:r>
                      </m:sub>
                    </m:sSub>
                    <m:r>
                      <a:rPr lang="en-US" altLang="zh-CN">
                        <a:sym typeface="+mn-lt"/>
                      </a:rPr>
                      <m:t>+</m:t>
                    </m:r>
                    <m:r>
                      <a:rPr lang="en-US" altLang="zh-CN">
                        <a:sym typeface="+mn-lt"/>
                      </a:rPr>
                      <m:t>𝟏𝟕𝟎</m:t>
                    </m:r>
                    <m:sSub>
                      <m:sSubPr>
                        <m:ctrlPr>
                          <a:rPr lang="en-US" altLang="zh-CN">
                            <a:sym typeface="+mn-lt"/>
                          </a:rPr>
                        </m:ctrlPr>
                      </m:sSubPr>
                      <m:e>
                        <m:r>
                          <a:rPr lang="en-US" altLang="zh-CN">
                            <a:sym typeface="+mn-lt"/>
                          </a:rPr>
                          <m:t>𝒙</m:t>
                        </m:r>
                      </m:e>
                      <m:sub>
                        <m:r>
                          <a:rPr lang="en-US" altLang="zh-CN">
                            <a:sym typeface="+mn-lt"/>
                          </a:rPr>
                          <m:t>𝟔</m:t>
                        </m:r>
                      </m:sub>
                    </m:sSub>
                  </m:oMath>
                </a14:m>
                <a:endParaRPr lang="en-US" altLang="zh-CN" dirty="0">
                  <a:sym typeface="+mn-lt"/>
                </a:endParaRPr>
              </a:p>
              <a:p>
                <a:r>
                  <a:rPr lang="en-US" altLang="zh-CN" dirty="0" err="1">
                    <a:sym typeface="+mn-lt"/>
                  </a:rPr>
                  <a:t>s.t.</a:t>
                </a:r>
                <a:r>
                  <a:rPr lang="en-US" altLang="zh-CN" dirty="0">
                    <a:sym typeface="+mn-lt"/>
                  </a:rPr>
                  <a:t>	</a:t>
                </a:r>
                <a14:m>
                  <m:oMath xmlns:m="http://schemas.openxmlformats.org/officeDocument/2006/math">
                    <m:sSub>
                      <m:sSubPr>
                        <m:ctrlPr>
                          <a:rPr lang="en-US" altLang="zh-CN">
                            <a:sym typeface="+mn-lt"/>
                          </a:rPr>
                        </m:ctrlPr>
                      </m:sSubPr>
                      <m:e>
                        <m:r>
                          <a:rPr lang="en-US" altLang="zh-CN">
                            <a:sym typeface="+mn-lt"/>
                          </a:rPr>
                          <m:t>𝒙</m:t>
                        </m:r>
                      </m:e>
                      <m:sub>
                        <m:r>
                          <a:rPr lang="en-US" altLang="zh-CN">
                            <a:sym typeface="+mn-lt"/>
                          </a:rPr>
                          <m:t>𝟏</m:t>
                        </m:r>
                      </m:sub>
                    </m:sSub>
                    <m:r>
                      <a:rPr lang="en-US" altLang="zh-CN">
                        <a:sym typeface="+mn-lt"/>
                      </a:rPr>
                      <m:t>+ </m:t>
                    </m:r>
                    <m:sSub>
                      <m:sSubPr>
                        <m:ctrlPr>
                          <a:rPr lang="en-US" altLang="zh-CN">
                            <a:sym typeface="+mn-lt"/>
                          </a:rPr>
                        </m:ctrlPr>
                      </m:sSubPr>
                      <m:e>
                        <m:r>
                          <a:rPr lang="en-US" altLang="zh-CN">
                            <a:sym typeface="+mn-lt"/>
                          </a:rPr>
                          <m:t>𝒙</m:t>
                        </m:r>
                      </m:e>
                      <m:sub>
                        <m:r>
                          <a:rPr lang="en-US" altLang="zh-CN">
                            <a:sym typeface="+mn-lt"/>
                          </a:rPr>
                          <m:t>𝟐</m:t>
                        </m:r>
                      </m:sub>
                    </m:sSub>
                    <m:r>
                      <a:rPr lang="en-US" altLang="zh-CN">
                        <a:sym typeface="+mn-lt"/>
                      </a:rPr>
                      <m:t>                    +</m:t>
                    </m:r>
                    <m:sSub>
                      <m:sSubPr>
                        <m:ctrlPr>
                          <a:rPr lang="en-US" altLang="zh-CN">
                            <a:sym typeface="+mn-lt"/>
                          </a:rPr>
                        </m:ctrlPr>
                      </m:sSubPr>
                      <m:e>
                        <m:r>
                          <a:rPr lang="en-US" altLang="zh-CN">
                            <a:sym typeface="+mn-lt"/>
                          </a:rPr>
                          <m:t>𝒙</m:t>
                        </m:r>
                      </m:e>
                      <m:sub>
                        <m:r>
                          <a:rPr lang="en-US" altLang="zh-CN">
                            <a:sym typeface="+mn-lt"/>
                          </a:rPr>
                          <m:t>𝟓</m:t>
                        </m:r>
                      </m:sub>
                    </m:sSub>
                    <m:r>
                      <a:rPr lang="en-US" altLang="zh-CN">
                        <a:sym typeface="+mn-lt"/>
                      </a:rPr>
                      <m:t>+</m:t>
                    </m:r>
                    <m:sSub>
                      <m:sSubPr>
                        <m:ctrlPr>
                          <a:rPr lang="en-US" altLang="zh-CN">
                            <a:sym typeface="+mn-lt"/>
                          </a:rPr>
                        </m:ctrlPr>
                      </m:sSubPr>
                      <m:e>
                        <m:r>
                          <a:rPr lang="en-US" altLang="zh-CN">
                            <a:sym typeface="+mn-lt"/>
                          </a:rPr>
                          <m:t>𝒙</m:t>
                        </m:r>
                      </m:e>
                      <m:sub>
                        <m:r>
                          <a:rPr lang="en-US" altLang="zh-CN">
                            <a:sym typeface="+mn-lt"/>
                          </a:rPr>
                          <m:t>𝟔</m:t>
                        </m:r>
                      </m:sub>
                    </m:sSub>
                    <m:r>
                      <a:rPr lang="en-US" altLang="zh-CN">
                        <a:sym typeface="+mn-lt"/>
                      </a:rPr>
                      <m:t>≤</m:t>
                    </m:r>
                    <m:r>
                      <a:rPr lang="en-US" altLang="zh-CN">
                        <a:sym typeface="+mn-lt"/>
                      </a:rPr>
                      <m:t>𝟏𝟎𝟎</m:t>
                    </m:r>
                    <m:r>
                      <a:rPr lang="en-US" altLang="zh-CN">
                        <a:sym typeface="+mn-lt"/>
                      </a:rPr>
                      <m:t>         </m:t>
                    </m:r>
                    <m:r>
                      <a:rPr lang="zh-CN" altLang="en-US">
                        <a:sym typeface="+mn-lt"/>
                      </a:rPr>
                      <m:t>（旧金山</m:t>
                    </m:r>
                    <m:r>
                      <a:rPr lang="en-US" altLang="zh-CN">
                        <a:sym typeface="+mn-lt"/>
                      </a:rPr>
                      <m:t>−</m:t>
                    </m:r>
                    <m:r>
                      <a:rPr lang="zh-CN" altLang="en-US">
                        <a:sym typeface="+mn-lt"/>
                      </a:rPr>
                      <m:t>丹佛航段）</m:t>
                    </m:r>
                  </m:oMath>
                </a14:m>
                <a:endParaRPr lang="en-US" altLang="zh-CN" dirty="0">
                  <a:sym typeface="+mn-lt"/>
                </a:endParaRPr>
              </a:p>
              <a:p>
                <a:r>
                  <a:rPr lang="en-US" altLang="zh-CN" dirty="0">
                    <a:sym typeface="+mn-lt"/>
                  </a:rPr>
                  <a:t>	</a:t>
                </a:r>
                <a14:m>
                  <m:oMath xmlns:m="http://schemas.openxmlformats.org/officeDocument/2006/math">
                    <m:sSub>
                      <m:sSubPr>
                        <m:ctrlPr>
                          <a:rPr lang="en-US" altLang="zh-CN">
                            <a:sym typeface="+mn-lt"/>
                          </a:rPr>
                        </m:ctrlPr>
                      </m:sSubPr>
                      <m:e>
                        <m:r>
                          <a:rPr lang="en-US" altLang="zh-CN">
                            <a:sym typeface="+mn-lt"/>
                          </a:rPr>
                          <m:t>                     </m:t>
                        </m:r>
                        <m:r>
                          <a:rPr lang="en-US" altLang="zh-CN">
                            <a:sym typeface="+mn-lt"/>
                          </a:rPr>
                          <m:t>𝒙</m:t>
                        </m:r>
                      </m:e>
                      <m:sub>
                        <m:r>
                          <a:rPr lang="en-US" altLang="zh-CN">
                            <a:sym typeface="+mn-lt"/>
                          </a:rPr>
                          <m:t>𝟑</m:t>
                        </m:r>
                      </m:sub>
                    </m:sSub>
                    <m:r>
                      <a:rPr lang="en-US" altLang="zh-CN">
                        <a:sym typeface="+mn-lt"/>
                      </a:rPr>
                      <m:t> + </m:t>
                    </m:r>
                    <m:sSub>
                      <m:sSubPr>
                        <m:ctrlPr>
                          <a:rPr lang="en-US" altLang="zh-CN">
                            <a:sym typeface="+mn-lt"/>
                          </a:rPr>
                        </m:ctrlPr>
                      </m:sSubPr>
                      <m:e>
                        <m:r>
                          <a:rPr lang="en-US" altLang="zh-CN">
                            <a:sym typeface="+mn-lt"/>
                          </a:rPr>
                          <m:t>𝒙</m:t>
                        </m:r>
                      </m:e>
                      <m:sub>
                        <m:r>
                          <a:rPr lang="en-US" altLang="zh-CN">
                            <a:sym typeface="+mn-lt"/>
                          </a:rPr>
                          <m:t>𝟒</m:t>
                        </m:r>
                      </m:sub>
                    </m:sSub>
                    <m:r>
                      <a:rPr lang="en-US" altLang="zh-CN">
                        <a:sym typeface="+mn-lt"/>
                      </a:rPr>
                      <m:t>+</m:t>
                    </m:r>
                    <m:sSub>
                      <m:sSubPr>
                        <m:ctrlPr>
                          <a:rPr lang="en-US" altLang="zh-CN">
                            <a:sym typeface="+mn-lt"/>
                          </a:rPr>
                        </m:ctrlPr>
                      </m:sSubPr>
                      <m:e>
                        <m:r>
                          <a:rPr lang="en-US" altLang="zh-CN">
                            <a:sym typeface="+mn-lt"/>
                          </a:rPr>
                          <m:t>𝒙</m:t>
                        </m:r>
                      </m:e>
                      <m:sub>
                        <m:r>
                          <a:rPr lang="en-US" altLang="zh-CN">
                            <a:sym typeface="+mn-lt"/>
                          </a:rPr>
                          <m:t>𝟓</m:t>
                        </m:r>
                      </m:sub>
                    </m:sSub>
                    <m:r>
                      <a:rPr lang="en-US" altLang="zh-CN">
                        <a:sym typeface="+mn-lt"/>
                      </a:rPr>
                      <m:t>+</m:t>
                    </m:r>
                    <m:sSub>
                      <m:sSubPr>
                        <m:ctrlPr>
                          <a:rPr lang="en-US" altLang="zh-CN">
                            <a:sym typeface="+mn-lt"/>
                          </a:rPr>
                        </m:ctrlPr>
                      </m:sSubPr>
                      <m:e>
                        <m:r>
                          <a:rPr lang="en-US" altLang="zh-CN">
                            <a:sym typeface="+mn-lt"/>
                          </a:rPr>
                          <m:t>𝒙</m:t>
                        </m:r>
                      </m:e>
                      <m:sub>
                        <m:r>
                          <a:rPr lang="en-US" altLang="zh-CN">
                            <a:sym typeface="+mn-lt"/>
                          </a:rPr>
                          <m:t>𝟔</m:t>
                        </m:r>
                      </m:sub>
                    </m:sSub>
                    <m:r>
                      <a:rPr lang="en-US" altLang="zh-CN">
                        <a:sym typeface="+mn-lt"/>
                      </a:rPr>
                      <m:t>≤</m:t>
                    </m:r>
                    <m:r>
                      <a:rPr lang="en-US" altLang="zh-CN">
                        <a:sym typeface="+mn-lt"/>
                      </a:rPr>
                      <m:t>𝟏𝟐𝟎</m:t>
                    </m:r>
                    <m:r>
                      <a:rPr lang="en-US" altLang="zh-CN">
                        <a:sym typeface="+mn-lt"/>
                      </a:rPr>
                      <m:t>         </m:t>
                    </m:r>
                    <m:r>
                      <a:rPr lang="zh-CN" altLang="en-US">
                        <a:sym typeface="+mn-lt"/>
                      </a:rPr>
                      <m:t>（丹佛</m:t>
                    </m:r>
                    <m:r>
                      <a:rPr lang="en-US" altLang="zh-CN">
                        <a:sym typeface="+mn-lt"/>
                      </a:rPr>
                      <m:t> − </m:t>
                    </m:r>
                    <m:r>
                      <a:rPr lang="zh-CN" altLang="en-US">
                        <a:sym typeface="+mn-lt"/>
                      </a:rPr>
                      <m:t>圣路易斯航段）</m:t>
                    </m:r>
                  </m:oMath>
                </a14:m>
                <a:endParaRPr lang="en-US" altLang="zh-CN" dirty="0">
                  <a:sym typeface="+mn-lt"/>
                </a:endParaRPr>
              </a:p>
              <a:p>
                <a:r>
                  <a:rPr lang="en-US" altLang="zh-CN" dirty="0">
                    <a:sym typeface="+mn-lt"/>
                  </a:rPr>
                  <a:t>	</a:t>
                </a:r>
                <a14:m>
                  <m:oMath xmlns:m="http://schemas.openxmlformats.org/officeDocument/2006/math">
                    <m:sSub>
                      <m:sSubPr>
                        <m:ctrlPr>
                          <a:rPr lang="en-US" altLang="zh-CN">
                            <a:sym typeface="+mn-lt"/>
                          </a:rPr>
                        </m:ctrlPr>
                      </m:sSubPr>
                      <m:e>
                        <m:r>
                          <a:rPr lang="en-US" altLang="zh-CN">
                            <a:sym typeface="+mn-lt"/>
                          </a:rPr>
                          <m:t>𝒙</m:t>
                        </m:r>
                      </m:e>
                      <m:sub>
                        <m:r>
                          <a:rPr lang="en-US" altLang="zh-CN">
                            <a:sym typeface="+mn-lt"/>
                          </a:rPr>
                          <m:t>𝟏</m:t>
                        </m:r>
                      </m:sub>
                    </m:sSub>
                    <m:r>
                      <a:rPr lang="en-US" altLang="zh-CN">
                        <a:sym typeface="+mn-lt"/>
                      </a:rPr>
                      <m:t>                                                   ≤</m:t>
                    </m:r>
                    <m:r>
                      <a:rPr lang="en-US" altLang="zh-CN">
                        <a:sym typeface="+mn-lt"/>
                      </a:rPr>
                      <m:t>𝟑𝟎</m:t>
                    </m:r>
                  </m:oMath>
                </a14:m>
                <a:endParaRPr lang="en-US" altLang="zh-CN" dirty="0">
                  <a:sym typeface="+mn-lt"/>
                </a:endParaRPr>
              </a:p>
              <a:p>
                <a:r>
                  <a:rPr lang="en-US" altLang="zh-CN" dirty="0">
                    <a:sym typeface="+mn-lt"/>
                  </a:rPr>
                  <a:t>	        </a:t>
                </a:r>
                <a14:m>
                  <m:oMath xmlns:m="http://schemas.openxmlformats.org/officeDocument/2006/math">
                    <m:sSub>
                      <m:sSubPr>
                        <m:ctrlPr>
                          <a:rPr lang="en-US" altLang="zh-CN">
                            <a:sym typeface="+mn-lt"/>
                          </a:rPr>
                        </m:ctrlPr>
                      </m:sSubPr>
                      <m:e>
                        <m:r>
                          <a:rPr lang="en-US" altLang="zh-CN">
                            <a:sym typeface="+mn-lt"/>
                          </a:rPr>
                          <m:t>𝒙</m:t>
                        </m:r>
                      </m:e>
                      <m:sub>
                        <m:r>
                          <a:rPr lang="en-US" altLang="zh-CN">
                            <a:sym typeface="+mn-lt"/>
                          </a:rPr>
                          <m:t>𝟐</m:t>
                        </m:r>
                      </m:sub>
                    </m:sSub>
                    <m:r>
                      <a:rPr lang="en-US" altLang="zh-CN">
                        <a:sym typeface="+mn-lt"/>
                      </a:rPr>
                      <m:t>                                         ≤</m:t>
                    </m:r>
                    <m:r>
                      <a:rPr lang="en-US" altLang="zh-CN">
                        <a:sym typeface="+mn-lt"/>
                      </a:rPr>
                      <m:t>𝟔𝟎</m:t>
                    </m:r>
                  </m:oMath>
                </a14:m>
                <a:endParaRPr lang="en-US" altLang="zh-CN" dirty="0">
                  <a:sym typeface="+mn-lt"/>
                </a:endParaRPr>
              </a:p>
              <a:p>
                <a:r>
                  <a:rPr lang="en-US" altLang="zh-CN" dirty="0">
                    <a:sym typeface="+mn-lt"/>
                  </a:rPr>
                  <a:t>                            </a:t>
                </a:r>
                <a14:m>
                  <m:oMath xmlns:m="http://schemas.openxmlformats.org/officeDocument/2006/math">
                    <m:sSub>
                      <m:sSubPr>
                        <m:ctrlPr>
                          <a:rPr lang="en-US" altLang="zh-CN">
                            <a:sym typeface="+mn-lt"/>
                          </a:rPr>
                        </m:ctrlPr>
                      </m:sSubPr>
                      <m:e>
                        <m:r>
                          <a:rPr lang="en-US" altLang="zh-CN">
                            <a:sym typeface="+mn-lt"/>
                          </a:rPr>
                          <m:t>𝒙</m:t>
                        </m:r>
                      </m:e>
                      <m:sub>
                        <m:r>
                          <a:rPr lang="en-US" altLang="zh-CN">
                            <a:sym typeface="+mn-lt"/>
                          </a:rPr>
                          <m:t>𝟑</m:t>
                        </m:r>
                      </m:sub>
                    </m:sSub>
                    <m:r>
                      <a:rPr lang="en-US" altLang="zh-CN">
                        <a:sym typeface="+mn-lt"/>
                      </a:rPr>
                      <m:t>                               </m:t>
                    </m:r>
                    <m:r>
                      <a:rPr lang="en-US" altLang="zh-CN" smtClean="0">
                        <a:sym typeface="+mn-lt"/>
                      </a:rPr>
                      <m:t>    </m:t>
                    </m:r>
                    <m:r>
                      <a:rPr lang="en-US" altLang="zh-CN">
                        <a:sym typeface="+mn-lt"/>
                      </a:rPr>
                      <m:t>≤</m:t>
                    </m:r>
                    <m:r>
                      <a:rPr lang="en-US" altLang="zh-CN">
                        <a:sym typeface="+mn-lt"/>
                      </a:rPr>
                      <m:t>𝟐𝟎</m:t>
                    </m:r>
                  </m:oMath>
                </a14:m>
                <a:endParaRPr lang="en-US" altLang="zh-CN" dirty="0">
                  <a:sym typeface="+mn-lt"/>
                </a:endParaRPr>
              </a:p>
              <a:p>
                <a:r>
                  <a:rPr lang="en-US" altLang="zh-CN" dirty="0">
                    <a:sym typeface="+mn-lt"/>
                  </a:rPr>
                  <a:t>                                   </a:t>
                </a:r>
                <a14:m>
                  <m:oMath xmlns:m="http://schemas.openxmlformats.org/officeDocument/2006/math">
                    <m:sSub>
                      <m:sSubPr>
                        <m:ctrlPr>
                          <a:rPr lang="en-US" altLang="zh-CN">
                            <a:sym typeface="+mn-lt"/>
                          </a:rPr>
                        </m:ctrlPr>
                      </m:sSubPr>
                      <m:e>
                        <m:r>
                          <a:rPr lang="en-US" altLang="zh-CN">
                            <a:sym typeface="+mn-lt"/>
                          </a:rPr>
                          <m:t>𝒙</m:t>
                        </m:r>
                      </m:e>
                      <m:sub>
                        <m:r>
                          <a:rPr lang="en-US" altLang="zh-CN">
                            <a:sym typeface="+mn-lt"/>
                          </a:rPr>
                          <m:t>𝟒</m:t>
                        </m:r>
                      </m:sub>
                    </m:sSub>
                    <m:r>
                      <a:rPr lang="en-US" altLang="zh-CN">
                        <a:sym typeface="+mn-lt"/>
                      </a:rPr>
                      <m:t>                           ≤</m:t>
                    </m:r>
                    <m:r>
                      <a:rPr lang="en-US" altLang="zh-CN">
                        <a:sym typeface="+mn-lt"/>
                      </a:rPr>
                      <m:t>𝟖𝟎</m:t>
                    </m:r>
                  </m:oMath>
                </a14:m>
                <a:endParaRPr lang="en-US" altLang="zh-CN" dirty="0">
                  <a:sym typeface="+mn-lt"/>
                </a:endParaRPr>
              </a:p>
              <a:p>
                <a:r>
                  <a:rPr lang="en-US" altLang="zh-CN" dirty="0">
                    <a:sym typeface="+mn-lt"/>
                  </a:rPr>
                  <a:t>                                          </a:t>
                </a:r>
                <a14:m>
                  <m:oMath xmlns:m="http://schemas.openxmlformats.org/officeDocument/2006/math">
                    <m:sSub>
                      <m:sSubPr>
                        <m:ctrlPr>
                          <a:rPr lang="en-US" altLang="zh-CN">
                            <a:sym typeface="+mn-lt"/>
                          </a:rPr>
                        </m:ctrlPr>
                      </m:sSubPr>
                      <m:e>
                        <m:r>
                          <a:rPr lang="en-US" altLang="zh-CN">
                            <a:sym typeface="+mn-lt"/>
                          </a:rPr>
                          <m:t> </m:t>
                        </m:r>
                        <m:r>
                          <a:rPr lang="en-US" altLang="zh-CN">
                            <a:sym typeface="+mn-lt"/>
                          </a:rPr>
                          <m:t>𝒙</m:t>
                        </m:r>
                      </m:e>
                      <m:sub>
                        <m:r>
                          <a:rPr lang="en-US" altLang="zh-CN">
                            <a:sym typeface="+mn-lt"/>
                          </a:rPr>
                          <m:t>𝟓</m:t>
                        </m:r>
                      </m:sub>
                    </m:sSub>
                    <m:r>
                      <a:rPr lang="en-US" altLang="zh-CN">
                        <a:sym typeface="+mn-lt"/>
                      </a:rPr>
                      <m:t>                   ≤</m:t>
                    </m:r>
                    <m:r>
                      <a:rPr lang="en-US" altLang="zh-CN">
                        <a:sym typeface="+mn-lt"/>
                      </a:rPr>
                      <m:t>𝟑𝟎</m:t>
                    </m:r>
                  </m:oMath>
                </a14:m>
                <a:endParaRPr lang="en-US" altLang="zh-CN" dirty="0">
                  <a:sym typeface="+mn-lt"/>
                </a:endParaRPr>
              </a:p>
              <a:p>
                <a:r>
                  <a:rPr lang="en-US" altLang="zh-CN" dirty="0">
                    <a:sym typeface="+mn-lt"/>
                  </a:rPr>
                  <a:t>                                                  </a:t>
                </a:r>
                <a14:m>
                  <m:oMath xmlns:m="http://schemas.openxmlformats.org/officeDocument/2006/math">
                    <m:sSub>
                      <m:sSubPr>
                        <m:ctrlPr>
                          <a:rPr lang="en-US" altLang="zh-CN">
                            <a:sym typeface="+mn-lt"/>
                          </a:rPr>
                        </m:ctrlPr>
                      </m:sSubPr>
                      <m:e>
                        <m:r>
                          <a:rPr lang="en-US" altLang="zh-CN">
                            <a:sym typeface="+mn-lt"/>
                          </a:rPr>
                          <m:t>𝒙</m:t>
                        </m:r>
                      </m:e>
                      <m:sub>
                        <m:r>
                          <a:rPr lang="en-US" altLang="zh-CN">
                            <a:sym typeface="+mn-lt"/>
                          </a:rPr>
                          <m:t>𝟔</m:t>
                        </m:r>
                      </m:sub>
                    </m:sSub>
                    <m:r>
                      <a:rPr lang="en-US" altLang="zh-CN">
                        <a:sym typeface="+mn-lt"/>
                      </a:rPr>
                      <m:t>         ≤</m:t>
                    </m:r>
                    <m:r>
                      <a:rPr lang="en-US" altLang="zh-CN">
                        <a:sym typeface="+mn-lt"/>
                      </a:rPr>
                      <m:t>𝟒𝟎</m:t>
                    </m:r>
                  </m:oMath>
                </a14:m>
                <a:endParaRPr lang="en-US" altLang="zh-CN" dirty="0">
                  <a:sym typeface="+mn-lt"/>
                </a:endParaRPr>
              </a:p>
              <a:p>
                <a:r>
                  <a:rPr lang="en-US" altLang="zh-CN" dirty="0">
                    <a:sym typeface="+mn-lt"/>
                  </a:rPr>
                  <a:t>                                       </a:t>
                </a:r>
                <a14:m>
                  <m:oMath xmlns:m="http://schemas.openxmlformats.org/officeDocument/2006/math">
                    <m:sSub>
                      <m:sSubPr>
                        <m:ctrlPr>
                          <a:rPr lang="en-US" altLang="zh-CN">
                            <a:sym typeface="+mn-lt"/>
                          </a:rPr>
                        </m:ctrlPr>
                      </m:sSubPr>
                      <m:e>
                        <m:r>
                          <a:rPr lang="en-US" altLang="zh-CN">
                            <a:sym typeface="+mn-lt"/>
                          </a:rPr>
                          <m:t>        </m:t>
                        </m:r>
                        <m:r>
                          <a:rPr lang="en-US" altLang="zh-CN">
                            <a:sym typeface="+mn-lt"/>
                          </a:rPr>
                          <m:t>𝒙</m:t>
                        </m:r>
                      </m:e>
                      <m:sub>
                        <m:r>
                          <a:rPr lang="en-US" altLang="zh-CN">
                            <a:sym typeface="+mn-lt"/>
                          </a:rPr>
                          <m:t>𝒋</m:t>
                        </m:r>
                      </m:sub>
                    </m:sSub>
                    <m:r>
                      <a:rPr lang="en-US" altLang="zh-CN">
                        <a:sym typeface="+mn-lt"/>
                      </a:rPr>
                      <m:t>≥</m:t>
                    </m:r>
                    <m:r>
                      <a:rPr lang="en-US" altLang="zh-CN">
                        <a:sym typeface="+mn-lt"/>
                      </a:rPr>
                      <m:t>𝟎</m:t>
                    </m:r>
                    <m:r>
                      <a:rPr lang="en-US" altLang="zh-CN">
                        <a:sym typeface="+mn-lt"/>
                      </a:rPr>
                      <m:t>             ∀</m:t>
                    </m:r>
                    <m:r>
                      <a:rPr lang="en-US" altLang="zh-CN">
                        <a:sym typeface="+mn-lt"/>
                      </a:rPr>
                      <m:t>𝒋</m:t>
                    </m:r>
                  </m:oMath>
                </a14:m>
                <a:endParaRPr lang="en-US" altLang="zh-CN" dirty="0">
                  <a:sym typeface="+mn-lt"/>
                </a:endParaRPr>
              </a:p>
              <a:p>
                <a:endParaRPr lang="en-US" altLang="zh-CN" dirty="0">
                  <a:sym typeface="+mn-lt"/>
                </a:endParaRPr>
              </a:p>
              <a:p>
                <a:endParaRPr lang="en-US" altLang="zh-CN" dirty="0">
                  <a:sym typeface="+mn-lt"/>
                </a:endParaRPr>
              </a:p>
            </p:txBody>
          </p:sp>
        </mc:Choice>
        <mc:Fallback>
          <p:sp>
            <p:nvSpPr>
              <p:cNvPr id="3" name="内容占位符 2"/>
              <p:cNvSpPr>
                <a:spLocks noGrp="1" noRot="1" noChangeAspect="1" noMove="1" noResize="1" noEditPoints="1" noAdjustHandles="1" noChangeArrowheads="1" noChangeShapeType="1" noTextEdit="1"/>
              </p:cNvSpPr>
              <p:nvPr>
                <p:ph sz="quarter" idx="13"/>
              </p:nvPr>
            </p:nvSpPr>
            <p:spPr>
              <a:blipFill>
                <a:blip r:embed="rId2"/>
                <a:stretch>
                  <a:fillRect b="-248"/>
                </a:stretch>
              </a:blipFill>
            </p:spPr>
            <p:txBody>
              <a:bodyPr/>
              <a:lstStyle/>
              <a:p>
                <a:r>
                  <a:rPr lang="zh-CN"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线性规划方法</a:t>
            </a:r>
            <a:endParaRPr lang="zh-CN" altLang="en-US" dirty="0">
              <a:sym typeface="+mn-lt"/>
            </a:endParaRPr>
          </a:p>
        </p:txBody>
      </p:sp>
      <p:sp>
        <p:nvSpPr>
          <p:cNvPr id="4" name="内容占位符 3"/>
          <p:cNvSpPr>
            <a:spLocks noGrp="1"/>
          </p:cNvSpPr>
          <p:nvPr>
            <p:ph sz="quarter" idx="13"/>
          </p:nvPr>
        </p:nvSpPr>
        <p:spPr/>
        <p:txBody>
          <a:bodyPr/>
          <a:lstStyle/>
          <a:p>
            <a:endParaRPr lang="zh-CN" altLang="en-US"/>
          </a:p>
        </p:txBody>
      </p:sp>
      <p:graphicFrame>
        <p:nvGraphicFramePr>
          <p:cNvPr id="5" name="Table 4"/>
          <p:cNvGraphicFramePr>
            <a:graphicFrameLocks noGrp="1"/>
          </p:cNvGraphicFramePr>
          <p:nvPr>
            <p:extLst>
              <p:ext uri="{D42A27DB-BD31-4B8C-83A1-F6EECF244321}">
                <p14:modId xmlns:p14="http://schemas.microsoft.com/office/powerpoint/2010/main" val="4276999815"/>
              </p:ext>
            </p:extLst>
          </p:nvPr>
        </p:nvGraphicFramePr>
        <p:xfrm>
          <a:off x="1188720" y="1581509"/>
          <a:ext cx="10241281" cy="4026913"/>
        </p:xfrm>
        <a:graphic>
          <a:graphicData uri="http://schemas.openxmlformats.org/drawingml/2006/table">
            <a:tbl>
              <a:tblPr firstRow="1" bandRow="1">
                <a:tableStyleId>{21E4AEA4-8DFA-4A89-87EB-49C32662AFE0}</a:tableStyleId>
              </a:tblPr>
              <a:tblGrid>
                <a:gridCol w="766899">
                  <a:extLst>
                    <a:ext uri="{9D8B030D-6E8A-4147-A177-3AD203B41FA5}">
                      <a16:colId xmlns:a16="http://schemas.microsoft.com/office/drawing/2014/main" val="20000"/>
                    </a:ext>
                  </a:extLst>
                </a:gridCol>
                <a:gridCol w="2923797">
                  <a:extLst>
                    <a:ext uri="{9D8B030D-6E8A-4147-A177-3AD203B41FA5}">
                      <a16:colId xmlns:a16="http://schemas.microsoft.com/office/drawing/2014/main" val="20001"/>
                    </a:ext>
                  </a:extLst>
                </a:gridCol>
                <a:gridCol w="1214255">
                  <a:extLst>
                    <a:ext uri="{9D8B030D-6E8A-4147-A177-3AD203B41FA5}">
                      <a16:colId xmlns:a16="http://schemas.microsoft.com/office/drawing/2014/main" val="20002"/>
                    </a:ext>
                  </a:extLst>
                </a:gridCol>
                <a:gridCol w="1374025">
                  <a:extLst>
                    <a:ext uri="{9D8B030D-6E8A-4147-A177-3AD203B41FA5}">
                      <a16:colId xmlns:a16="http://schemas.microsoft.com/office/drawing/2014/main" val="20003"/>
                    </a:ext>
                  </a:extLst>
                </a:gridCol>
                <a:gridCol w="1262186">
                  <a:extLst>
                    <a:ext uri="{9D8B030D-6E8A-4147-A177-3AD203B41FA5}">
                      <a16:colId xmlns:a16="http://schemas.microsoft.com/office/drawing/2014/main" val="20005"/>
                    </a:ext>
                  </a:extLst>
                </a:gridCol>
                <a:gridCol w="1094427">
                  <a:extLst>
                    <a:ext uri="{9D8B030D-6E8A-4147-A177-3AD203B41FA5}">
                      <a16:colId xmlns:a16="http://schemas.microsoft.com/office/drawing/2014/main" val="20004"/>
                    </a:ext>
                  </a:extLst>
                </a:gridCol>
                <a:gridCol w="1605692">
                  <a:extLst>
                    <a:ext uri="{9D8B030D-6E8A-4147-A177-3AD203B41FA5}">
                      <a16:colId xmlns:a16="http://schemas.microsoft.com/office/drawing/2014/main" val="20006"/>
                    </a:ext>
                  </a:extLst>
                </a:gridCol>
              </a:tblGrid>
              <a:tr h="483511">
                <a:tc>
                  <a:txBody>
                    <a:bodyPr/>
                    <a:lstStyle/>
                    <a:p>
                      <a:pPr algn="ctr"/>
                      <a:r>
                        <a:rPr lang="zh-CN" altLang="en-US" sz="2000" dirty="0">
                          <a:sym typeface="+mn-lt"/>
                        </a:rPr>
                        <a:t>航班</a:t>
                      </a:r>
                      <a:endParaRPr lang="en-US" sz="2000" dirty="0">
                        <a:latin typeface="+mn-lt"/>
                        <a:ea typeface="+mn-ea"/>
                        <a:cs typeface="+mn-ea"/>
                        <a:sym typeface="+mn-lt"/>
                      </a:endParaRPr>
                    </a:p>
                  </a:txBody>
                  <a:tcPr/>
                </a:tc>
                <a:tc>
                  <a:txBody>
                    <a:bodyPr/>
                    <a:lstStyle/>
                    <a:p>
                      <a:pPr algn="ctr"/>
                      <a:r>
                        <a:rPr lang="en-US" sz="2000" dirty="0">
                          <a:sym typeface="+mn-lt"/>
                        </a:rPr>
                        <a:t>ODF</a:t>
                      </a:r>
                      <a:endParaRPr lang="en-US" sz="2000" dirty="0">
                        <a:latin typeface="+mn-lt"/>
                        <a:ea typeface="+mn-ea"/>
                        <a:cs typeface="+mn-ea"/>
                        <a:sym typeface="+mn-lt"/>
                      </a:endParaRPr>
                    </a:p>
                  </a:txBody>
                  <a:tcPr/>
                </a:tc>
                <a:tc>
                  <a:txBody>
                    <a:bodyPr/>
                    <a:lstStyle/>
                    <a:p>
                      <a:pPr algn="ctr"/>
                      <a:r>
                        <a:rPr lang="zh-CN" altLang="en-US" sz="2000" dirty="0">
                          <a:sym typeface="+mn-lt"/>
                        </a:rPr>
                        <a:t>价格</a:t>
                      </a:r>
                      <a:endParaRPr lang="en-US" sz="2000" dirty="0">
                        <a:latin typeface="+mn-lt"/>
                        <a:ea typeface="+mn-ea"/>
                        <a:cs typeface="+mn-ea"/>
                        <a:sym typeface="+mn-lt"/>
                      </a:endParaRPr>
                    </a:p>
                  </a:txBody>
                  <a:tcPr/>
                </a:tc>
                <a:tc>
                  <a:txBody>
                    <a:bodyPr/>
                    <a:lstStyle/>
                    <a:p>
                      <a:pPr algn="ctr"/>
                      <a:r>
                        <a:rPr lang="zh-CN" altLang="en-US" sz="2000" dirty="0">
                          <a:sym typeface="+mn-lt"/>
                        </a:rPr>
                        <a:t>座位分配</a:t>
                      </a:r>
                      <a:endParaRPr lang="en-US" sz="2000" dirty="0">
                        <a:latin typeface="+mn-lt"/>
                        <a:ea typeface="+mn-ea"/>
                        <a:cs typeface="+mn-ea"/>
                        <a:sym typeface="+mn-lt"/>
                      </a:endParaRPr>
                    </a:p>
                  </a:txBody>
                  <a:tcPr/>
                </a:tc>
                <a:tc>
                  <a:txBody>
                    <a:bodyPr/>
                    <a:lstStyle/>
                    <a:p>
                      <a:pPr algn="ctr"/>
                      <a:r>
                        <a:rPr lang="zh-CN" altLang="en-US" sz="2000" dirty="0">
                          <a:sym typeface="+mn-lt"/>
                        </a:rPr>
                        <a:t>需求</a:t>
                      </a:r>
                      <a:endParaRPr lang="en-US" sz="2000" dirty="0">
                        <a:latin typeface="+mn-lt"/>
                        <a:ea typeface="+mn-ea"/>
                        <a:cs typeface="+mn-ea"/>
                        <a:sym typeface="+mn-lt"/>
                      </a:endParaRPr>
                    </a:p>
                  </a:txBody>
                  <a:tcPr/>
                </a:tc>
                <a:tc>
                  <a:txBody>
                    <a:bodyPr/>
                    <a:lstStyle/>
                    <a:p>
                      <a:pPr algn="ctr"/>
                      <a:r>
                        <a:rPr lang="zh-CN" altLang="en-US" sz="2000" dirty="0">
                          <a:sym typeface="+mn-lt"/>
                        </a:rPr>
                        <a:t>收入</a:t>
                      </a:r>
                      <a:endParaRPr lang="en-US" sz="2000" dirty="0">
                        <a:latin typeface="+mn-lt"/>
                        <a:ea typeface="+mn-ea"/>
                        <a:cs typeface="+mn-ea"/>
                        <a:sym typeface="+mn-lt"/>
                      </a:endParaRPr>
                    </a:p>
                  </a:txBody>
                  <a:tcPr/>
                </a:tc>
                <a:tc>
                  <a:txBody>
                    <a:bodyPr/>
                    <a:lstStyle/>
                    <a:p>
                      <a:pPr algn="ctr"/>
                      <a:r>
                        <a:rPr lang="zh-CN" altLang="en-US" sz="2000" dirty="0">
                          <a:sym typeface="+mn-lt"/>
                        </a:rPr>
                        <a:t>注</a:t>
                      </a:r>
                      <a:endParaRPr lang="en-US" sz="2000" dirty="0">
                        <a:latin typeface="+mn-lt"/>
                        <a:ea typeface="+mn-ea"/>
                        <a:cs typeface="+mn-ea"/>
                        <a:sym typeface="+mn-lt"/>
                      </a:endParaRPr>
                    </a:p>
                  </a:txBody>
                  <a:tcPr/>
                </a:tc>
                <a:extLst>
                  <a:ext uri="{0D108BD9-81ED-4DB2-BD59-A6C34878D82A}">
                    <a16:rowId xmlns:a16="http://schemas.microsoft.com/office/drawing/2014/main" val="10000"/>
                  </a:ext>
                </a:extLst>
              </a:tr>
              <a:tr h="462494">
                <a:tc>
                  <a:txBody>
                    <a:bodyPr/>
                    <a:lstStyle/>
                    <a:p>
                      <a:pPr algn="ctr"/>
                      <a:r>
                        <a:rPr lang="en-US" sz="1800" dirty="0">
                          <a:sym typeface="+mn-lt"/>
                        </a:rPr>
                        <a:t>1</a:t>
                      </a:r>
                      <a:endParaRPr lang="en-US" sz="1800" dirty="0">
                        <a:latin typeface="+mn-lt"/>
                        <a:ea typeface="+mn-ea"/>
                        <a:cs typeface="+mn-ea"/>
                        <a:sym typeface="+mn-lt"/>
                      </a:endParaRPr>
                    </a:p>
                  </a:txBody>
                  <a:tcPr/>
                </a:tc>
                <a:tc>
                  <a:txBody>
                    <a:bodyPr/>
                    <a:lstStyle/>
                    <a:p>
                      <a:pPr algn="l"/>
                      <a:r>
                        <a:rPr lang="zh-CN" altLang="en-US" sz="1800" dirty="0">
                          <a:sym typeface="+mn-lt"/>
                        </a:rPr>
                        <a:t>旧金山至丹佛全价票</a:t>
                      </a:r>
                      <a:endParaRPr lang="en-US" sz="1800" dirty="0">
                        <a:latin typeface="+mn-lt"/>
                        <a:ea typeface="+mn-ea"/>
                        <a:cs typeface="+mn-ea"/>
                        <a:sym typeface="+mn-lt"/>
                      </a:endParaRPr>
                    </a:p>
                  </a:txBody>
                  <a:tcPr/>
                </a:tc>
                <a:tc>
                  <a:txBody>
                    <a:bodyPr/>
                    <a:lstStyle/>
                    <a:p>
                      <a:pPr algn="ctr"/>
                      <a:r>
                        <a:rPr lang="en-US" sz="2200" dirty="0">
                          <a:sym typeface="+mn-lt"/>
                        </a:rPr>
                        <a:t>$150</a:t>
                      </a:r>
                      <a:endParaRPr lang="en-US" sz="2200" b="1" dirty="0">
                        <a:latin typeface="+mn-lt"/>
                        <a:ea typeface="+mn-ea"/>
                        <a:cs typeface="+mn-ea"/>
                        <a:sym typeface="+mn-lt"/>
                      </a:endParaRPr>
                    </a:p>
                  </a:txBody>
                  <a:tcPr/>
                </a:tc>
                <a:tc>
                  <a:txBody>
                    <a:bodyPr/>
                    <a:lstStyle/>
                    <a:p>
                      <a:pPr algn="ctr"/>
                      <a:r>
                        <a:rPr lang="en-US" sz="2200" dirty="0">
                          <a:sym typeface="+mn-lt"/>
                        </a:rPr>
                        <a:t>30</a:t>
                      </a:r>
                      <a:endParaRPr lang="en-US" sz="2200" b="1" dirty="0">
                        <a:solidFill>
                          <a:srgbClr val="0070C0"/>
                        </a:solidFill>
                        <a:latin typeface="+mn-lt"/>
                        <a:ea typeface="+mn-ea"/>
                        <a:cs typeface="+mn-ea"/>
                        <a:sym typeface="+mn-lt"/>
                      </a:endParaRPr>
                    </a:p>
                  </a:txBody>
                  <a:tcPr/>
                </a:tc>
                <a:tc>
                  <a:txBody>
                    <a:bodyPr/>
                    <a:lstStyle/>
                    <a:p>
                      <a:pPr algn="ctr"/>
                      <a:r>
                        <a:rPr lang="en-US" sz="2200" dirty="0">
                          <a:sym typeface="+mn-lt"/>
                        </a:rPr>
                        <a:t>30</a:t>
                      </a:r>
                      <a:endParaRPr lang="en-US" sz="2200" b="1" dirty="0">
                        <a:solidFill>
                          <a:srgbClr val="C00000"/>
                        </a:solidFill>
                        <a:latin typeface="+mn-lt"/>
                        <a:ea typeface="+mn-ea"/>
                        <a:cs typeface="+mn-ea"/>
                        <a:sym typeface="+mn-lt"/>
                      </a:endParaRPr>
                    </a:p>
                  </a:txBody>
                  <a:tcPr/>
                </a:tc>
                <a:tc>
                  <a:txBody>
                    <a:bodyPr/>
                    <a:lstStyle/>
                    <a:p>
                      <a:pPr algn="ctr"/>
                      <a:r>
                        <a:rPr lang="en-US" sz="2200" dirty="0">
                          <a:sym typeface="+mn-lt"/>
                        </a:rPr>
                        <a:t>$4,500</a:t>
                      </a:r>
                      <a:endParaRPr lang="en-US" sz="2200" b="1" dirty="0">
                        <a:latin typeface="+mn-lt"/>
                        <a:ea typeface="+mn-ea"/>
                        <a:cs typeface="+mn-ea"/>
                        <a:sym typeface="+mn-lt"/>
                      </a:endParaRPr>
                    </a:p>
                  </a:txBody>
                  <a:tcPr/>
                </a:tc>
                <a:tc>
                  <a:txBody>
                    <a:bodyPr/>
                    <a:lstStyle/>
                    <a:p>
                      <a:pPr algn="ctr"/>
                      <a:r>
                        <a:rPr lang="zh-CN" altLang="en-US" sz="1800" dirty="0">
                          <a:sym typeface="+mn-lt"/>
                        </a:rPr>
                        <a:t>接受所有预订</a:t>
                      </a:r>
                      <a:endParaRPr lang="en-US" sz="1800" dirty="0">
                        <a:latin typeface="+mn-lt"/>
                        <a:ea typeface="+mn-ea"/>
                        <a:cs typeface="+mn-ea"/>
                        <a:sym typeface="+mn-lt"/>
                      </a:endParaRPr>
                    </a:p>
                  </a:txBody>
                  <a:tcPr/>
                </a:tc>
                <a:extLst>
                  <a:ext uri="{0D108BD9-81ED-4DB2-BD59-A6C34878D82A}">
                    <a16:rowId xmlns:a16="http://schemas.microsoft.com/office/drawing/2014/main" val="10001"/>
                  </a:ext>
                </a:extLst>
              </a:tr>
              <a:tr h="462494">
                <a:tc>
                  <a:txBody>
                    <a:bodyPr/>
                    <a:lstStyle/>
                    <a:p>
                      <a:pPr algn="ctr"/>
                      <a:r>
                        <a:rPr lang="en-US" sz="1800" dirty="0">
                          <a:sym typeface="+mn-lt"/>
                        </a:rPr>
                        <a:t>2</a:t>
                      </a:r>
                      <a:endParaRPr lang="en-US" sz="1800"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ym typeface="+mn-lt"/>
                        </a:rPr>
                        <a:t>旧金山至丹佛折扣票</a:t>
                      </a:r>
                      <a:endParaRPr lang="en-US" sz="1800" dirty="0">
                        <a:latin typeface="+mn-lt"/>
                        <a:ea typeface="+mn-ea"/>
                        <a:cs typeface="+mn-ea"/>
                        <a:sym typeface="+mn-lt"/>
                      </a:endParaRPr>
                    </a:p>
                  </a:txBody>
                  <a:tcPr/>
                </a:tc>
                <a:tc>
                  <a:txBody>
                    <a:bodyPr/>
                    <a:lstStyle/>
                    <a:p>
                      <a:pPr algn="ctr"/>
                      <a:r>
                        <a:rPr lang="en-US" sz="2200" dirty="0">
                          <a:sym typeface="+mn-lt"/>
                        </a:rPr>
                        <a:t>$100</a:t>
                      </a:r>
                      <a:endParaRPr lang="en-US" sz="2200" b="1" dirty="0">
                        <a:latin typeface="+mn-lt"/>
                        <a:ea typeface="+mn-ea"/>
                        <a:cs typeface="+mn-ea"/>
                        <a:sym typeface="+mn-lt"/>
                      </a:endParaRPr>
                    </a:p>
                  </a:txBody>
                  <a:tcPr/>
                </a:tc>
                <a:tc>
                  <a:txBody>
                    <a:bodyPr/>
                    <a:lstStyle/>
                    <a:p>
                      <a:pPr algn="ctr"/>
                      <a:r>
                        <a:rPr lang="en-US" sz="2200" dirty="0">
                          <a:sym typeface="+mn-lt"/>
                        </a:rPr>
                        <a:t>40</a:t>
                      </a:r>
                      <a:endParaRPr lang="en-US" sz="2200" b="1" dirty="0">
                        <a:solidFill>
                          <a:schemeClr val="accent5"/>
                        </a:solidFill>
                        <a:latin typeface="+mn-lt"/>
                        <a:ea typeface="+mn-ea"/>
                        <a:cs typeface="+mn-ea"/>
                        <a:sym typeface="+mn-lt"/>
                      </a:endParaRPr>
                    </a:p>
                  </a:txBody>
                  <a:tcPr/>
                </a:tc>
                <a:tc>
                  <a:txBody>
                    <a:bodyPr/>
                    <a:lstStyle/>
                    <a:p>
                      <a:pPr algn="ctr"/>
                      <a:r>
                        <a:rPr lang="en-US" sz="2200" dirty="0">
                          <a:sym typeface="+mn-lt"/>
                        </a:rPr>
                        <a:t>60</a:t>
                      </a:r>
                      <a:endParaRPr lang="en-US" sz="2200" b="1" dirty="0">
                        <a:solidFill>
                          <a:srgbClr val="C00000"/>
                        </a:solidFill>
                        <a:latin typeface="+mn-lt"/>
                        <a:ea typeface="+mn-ea"/>
                        <a:cs typeface="+mn-ea"/>
                        <a:sym typeface="+mn-lt"/>
                      </a:endParaRPr>
                    </a:p>
                  </a:txBody>
                  <a:tcPr/>
                </a:tc>
                <a:tc>
                  <a:txBody>
                    <a:bodyPr/>
                    <a:lstStyle/>
                    <a:p>
                      <a:pPr algn="ctr"/>
                      <a:r>
                        <a:rPr lang="en-US" sz="2200" dirty="0">
                          <a:sym typeface="+mn-lt"/>
                        </a:rPr>
                        <a:t>$4,000</a:t>
                      </a:r>
                      <a:endParaRPr lang="en-US" sz="2200" b="1" dirty="0">
                        <a:latin typeface="+mn-lt"/>
                        <a:ea typeface="+mn-ea"/>
                        <a:cs typeface="+mn-ea"/>
                        <a:sym typeface="+mn-lt"/>
                      </a:endParaRPr>
                    </a:p>
                  </a:txBody>
                  <a:tcPr/>
                </a:tc>
                <a:tc>
                  <a:txBody>
                    <a:bodyPr/>
                    <a:lstStyle/>
                    <a:p>
                      <a:pPr algn="ctr"/>
                      <a:r>
                        <a:rPr lang="zh-CN" altLang="en-US" sz="1800" dirty="0">
                          <a:sym typeface="+mn-lt"/>
                        </a:rPr>
                        <a:t>接收部分预订</a:t>
                      </a:r>
                      <a:endParaRPr lang="en-US" sz="1800" dirty="0">
                        <a:latin typeface="+mn-lt"/>
                        <a:ea typeface="+mn-ea"/>
                        <a:cs typeface="+mn-ea"/>
                        <a:sym typeface="+mn-lt"/>
                      </a:endParaRPr>
                    </a:p>
                  </a:txBody>
                  <a:tcPr/>
                </a:tc>
                <a:extLst>
                  <a:ext uri="{0D108BD9-81ED-4DB2-BD59-A6C34878D82A}">
                    <a16:rowId xmlns:a16="http://schemas.microsoft.com/office/drawing/2014/main" val="10002"/>
                  </a:ext>
                </a:extLst>
              </a:tr>
              <a:tr h="462494">
                <a:tc>
                  <a:txBody>
                    <a:bodyPr/>
                    <a:lstStyle/>
                    <a:p>
                      <a:pPr algn="ctr"/>
                      <a:r>
                        <a:rPr lang="en-US" sz="1800" dirty="0">
                          <a:sym typeface="+mn-lt"/>
                        </a:rPr>
                        <a:t>3</a:t>
                      </a:r>
                      <a:endParaRPr lang="en-US" sz="1800"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ym typeface="+mn-lt"/>
                        </a:rPr>
                        <a:t>丹佛至圣路易斯全价票</a:t>
                      </a:r>
                      <a:endParaRPr lang="en-US" sz="1800" dirty="0">
                        <a:latin typeface="+mn-lt"/>
                        <a:ea typeface="+mn-ea"/>
                        <a:cs typeface="+mn-ea"/>
                        <a:sym typeface="+mn-lt"/>
                      </a:endParaRPr>
                    </a:p>
                  </a:txBody>
                  <a:tcPr/>
                </a:tc>
                <a:tc>
                  <a:txBody>
                    <a:bodyPr/>
                    <a:lstStyle/>
                    <a:p>
                      <a:pPr algn="ctr"/>
                      <a:r>
                        <a:rPr lang="en-US" sz="2200" dirty="0">
                          <a:sym typeface="+mn-lt"/>
                        </a:rPr>
                        <a:t>$120</a:t>
                      </a:r>
                      <a:endParaRPr lang="en-US" sz="2200" b="1" dirty="0">
                        <a:latin typeface="+mn-lt"/>
                        <a:ea typeface="+mn-ea"/>
                        <a:cs typeface="+mn-ea"/>
                        <a:sym typeface="+mn-lt"/>
                      </a:endParaRPr>
                    </a:p>
                  </a:txBody>
                  <a:tcPr/>
                </a:tc>
                <a:tc>
                  <a:txBody>
                    <a:bodyPr/>
                    <a:lstStyle/>
                    <a:p>
                      <a:pPr marL="0" algn="ctr" defTabSz="914400" rtl="0" eaLnBrk="1" latinLnBrk="0" hangingPunct="1"/>
                      <a:r>
                        <a:rPr lang="en-US" sz="2200" kern="1200" dirty="0">
                          <a:sym typeface="+mn-lt"/>
                        </a:rPr>
                        <a:t>20</a:t>
                      </a:r>
                      <a:endParaRPr lang="en-US" sz="2200" b="1" kern="1200" dirty="0">
                        <a:solidFill>
                          <a:srgbClr val="0070C0"/>
                        </a:solidFill>
                        <a:latin typeface="+mn-lt"/>
                        <a:ea typeface="+mn-ea"/>
                        <a:cs typeface="+mn-ea"/>
                        <a:sym typeface="+mn-lt"/>
                      </a:endParaRPr>
                    </a:p>
                  </a:txBody>
                  <a:tcPr/>
                </a:tc>
                <a:tc>
                  <a:txBody>
                    <a:bodyPr/>
                    <a:lstStyle/>
                    <a:p>
                      <a:pPr marL="0" algn="ctr" defTabSz="914400" rtl="0" eaLnBrk="1" latinLnBrk="0" hangingPunct="1"/>
                      <a:r>
                        <a:rPr lang="en-US" sz="2200" kern="1200" dirty="0">
                          <a:sym typeface="+mn-lt"/>
                        </a:rPr>
                        <a:t>20</a:t>
                      </a:r>
                      <a:endParaRPr lang="en-US" sz="2200" b="1" kern="1200" dirty="0">
                        <a:solidFill>
                          <a:srgbClr val="C00000"/>
                        </a:solidFill>
                        <a:latin typeface="+mn-lt"/>
                        <a:ea typeface="+mn-ea"/>
                        <a:cs typeface="+mn-ea"/>
                        <a:sym typeface="+mn-lt"/>
                      </a:endParaRPr>
                    </a:p>
                  </a:txBody>
                  <a:tcPr/>
                </a:tc>
                <a:tc>
                  <a:txBody>
                    <a:bodyPr/>
                    <a:lstStyle/>
                    <a:p>
                      <a:pPr algn="ctr"/>
                      <a:r>
                        <a:rPr lang="en-US" sz="2200" dirty="0">
                          <a:sym typeface="+mn-lt"/>
                        </a:rPr>
                        <a:t>$2,400</a:t>
                      </a:r>
                      <a:endParaRPr lang="en-US" sz="2200" b="1" dirty="0">
                        <a:latin typeface="+mn-lt"/>
                        <a:ea typeface="+mn-ea"/>
                        <a:cs typeface="+mn-ea"/>
                        <a:sym typeface="+mn-lt"/>
                      </a:endParaRPr>
                    </a:p>
                  </a:txBody>
                  <a:tcPr/>
                </a:tc>
                <a:tc>
                  <a:txBody>
                    <a:bodyPr/>
                    <a:lstStyle/>
                    <a:p>
                      <a:pPr algn="ctr"/>
                      <a:r>
                        <a:rPr lang="zh-CN" altLang="en-US" sz="1800" dirty="0">
                          <a:sym typeface="+mn-lt"/>
                        </a:rPr>
                        <a:t>接受所有预订</a:t>
                      </a:r>
                      <a:endParaRPr lang="en-US" sz="1800" dirty="0">
                        <a:latin typeface="+mn-lt"/>
                        <a:ea typeface="+mn-ea"/>
                        <a:cs typeface="+mn-ea"/>
                        <a:sym typeface="+mn-lt"/>
                      </a:endParaRPr>
                    </a:p>
                  </a:txBody>
                  <a:tcPr/>
                </a:tc>
                <a:extLst>
                  <a:ext uri="{0D108BD9-81ED-4DB2-BD59-A6C34878D82A}">
                    <a16:rowId xmlns:a16="http://schemas.microsoft.com/office/drawing/2014/main" val="10003"/>
                  </a:ext>
                </a:extLst>
              </a:tr>
              <a:tr h="462494">
                <a:tc>
                  <a:txBody>
                    <a:bodyPr/>
                    <a:lstStyle/>
                    <a:p>
                      <a:pPr algn="ctr"/>
                      <a:r>
                        <a:rPr lang="en-US" sz="1800" dirty="0">
                          <a:sym typeface="+mn-lt"/>
                        </a:rPr>
                        <a:t>4</a:t>
                      </a:r>
                      <a:endParaRPr lang="en-US" sz="1800"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ym typeface="+mn-lt"/>
                        </a:rPr>
                        <a:t>丹佛至圣路易斯折扣票</a:t>
                      </a:r>
                      <a:endParaRPr lang="en-US" sz="1800" dirty="0">
                        <a:latin typeface="+mn-lt"/>
                        <a:ea typeface="+mn-ea"/>
                        <a:cs typeface="+mn-ea"/>
                        <a:sym typeface="+mn-lt"/>
                      </a:endParaRPr>
                    </a:p>
                  </a:txBody>
                  <a:tcPr/>
                </a:tc>
                <a:tc>
                  <a:txBody>
                    <a:bodyPr/>
                    <a:lstStyle/>
                    <a:p>
                      <a:pPr algn="ctr"/>
                      <a:r>
                        <a:rPr lang="en-US" sz="2200" dirty="0">
                          <a:sym typeface="+mn-lt"/>
                        </a:rPr>
                        <a:t>$80</a:t>
                      </a:r>
                      <a:endParaRPr lang="en-US" sz="2200" b="1" dirty="0">
                        <a:latin typeface="+mn-lt"/>
                        <a:ea typeface="+mn-ea"/>
                        <a:cs typeface="+mn-ea"/>
                        <a:sym typeface="+mn-lt"/>
                      </a:endParaRPr>
                    </a:p>
                  </a:txBody>
                  <a:tcPr/>
                </a:tc>
                <a:tc>
                  <a:txBody>
                    <a:bodyPr/>
                    <a:lstStyle/>
                    <a:p>
                      <a:pPr marL="0" algn="ctr" defTabSz="914400" rtl="0" eaLnBrk="1" latinLnBrk="0" hangingPunct="1"/>
                      <a:r>
                        <a:rPr lang="en-US" sz="2200" kern="1200" dirty="0">
                          <a:sym typeface="+mn-lt"/>
                        </a:rPr>
                        <a:t>70</a:t>
                      </a:r>
                      <a:endParaRPr lang="en-US" sz="2200" b="1" kern="1200" dirty="0">
                        <a:solidFill>
                          <a:schemeClr val="accent5"/>
                        </a:solidFill>
                        <a:latin typeface="+mn-lt"/>
                        <a:ea typeface="+mn-ea"/>
                        <a:cs typeface="+mn-ea"/>
                        <a:sym typeface="+mn-lt"/>
                      </a:endParaRPr>
                    </a:p>
                  </a:txBody>
                  <a:tcPr/>
                </a:tc>
                <a:tc>
                  <a:txBody>
                    <a:bodyPr/>
                    <a:lstStyle/>
                    <a:p>
                      <a:pPr marL="0" algn="ctr" defTabSz="914400" rtl="0" eaLnBrk="1" latinLnBrk="0" hangingPunct="1"/>
                      <a:r>
                        <a:rPr lang="en-US" sz="2200" kern="1200" dirty="0">
                          <a:sym typeface="+mn-lt"/>
                        </a:rPr>
                        <a:t>80</a:t>
                      </a:r>
                      <a:endParaRPr lang="en-US" sz="2200" b="1" kern="1200" dirty="0">
                        <a:solidFill>
                          <a:srgbClr val="C00000"/>
                        </a:solidFill>
                        <a:latin typeface="+mn-lt"/>
                        <a:ea typeface="+mn-ea"/>
                        <a:cs typeface="+mn-ea"/>
                        <a:sym typeface="+mn-lt"/>
                      </a:endParaRPr>
                    </a:p>
                  </a:txBody>
                  <a:tcPr/>
                </a:tc>
                <a:tc>
                  <a:txBody>
                    <a:bodyPr/>
                    <a:lstStyle/>
                    <a:p>
                      <a:pPr algn="ctr"/>
                      <a:r>
                        <a:rPr lang="en-US" sz="2200" dirty="0">
                          <a:sym typeface="+mn-lt"/>
                        </a:rPr>
                        <a:t>$5,600</a:t>
                      </a:r>
                      <a:endParaRPr lang="en-US" sz="2200" b="1" dirty="0">
                        <a:latin typeface="+mn-lt"/>
                        <a:ea typeface="+mn-ea"/>
                        <a:cs typeface="+mn-ea"/>
                        <a:sym typeface="+mn-lt"/>
                      </a:endParaRPr>
                    </a:p>
                  </a:txBody>
                  <a:tcPr/>
                </a:tc>
                <a:tc>
                  <a:txBody>
                    <a:bodyPr/>
                    <a:lstStyle/>
                    <a:p>
                      <a:pPr algn="ctr"/>
                      <a:r>
                        <a:rPr lang="zh-CN" altLang="en-US" sz="1800" dirty="0">
                          <a:sym typeface="+mn-lt"/>
                        </a:rPr>
                        <a:t>接收部分预订</a:t>
                      </a:r>
                      <a:endParaRPr lang="en-US" sz="1800" dirty="0">
                        <a:latin typeface="+mn-lt"/>
                        <a:ea typeface="+mn-ea"/>
                        <a:cs typeface="+mn-ea"/>
                        <a:sym typeface="+mn-lt"/>
                      </a:endParaRPr>
                    </a:p>
                  </a:txBody>
                  <a:tcPr/>
                </a:tc>
                <a:extLst>
                  <a:ext uri="{0D108BD9-81ED-4DB2-BD59-A6C34878D82A}">
                    <a16:rowId xmlns:a16="http://schemas.microsoft.com/office/drawing/2014/main" val="10004"/>
                  </a:ext>
                </a:extLst>
              </a:tr>
              <a:tr h="462494">
                <a:tc>
                  <a:txBody>
                    <a:bodyPr/>
                    <a:lstStyle/>
                    <a:p>
                      <a:pPr algn="ctr"/>
                      <a:r>
                        <a:rPr lang="en-US" sz="1800" dirty="0">
                          <a:sym typeface="+mn-lt"/>
                        </a:rPr>
                        <a:t>5</a:t>
                      </a:r>
                      <a:endParaRPr lang="en-US" sz="1800"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ym typeface="+mn-lt"/>
                        </a:rPr>
                        <a:t>旧金山至圣路易斯全价票</a:t>
                      </a:r>
                      <a:endParaRPr lang="en-US" sz="1800" dirty="0">
                        <a:latin typeface="+mn-lt"/>
                        <a:ea typeface="+mn-ea"/>
                        <a:cs typeface="+mn-ea"/>
                        <a:sym typeface="+mn-lt"/>
                      </a:endParaRPr>
                    </a:p>
                  </a:txBody>
                  <a:tcPr/>
                </a:tc>
                <a:tc>
                  <a:txBody>
                    <a:bodyPr/>
                    <a:lstStyle/>
                    <a:p>
                      <a:pPr algn="ctr"/>
                      <a:r>
                        <a:rPr lang="en-US" sz="2200" dirty="0">
                          <a:sym typeface="+mn-lt"/>
                        </a:rPr>
                        <a:t>$250</a:t>
                      </a:r>
                      <a:endParaRPr lang="en-US" sz="2200" b="1" dirty="0">
                        <a:latin typeface="+mn-lt"/>
                        <a:ea typeface="+mn-ea"/>
                        <a:cs typeface="+mn-ea"/>
                        <a:sym typeface="+mn-lt"/>
                      </a:endParaRPr>
                    </a:p>
                  </a:txBody>
                  <a:tcPr/>
                </a:tc>
                <a:tc>
                  <a:txBody>
                    <a:bodyPr/>
                    <a:lstStyle/>
                    <a:p>
                      <a:pPr marL="0" algn="ctr" defTabSz="914400" rtl="0" eaLnBrk="1" latinLnBrk="0" hangingPunct="1"/>
                      <a:r>
                        <a:rPr lang="en-US" sz="2200" kern="1200" dirty="0">
                          <a:sym typeface="+mn-lt"/>
                        </a:rPr>
                        <a:t>30</a:t>
                      </a:r>
                      <a:endParaRPr lang="en-US" sz="2200" b="1" kern="1200" dirty="0">
                        <a:solidFill>
                          <a:srgbClr val="0070C0"/>
                        </a:solidFill>
                        <a:latin typeface="+mn-lt"/>
                        <a:ea typeface="+mn-ea"/>
                        <a:cs typeface="+mn-ea"/>
                        <a:sym typeface="+mn-lt"/>
                      </a:endParaRPr>
                    </a:p>
                  </a:txBody>
                  <a:tcPr/>
                </a:tc>
                <a:tc>
                  <a:txBody>
                    <a:bodyPr/>
                    <a:lstStyle/>
                    <a:p>
                      <a:pPr marL="0" algn="ctr" defTabSz="914400" rtl="0" eaLnBrk="1" latinLnBrk="0" hangingPunct="1"/>
                      <a:r>
                        <a:rPr lang="en-US" sz="2200" kern="1200" dirty="0">
                          <a:sym typeface="+mn-lt"/>
                        </a:rPr>
                        <a:t>30</a:t>
                      </a:r>
                      <a:endParaRPr lang="en-US" sz="2200" b="1" kern="1200" dirty="0">
                        <a:solidFill>
                          <a:srgbClr val="C00000"/>
                        </a:solidFill>
                        <a:latin typeface="+mn-lt"/>
                        <a:ea typeface="+mn-ea"/>
                        <a:cs typeface="+mn-ea"/>
                        <a:sym typeface="+mn-lt"/>
                      </a:endParaRPr>
                    </a:p>
                  </a:txBody>
                  <a:tcPr/>
                </a:tc>
                <a:tc>
                  <a:txBody>
                    <a:bodyPr/>
                    <a:lstStyle/>
                    <a:p>
                      <a:pPr algn="ctr"/>
                      <a:r>
                        <a:rPr lang="en-US" sz="2200" dirty="0">
                          <a:sym typeface="+mn-lt"/>
                        </a:rPr>
                        <a:t>$7,500</a:t>
                      </a:r>
                      <a:endParaRPr lang="en-US" sz="2200" b="1" dirty="0">
                        <a:latin typeface="+mn-lt"/>
                        <a:ea typeface="+mn-ea"/>
                        <a:cs typeface="+mn-ea"/>
                        <a:sym typeface="+mn-lt"/>
                      </a:endParaRPr>
                    </a:p>
                  </a:txBody>
                  <a:tcPr/>
                </a:tc>
                <a:tc>
                  <a:txBody>
                    <a:bodyPr/>
                    <a:lstStyle/>
                    <a:p>
                      <a:pPr algn="ctr"/>
                      <a:r>
                        <a:rPr lang="zh-CN" altLang="en-US" sz="1800" dirty="0">
                          <a:sym typeface="+mn-lt"/>
                        </a:rPr>
                        <a:t>接受所有预订</a:t>
                      </a:r>
                      <a:endParaRPr lang="en-US" sz="1800" dirty="0">
                        <a:latin typeface="+mn-lt"/>
                        <a:ea typeface="+mn-ea"/>
                        <a:cs typeface="+mn-ea"/>
                        <a:sym typeface="+mn-lt"/>
                      </a:endParaRPr>
                    </a:p>
                  </a:txBody>
                  <a:tcPr/>
                </a:tc>
                <a:extLst>
                  <a:ext uri="{0D108BD9-81ED-4DB2-BD59-A6C34878D82A}">
                    <a16:rowId xmlns:a16="http://schemas.microsoft.com/office/drawing/2014/main" val="10005"/>
                  </a:ext>
                </a:extLst>
              </a:tr>
              <a:tr h="529892">
                <a:tc>
                  <a:txBody>
                    <a:bodyPr/>
                    <a:lstStyle/>
                    <a:p>
                      <a:pPr algn="ctr"/>
                      <a:r>
                        <a:rPr lang="en-US" sz="1800" dirty="0">
                          <a:sym typeface="+mn-lt"/>
                        </a:rPr>
                        <a:t>6</a:t>
                      </a:r>
                      <a:endParaRPr lang="en-US" sz="1800"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ym typeface="+mn-lt"/>
                        </a:rPr>
                        <a:t>旧金山至圣路易斯折扣票</a:t>
                      </a:r>
                      <a:endParaRPr lang="en-US" sz="1800" dirty="0">
                        <a:latin typeface="+mn-lt"/>
                        <a:ea typeface="+mn-ea"/>
                        <a:cs typeface="+mn-ea"/>
                        <a:sym typeface="+mn-lt"/>
                      </a:endParaRPr>
                    </a:p>
                  </a:txBody>
                  <a:tcPr/>
                </a:tc>
                <a:tc>
                  <a:txBody>
                    <a:bodyPr/>
                    <a:lstStyle/>
                    <a:p>
                      <a:pPr algn="ctr"/>
                      <a:r>
                        <a:rPr lang="en-US" sz="2200" dirty="0">
                          <a:sym typeface="+mn-lt"/>
                        </a:rPr>
                        <a:t>$170</a:t>
                      </a:r>
                      <a:endParaRPr lang="en-US" sz="2200" b="1" dirty="0">
                        <a:latin typeface="+mn-lt"/>
                        <a:ea typeface="+mn-ea"/>
                        <a:cs typeface="+mn-ea"/>
                        <a:sym typeface="+mn-lt"/>
                      </a:endParaRPr>
                    </a:p>
                  </a:txBody>
                  <a:tcPr/>
                </a:tc>
                <a:tc>
                  <a:txBody>
                    <a:bodyPr/>
                    <a:lstStyle/>
                    <a:p>
                      <a:pPr algn="ctr"/>
                      <a:r>
                        <a:rPr lang="en-US" sz="2200" dirty="0">
                          <a:sym typeface="+mn-lt"/>
                        </a:rPr>
                        <a:t>0</a:t>
                      </a:r>
                      <a:endParaRPr lang="en-US" sz="2200" b="1" dirty="0">
                        <a:solidFill>
                          <a:schemeClr val="accent5"/>
                        </a:solidFill>
                        <a:latin typeface="+mn-lt"/>
                        <a:ea typeface="+mn-ea"/>
                        <a:cs typeface="+mn-ea"/>
                        <a:sym typeface="+mn-lt"/>
                      </a:endParaRPr>
                    </a:p>
                  </a:txBody>
                  <a:tcPr/>
                </a:tc>
                <a:tc>
                  <a:txBody>
                    <a:bodyPr/>
                    <a:lstStyle/>
                    <a:p>
                      <a:pPr algn="ctr"/>
                      <a:r>
                        <a:rPr lang="en-US" sz="2200" dirty="0">
                          <a:sym typeface="+mn-lt"/>
                        </a:rPr>
                        <a:t>40</a:t>
                      </a:r>
                      <a:endParaRPr lang="en-US" sz="2200" b="1" dirty="0">
                        <a:solidFill>
                          <a:srgbClr val="C00000"/>
                        </a:solidFill>
                        <a:latin typeface="+mn-lt"/>
                        <a:ea typeface="+mn-ea"/>
                        <a:cs typeface="+mn-ea"/>
                        <a:sym typeface="+mn-lt"/>
                      </a:endParaRPr>
                    </a:p>
                  </a:txBody>
                  <a:tcPr/>
                </a:tc>
                <a:tc>
                  <a:txBody>
                    <a:bodyPr/>
                    <a:lstStyle/>
                    <a:p>
                      <a:pPr algn="ctr"/>
                      <a:r>
                        <a:rPr lang="en-US" sz="2200" dirty="0">
                          <a:sym typeface="+mn-lt"/>
                        </a:rPr>
                        <a:t>0</a:t>
                      </a:r>
                      <a:endParaRPr lang="en-US" sz="2200" b="1" dirty="0">
                        <a:latin typeface="+mn-lt"/>
                        <a:ea typeface="+mn-ea"/>
                        <a:cs typeface="+mn-ea"/>
                        <a:sym typeface="+mn-lt"/>
                      </a:endParaRPr>
                    </a:p>
                  </a:txBody>
                  <a:tcPr/>
                </a:tc>
                <a:tc>
                  <a:txBody>
                    <a:bodyPr/>
                    <a:lstStyle/>
                    <a:p>
                      <a:pPr algn="ctr"/>
                      <a:r>
                        <a:rPr lang="zh-CN" altLang="en-US" sz="1800" dirty="0">
                          <a:sym typeface="+mn-lt"/>
                        </a:rPr>
                        <a:t>拒绝预订</a:t>
                      </a:r>
                      <a:endParaRPr lang="en-US" sz="1800" dirty="0">
                        <a:latin typeface="+mn-lt"/>
                        <a:ea typeface="+mn-ea"/>
                        <a:cs typeface="+mn-ea"/>
                        <a:sym typeface="+mn-lt"/>
                      </a:endParaRPr>
                    </a:p>
                  </a:txBody>
                  <a:tcPr/>
                </a:tc>
                <a:extLst>
                  <a:ext uri="{0D108BD9-81ED-4DB2-BD59-A6C34878D82A}">
                    <a16:rowId xmlns:a16="http://schemas.microsoft.com/office/drawing/2014/main" val="10006"/>
                  </a:ext>
                </a:extLst>
              </a:tr>
              <a:tr h="488830">
                <a:tc>
                  <a:txBody>
                    <a:bodyPr/>
                    <a:lstStyle/>
                    <a:p>
                      <a:pPr algn="ctr"/>
                      <a:endParaRPr lang="en-US" sz="1800"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sz="1800" dirty="0">
                        <a:latin typeface="+mn-lt"/>
                        <a:ea typeface="+mn-ea"/>
                        <a:cs typeface="+mn-ea"/>
                        <a:sym typeface="+mn-lt"/>
                      </a:endParaRPr>
                    </a:p>
                  </a:txBody>
                  <a:tcPr/>
                </a:tc>
                <a:tc>
                  <a:txBody>
                    <a:bodyPr/>
                    <a:lstStyle/>
                    <a:p>
                      <a:pPr algn="ctr"/>
                      <a:endParaRPr lang="en-US" sz="1800" dirty="0">
                        <a:latin typeface="+mn-lt"/>
                        <a:ea typeface="+mn-ea"/>
                        <a:cs typeface="+mn-ea"/>
                        <a:sym typeface="+mn-lt"/>
                      </a:endParaRPr>
                    </a:p>
                  </a:txBody>
                  <a:tcPr/>
                </a:tc>
                <a:tc>
                  <a:txBody>
                    <a:bodyPr/>
                    <a:lstStyle/>
                    <a:p>
                      <a:pPr algn="ctr"/>
                      <a:endParaRPr lang="en-US" sz="1800" dirty="0">
                        <a:latin typeface="+mn-lt"/>
                        <a:ea typeface="+mn-ea"/>
                        <a:cs typeface="+mn-ea"/>
                        <a:sym typeface="+mn-lt"/>
                      </a:endParaRPr>
                    </a:p>
                  </a:txBody>
                  <a:tcPr/>
                </a:tc>
                <a:tc>
                  <a:txBody>
                    <a:bodyPr/>
                    <a:lstStyle/>
                    <a:p>
                      <a:pPr algn="ctr"/>
                      <a:endParaRPr lang="en-US" sz="1800" dirty="0">
                        <a:latin typeface="+mn-lt"/>
                        <a:ea typeface="+mn-ea"/>
                        <a:cs typeface="+mn-ea"/>
                        <a:sym typeface="+mn-lt"/>
                      </a:endParaRPr>
                    </a:p>
                  </a:txBody>
                  <a:tcPr/>
                </a:tc>
                <a:tc>
                  <a:txBody>
                    <a:bodyPr/>
                    <a:lstStyle/>
                    <a:p>
                      <a:pPr algn="ctr"/>
                      <a:r>
                        <a:rPr lang="en-US" sz="2000" dirty="0">
                          <a:sym typeface="+mn-lt"/>
                        </a:rPr>
                        <a:t>$24,000</a:t>
                      </a:r>
                      <a:endParaRPr lang="en-US" sz="2000" b="1" dirty="0">
                        <a:solidFill>
                          <a:srgbClr val="FF0000"/>
                        </a:solidFill>
                        <a:latin typeface="+mn-lt"/>
                        <a:ea typeface="+mn-ea"/>
                        <a:cs typeface="+mn-ea"/>
                        <a:sym typeface="+mn-lt"/>
                      </a:endParaRPr>
                    </a:p>
                  </a:txBody>
                  <a:tcPr/>
                </a:tc>
                <a:tc>
                  <a:txBody>
                    <a:bodyPr/>
                    <a:lstStyle/>
                    <a:p>
                      <a:pPr algn="ctr"/>
                      <a:endParaRPr lang="en-US" sz="1800" b="1" dirty="0">
                        <a:solidFill>
                          <a:srgbClr val="FF0000"/>
                        </a:solidFill>
                        <a:latin typeface="+mn-lt"/>
                        <a:ea typeface="+mn-ea"/>
                        <a:cs typeface="+mn-ea"/>
                        <a:sym typeface="+mn-lt"/>
                      </a:endParaRP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最优解的结构</a:t>
            </a:r>
            <a:endParaRPr lang="zh-CN" altLang="en-US" dirty="0">
              <a:sym typeface="+mn-lt"/>
            </a:endParaRPr>
          </a:p>
        </p:txBody>
      </p:sp>
      <p:sp>
        <p:nvSpPr>
          <p:cNvPr id="3" name="内容占位符 2"/>
          <p:cNvSpPr>
            <a:spLocks noGrp="1"/>
          </p:cNvSpPr>
          <p:nvPr>
            <p:ph sz="quarter" idx="13"/>
          </p:nvPr>
        </p:nvSpPr>
        <p:spPr/>
        <p:txBody>
          <a:bodyPr/>
          <a:lstStyle/>
          <a:p>
            <a:r>
              <a:rPr lang="en-US" altLang="zh-CN">
                <a:sym typeface="+mn-lt"/>
              </a:rPr>
              <a:t>ODF </a:t>
            </a:r>
            <a:r>
              <a:rPr lang="zh-CN" altLang="en-US">
                <a:sym typeface="+mn-lt"/>
              </a:rPr>
              <a:t>可分为三类</a:t>
            </a:r>
            <a:r>
              <a:rPr lang="en-US" altLang="zh-CN">
                <a:sym typeface="+mn-lt"/>
              </a:rPr>
              <a:t>: </a:t>
            </a:r>
          </a:p>
          <a:p>
            <a:r>
              <a:rPr lang="zh-CN" altLang="en-US">
                <a:sym typeface="+mn-lt"/>
              </a:rPr>
              <a:t>不接受任何预订</a:t>
            </a:r>
            <a:r>
              <a:rPr lang="en-US" altLang="zh-CN">
                <a:sym typeface="+mn-lt"/>
              </a:rPr>
              <a:t> </a:t>
            </a:r>
            <a:r>
              <a:rPr lang="zh-CN" altLang="en-US">
                <a:sym typeface="+mn-lt"/>
              </a:rPr>
              <a:t>（如旧金山至圣路易斯折扣票）；</a:t>
            </a:r>
            <a:endParaRPr lang="en-US" altLang="zh-CN">
              <a:sym typeface="+mn-lt"/>
            </a:endParaRPr>
          </a:p>
          <a:p>
            <a:r>
              <a:rPr lang="zh-CN" altLang="en-US">
                <a:sym typeface="+mn-lt"/>
              </a:rPr>
              <a:t>接受部分但不是全部预订（如丹佛至圣路易斯折扣票和旧金山至丹佛折扣票）；</a:t>
            </a:r>
            <a:endParaRPr lang="en-US" altLang="zh-CN">
              <a:sym typeface="+mn-lt"/>
            </a:endParaRPr>
          </a:p>
          <a:p>
            <a:r>
              <a:rPr lang="zh-CN" altLang="en-US">
                <a:sym typeface="+mn-lt"/>
              </a:rPr>
              <a:t>接受所有预订</a:t>
            </a:r>
            <a:r>
              <a:rPr lang="en-US" altLang="zh-CN">
                <a:sym typeface="+mn-lt"/>
              </a:rPr>
              <a:t> </a:t>
            </a:r>
            <a:r>
              <a:rPr lang="zh-CN" altLang="en-US">
                <a:sym typeface="+mn-lt"/>
              </a:rPr>
              <a:t>（如所有</a:t>
            </a:r>
            <a:r>
              <a:rPr lang="en-US" altLang="zh-CN">
                <a:sym typeface="+mn-lt"/>
              </a:rPr>
              <a:t> ODF </a:t>
            </a:r>
            <a:r>
              <a:rPr lang="zh-CN" altLang="en-US">
                <a:sym typeface="+mn-lt"/>
              </a:rPr>
              <a:t>上的全价票）。</a:t>
            </a:r>
            <a:endParaRPr lang="en-US" altLang="zh-CN" dirty="0">
              <a:sym typeface="+mn-l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最优解的结构</a:t>
            </a:r>
            <a:endParaRPr lang="zh-CN" altLang="en-US" dirty="0">
              <a:sym typeface="+mn-lt"/>
            </a:endParaRPr>
          </a:p>
        </p:txBody>
      </p:sp>
      <p:sp>
        <p:nvSpPr>
          <p:cNvPr id="3" name="内容占位符 2"/>
          <p:cNvSpPr>
            <a:spLocks noGrp="1"/>
          </p:cNvSpPr>
          <p:nvPr>
            <p:ph sz="quarter" idx="13"/>
          </p:nvPr>
        </p:nvSpPr>
        <p:spPr/>
        <p:txBody>
          <a:bodyPr>
            <a:normAutofit fontScale="92500"/>
          </a:bodyPr>
          <a:lstStyle/>
          <a:p>
            <a:r>
              <a:rPr lang="zh-CN" altLang="en-US">
                <a:sym typeface="+mn-lt"/>
              </a:rPr>
              <a:t>确定性网络管理问题的最优解：</a:t>
            </a:r>
            <a:endParaRPr lang="en-US" altLang="zh-CN">
              <a:sym typeface="+mn-lt"/>
            </a:endParaRPr>
          </a:p>
          <a:p>
            <a:r>
              <a:rPr lang="zh-CN" altLang="en-US">
                <a:sym typeface="+mn-lt"/>
              </a:rPr>
              <a:t>每一产品（</a:t>
            </a:r>
            <a:r>
              <a:rPr lang="en-US" altLang="zh-CN">
                <a:sym typeface="+mn-lt"/>
              </a:rPr>
              <a:t>ODF</a:t>
            </a:r>
            <a:r>
              <a:rPr lang="zh-CN" altLang="en-US">
                <a:sym typeface="+mn-lt"/>
              </a:rPr>
              <a:t>）中至多有一个价格等级只接受部分而不是全部需求；如旧金山</a:t>
            </a:r>
            <a:r>
              <a:rPr lang="en-US" altLang="zh-CN">
                <a:sym typeface="+mn-lt"/>
              </a:rPr>
              <a:t>-</a:t>
            </a:r>
            <a:r>
              <a:rPr lang="zh-CN" altLang="en-US">
                <a:sym typeface="+mn-lt"/>
              </a:rPr>
              <a:t>丹佛航班，折扣票需求只接受一部分；丹佛 </a:t>
            </a:r>
            <a:r>
              <a:rPr lang="en-US" altLang="zh-CN">
                <a:sym typeface="+mn-lt"/>
              </a:rPr>
              <a:t>– </a:t>
            </a:r>
            <a:r>
              <a:rPr lang="zh-CN" altLang="en-US">
                <a:sym typeface="+mn-lt"/>
              </a:rPr>
              <a:t>圣路易斯航班，折扣票需求只接受一部分；</a:t>
            </a:r>
            <a:endParaRPr lang="en-US" altLang="zh-CN">
              <a:sym typeface="+mn-lt"/>
            </a:endParaRPr>
          </a:p>
          <a:p>
            <a:r>
              <a:rPr lang="zh-CN" altLang="en-US">
                <a:sym typeface="+mn-lt"/>
              </a:rPr>
              <a:t>所有其它价格等级或者是全部接受（所有航班的全价票等级），或者是全部拒绝（旧金山</a:t>
            </a:r>
            <a:r>
              <a:rPr lang="en-US" altLang="zh-CN">
                <a:sym typeface="+mn-lt"/>
              </a:rPr>
              <a:t> – </a:t>
            </a:r>
            <a:r>
              <a:rPr lang="zh-CN" altLang="en-US">
                <a:sym typeface="+mn-lt"/>
              </a:rPr>
              <a:t>圣路易斯折扣票等级）。</a:t>
            </a:r>
            <a:endParaRPr lang="en-US" altLang="zh-CN" dirty="0">
              <a:sym typeface="+mn-l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最优解的结构</a:t>
            </a:r>
            <a:endParaRPr lang="zh-CN" altLang="en-US" dirty="0">
              <a:sym typeface="+mn-lt"/>
            </a:endParaRPr>
          </a:p>
        </p:txBody>
      </p:sp>
      <p:sp>
        <p:nvSpPr>
          <p:cNvPr id="3" name="内容占位符 2"/>
          <p:cNvSpPr>
            <a:spLocks noGrp="1"/>
          </p:cNvSpPr>
          <p:nvPr>
            <p:ph sz="quarter" idx="13"/>
          </p:nvPr>
        </p:nvSpPr>
        <p:spPr/>
        <p:txBody>
          <a:bodyPr/>
          <a:lstStyle/>
          <a:p>
            <a:r>
              <a:rPr lang="zh-CN" altLang="en-US">
                <a:sym typeface="+mn-lt"/>
              </a:rPr>
              <a:t>例 </a:t>
            </a:r>
            <a:r>
              <a:rPr lang="en-US" altLang="zh-CN">
                <a:sym typeface="+mn-lt"/>
              </a:rPr>
              <a:t>2: </a:t>
            </a:r>
            <a:r>
              <a:rPr lang="zh-CN" altLang="en-US">
                <a:sym typeface="+mn-lt"/>
              </a:rPr>
              <a:t>假定例</a:t>
            </a:r>
            <a:r>
              <a:rPr lang="en-US" altLang="zh-CN">
                <a:sym typeface="+mn-lt"/>
              </a:rPr>
              <a:t>1</a:t>
            </a:r>
            <a:r>
              <a:rPr lang="zh-CN" altLang="en-US">
                <a:sym typeface="+mn-lt"/>
              </a:rPr>
              <a:t>中每个 </a:t>
            </a:r>
            <a:r>
              <a:rPr lang="en-US" altLang="zh-CN">
                <a:sym typeface="+mn-lt"/>
              </a:rPr>
              <a:t>ODF </a:t>
            </a:r>
            <a:r>
              <a:rPr lang="zh-CN" altLang="en-US">
                <a:sym typeface="+mn-lt"/>
              </a:rPr>
              <a:t>有 </a:t>
            </a:r>
            <a:r>
              <a:rPr lang="en-US" altLang="zh-CN">
                <a:sym typeface="+mn-lt"/>
              </a:rPr>
              <a:t>5 </a:t>
            </a:r>
            <a:r>
              <a:rPr lang="zh-CN" altLang="en-US">
                <a:sym typeface="+mn-lt"/>
              </a:rPr>
              <a:t>个价格等级，其它条件不变；</a:t>
            </a:r>
            <a:endParaRPr lang="en-US" altLang="zh-CN">
              <a:sym typeface="+mn-lt"/>
            </a:endParaRPr>
          </a:p>
          <a:p>
            <a:pPr lvl="2"/>
            <a:r>
              <a:rPr lang="zh-CN" altLang="en-US">
                <a:sym typeface="+mn-lt"/>
              </a:rPr>
              <a:t>各种产品总需求不变（旧金山 </a:t>
            </a:r>
            <a:r>
              <a:rPr lang="en-US" altLang="zh-CN">
                <a:sym typeface="+mn-lt"/>
              </a:rPr>
              <a:t>– </a:t>
            </a:r>
            <a:r>
              <a:rPr lang="zh-CN" altLang="en-US">
                <a:sym typeface="+mn-lt"/>
              </a:rPr>
              <a:t>丹佛总需求 </a:t>
            </a:r>
            <a:r>
              <a:rPr lang="en-US" altLang="zh-CN">
                <a:sym typeface="+mn-lt"/>
              </a:rPr>
              <a:t>90</a:t>
            </a:r>
            <a:r>
              <a:rPr lang="zh-CN" altLang="en-US">
                <a:sym typeface="+mn-lt"/>
              </a:rPr>
              <a:t>，丹佛 </a:t>
            </a:r>
            <a:r>
              <a:rPr lang="en-US" altLang="zh-CN">
                <a:sym typeface="+mn-lt"/>
              </a:rPr>
              <a:t>– </a:t>
            </a:r>
            <a:r>
              <a:rPr lang="zh-CN" altLang="en-US">
                <a:sym typeface="+mn-lt"/>
              </a:rPr>
              <a:t>圣路易斯总需求 </a:t>
            </a:r>
            <a:r>
              <a:rPr lang="en-US" altLang="zh-CN">
                <a:sym typeface="+mn-lt"/>
              </a:rPr>
              <a:t>100</a:t>
            </a:r>
            <a:r>
              <a:rPr lang="zh-CN" altLang="en-US">
                <a:sym typeface="+mn-lt"/>
              </a:rPr>
              <a:t>，旧金山 </a:t>
            </a:r>
            <a:r>
              <a:rPr lang="en-US" altLang="zh-CN">
                <a:sym typeface="+mn-lt"/>
              </a:rPr>
              <a:t>– </a:t>
            </a:r>
            <a:r>
              <a:rPr lang="zh-CN" altLang="en-US">
                <a:sym typeface="+mn-lt"/>
              </a:rPr>
              <a:t>圣路易斯总需求 </a:t>
            </a:r>
            <a:r>
              <a:rPr lang="en-US" altLang="zh-CN">
                <a:sym typeface="+mn-lt"/>
              </a:rPr>
              <a:t>70</a:t>
            </a:r>
            <a:r>
              <a:rPr lang="zh-CN" altLang="en-US">
                <a:sym typeface="+mn-lt"/>
              </a:rPr>
              <a:t>）；</a:t>
            </a:r>
            <a:endParaRPr lang="en-US" altLang="zh-CN">
              <a:sym typeface="+mn-lt"/>
            </a:endParaRPr>
          </a:p>
          <a:p>
            <a:pPr lvl="2"/>
            <a:r>
              <a:rPr lang="en-US" altLang="zh-CN">
                <a:sym typeface="+mn-lt"/>
              </a:rPr>
              <a:t>15 </a:t>
            </a:r>
            <a:r>
              <a:rPr lang="zh-CN" altLang="en-US">
                <a:sym typeface="+mn-lt"/>
              </a:rPr>
              <a:t>个 </a:t>
            </a:r>
            <a:r>
              <a:rPr lang="en-US" altLang="zh-CN">
                <a:sym typeface="+mn-lt"/>
              </a:rPr>
              <a:t>ODF.</a:t>
            </a:r>
          </a:p>
          <a:p>
            <a:pPr lvl="2"/>
            <a:endParaRPr lang="en-US" altLang="zh-CN">
              <a:sym typeface="+mn-lt"/>
            </a:endParaRPr>
          </a:p>
          <a:p>
            <a:pPr lvl="2"/>
            <a:endParaRPr lang="en-US" altLang="zh-CN">
              <a:sym typeface="+mn-lt"/>
            </a:endParaRPr>
          </a:p>
          <a:p>
            <a:endParaRPr lang="en-US" altLang="zh-CN" dirty="0">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多资源产品</a:t>
            </a:r>
            <a:endParaRPr lang="zh-CN" altLang="en-US" dirty="0">
              <a:sym typeface="+mn-lt"/>
            </a:endParaRPr>
          </a:p>
        </p:txBody>
      </p:sp>
      <p:sp>
        <p:nvSpPr>
          <p:cNvPr id="7" name="内容占位符 6"/>
          <p:cNvSpPr>
            <a:spLocks noGrp="1"/>
          </p:cNvSpPr>
          <p:nvPr>
            <p:ph sz="quarter" idx="13"/>
          </p:nvPr>
        </p:nvSpPr>
        <p:spPr/>
        <p:txBody>
          <a:bodyPr/>
          <a:lstStyle/>
          <a:p>
            <a:r>
              <a:rPr lang="zh-CN" altLang="en-US">
                <a:sym typeface="+mn-lt"/>
              </a:rPr>
              <a:t>多资源产品的例子</a:t>
            </a:r>
            <a:endParaRPr lang="zh-CN" altLang="en-US" dirty="0">
              <a:sym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559233777"/>
              </p:ext>
            </p:extLst>
          </p:nvPr>
        </p:nvGraphicFramePr>
        <p:xfrm>
          <a:off x="1551000" y="1989000"/>
          <a:ext cx="9588615" cy="3063324"/>
        </p:xfrm>
        <a:graphic>
          <a:graphicData uri="http://schemas.openxmlformats.org/drawingml/2006/table">
            <a:tbl>
              <a:tblPr firstRow="1" bandRow="1">
                <a:tableStyleId>{21E4AEA4-8DFA-4A89-87EB-49C32662AFE0}</a:tableStyleId>
              </a:tblPr>
              <a:tblGrid>
                <a:gridCol w="3196205">
                  <a:extLst>
                    <a:ext uri="{9D8B030D-6E8A-4147-A177-3AD203B41FA5}">
                      <a16:colId xmlns:a16="http://schemas.microsoft.com/office/drawing/2014/main" val="20000"/>
                    </a:ext>
                  </a:extLst>
                </a:gridCol>
                <a:gridCol w="3196205">
                  <a:extLst>
                    <a:ext uri="{9D8B030D-6E8A-4147-A177-3AD203B41FA5}">
                      <a16:colId xmlns:a16="http://schemas.microsoft.com/office/drawing/2014/main" val="20001"/>
                    </a:ext>
                  </a:extLst>
                </a:gridCol>
                <a:gridCol w="3196205">
                  <a:extLst>
                    <a:ext uri="{9D8B030D-6E8A-4147-A177-3AD203B41FA5}">
                      <a16:colId xmlns:a16="http://schemas.microsoft.com/office/drawing/2014/main" val="20002"/>
                    </a:ext>
                  </a:extLst>
                </a:gridCol>
              </a:tblGrid>
              <a:tr h="510554">
                <a:tc>
                  <a:txBody>
                    <a:bodyPr/>
                    <a:lstStyle/>
                    <a:p>
                      <a:pPr algn="ctr"/>
                      <a:r>
                        <a:rPr lang="zh-CN" altLang="en-US" sz="2000" dirty="0">
                          <a:latin typeface="+mn-lt"/>
                          <a:ea typeface="+mn-ea"/>
                          <a:cs typeface="+mn-ea"/>
                          <a:sym typeface="+mn-lt"/>
                        </a:rPr>
                        <a:t>行业</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资源单位</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多资源产品</a:t>
                      </a:r>
                      <a:endParaRPr lang="en-US" sz="2000" dirty="0">
                        <a:latin typeface="+mn-lt"/>
                        <a:ea typeface="+mn-ea"/>
                        <a:cs typeface="+mn-ea"/>
                        <a:sym typeface="+mn-lt"/>
                      </a:endParaRPr>
                    </a:p>
                  </a:txBody>
                  <a:tcPr/>
                </a:tc>
                <a:extLst>
                  <a:ext uri="{0D108BD9-81ED-4DB2-BD59-A6C34878D82A}">
                    <a16:rowId xmlns:a16="http://schemas.microsoft.com/office/drawing/2014/main" val="10000"/>
                  </a:ext>
                </a:extLst>
              </a:tr>
              <a:tr h="510554">
                <a:tc>
                  <a:txBody>
                    <a:bodyPr/>
                    <a:lstStyle/>
                    <a:p>
                      <a:pPr algn="ctr"/>
                      <a:r>
                        <a:rPr lang="zh-CN" altLang="en-US" sz="2000" dirty="0">
                          <a:latin typeface="+mn-lt"/>
                          <a:ea typeface="+mn-ea"/>
                          <a:cs typeface="+mn-ea"/>
                          <a:sym typeface="+mn-lt"/>
                        </a:rPr>
                        <a:t>航空客运</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一个航段座位</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多航短行程</a:t>
                      </a:r>
                      <a:endParaRPr lang="en-US" sz="2000" dirty="0">
                        <a:latin typeface="+mn-lt"/>
                        <a:ea typeface="+mn-ea"/>
                        <a:cs typeface="+mn-ea"/>
                        <a:sym typeface="+mn-lt"/>
                      </a:endParaRPr>
                    </a:p>
                  </a:txBody>
                  <a:tcPr/>
                </a:tc>
                <a:extLst>
                  <a:ext uri="{0D108BD9-81ED-4DB2-BD59-A6C34878D82A}">
                    <a16:rowId xmlns:a16="http://schemas.microsoft.com/office/drawing/2014/main" val="10001"/>
                  </a:ext>
                </a:extLst>
              </a:tr>
              <a:tr h="510554">
                <a:tc>
                  <a:txBody>
                    <a:bodyPr/>
                    <a:lstStyle/>
                    <a:p>
                      <a:pPr algn="ctr"/>
                      <a:r>
                        <a:rPr lang="zh-CN" altLang="en-US" sz="2000" dirty="0">
                          <a:latin typeface="+mn-lt"/>
                          <a:ea typeface="+mn-ea"/>
                          <a:cs typeface="+mn-ea"/>
                          <a:sym typeface="+mn-lt"/>
                        </a:rPr>
                        <a:t>酒店</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一夜客房</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多夜住宿</a:t>
                      </a:r>
                      <a:endParaRPr lang="en-US" sz="2000" dirty="0">
                        <a:latin typeface="+mn-lt"/>
                        <a:ea typeface="+mn-ea"/>
                        <a:cs typeface="+mn-ea"/>
                        <a:sym typeface="+mn-lt"/>
                      </a:endParaRPr>
                    </a:p>
                  </a:txBody>
                  <a:tcPr/>
                </a:tc>
                <a:extLst>
                  <a:ext uri="{0D108BD9-81ED-4DB2-BD59-A6C34878D82A}">
                    <a16:rowId xmlns:a16="http://schemas.microsoft.com/office/drawing/2014/main" val="10002"/>
                  </a:ext>
                </a:extLst>
              </a:tr>
              <a:tr h="510554">
                <a:tc>
                  <a:txBody>
                    <a:bodyPr/>
                    <a:lstStyle/>
                    <a:p>
                      <a:pPr algn="ctr"/>
                      <a:r>
                        <a:rPr lang="zh-CN" altLang="en-US" sz="2000" dirty="0">
                          <a:latin typeface="+mn-lt"/>
                          <a:ea typeface="+mn-ea"/>
                          <a:cs typeface="+mn-ea"/>
                          <a:sym typeface="+mn-lt"/>
                        </a:rPr>
                        <a:t>汽车租赁</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一天租赁</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多天租赁</a:t>
                      </a:r>
                      <a:endParaRPr lang="en-US" sz="2000" dirty="0">
                        <a:latin typeface="+mn-lt"/>
                        <a:ea typeface="+mn-ea"/>
                        <a:cs typeface="+mn-ea"/>
                        <a:sym typeface="+mn-lt"/>
                      </a:endParaRPr>
                    </a:p>
                  </a:txBody>
                  <a:tcPr/>
                </a:tc>
                <a:extLst>
                  <a:ext uri="{0D108BD9-81ED-4DB2-BD59-A6C34878D82A}">
                    <a16:rowId xmlns:a16="http://schemas.microsoft.com/office/drawing/2014/main" val="10003"/>
                  </a:ext>
                </a:extLst>
              </a:tr>
              <a:tr h="510554">
                <a:tc>
                  <a:txBody>
                    <a:bodyPr/>
                    <a:lstStyle/>
                    <a:p>
                      <a:pPr algn="ctr"/>
                      <a:r>
                        <a:rPr lang="zh-CN" altLang="en-US" sz="2000" dirty="0">
                          <a:latin typeface="+mn-lt"/>
                          <a:ea typeface="+mn-ea"/>
                          <a:cs typeface="+mn-ea"/>
                          <a:sym typeface="+mn-lt"/>
                        </a:rPr>
                        <a:t>铁路客运</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一段旅程</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多段行程</a:t>
                      </a:r>
                      <a:endParaRPr lang="en-US" sz="2000" dirty="0">
                        <a:latin typeface="+mn-lt"/>
                        <a:ea typeface="+mn-ea"/>
                        <a:cs typeface="+mn-ea"/>
                        <a:sym typeface="+mn-lt"/>
                      </a:endParaRPr>
                    </a:p>
                  </a:txBody>
                  <a:tcPr/>
                </a:tc>
                <a:extLst>
                  <a:ext uri="{0D108BD9-81ED-4DB2-BD59-A6C34878D82A}">
                    <a16:rowId xmlns:a16="http://schemas.microsoft.com/office/drawing/2014/main" val="10004"/>
                  </a:ext>
                </a:extLst>
              </a:tr>
              <a:tr h="510554">
                <a:tc>
                  <a:txBody>
                    <a:bodyPr/>
                    <a:lstStyle/>
                    <a:p>
                      <a:pPr algn="ctr"/>
                      <a:r>
                        <a:rPr lang="zh-CN" altLang="en-US" sz="2000" dirty="0">
                          <a:latin typeface="+mn-lt"/>
                          <a:ea typeface="+mn-ea"/>
                          <a:cs typeface="+mn-ea"/>
                          <a:sym typeface="+mn-lt"/>
                        </a:rPr>
                        <a:t>集装箱运输</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一段航程</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多段航程</a:t>
                      </a:r>
                      <a:endParaRPr lang="en-US" sz="2000" dirty="0">
                        <a:latin typeface="+mn-lt"/>
                        <a:ea typeface="+mn-ea"/>
                        <a:cs typeface="+mn-ea"/>
                        <a:sym typeface="+mn-lt"/>
                      </a:endParaRPr>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2006221" y="5552057"/>
            <a:ext cx="8447963" cy="707886"/>
          </a:xfrm>
          <a:prstGeom prst="rect">
            <a:avLst/>
          </a:prstGeom>
          <a:noFill/>
        </p:spPr>
        <p:txBody>
          <a:bodyPr wrap="square" rtlCol="0">
            <a:spAutoFit/>
          </a:bodyPr>
          <a:lstStyle/>
          <a:p>
            <a:r>
              <a:rPr lang="zh-CN" altLang="en-US" sz="2000" dirty="0">
                <a:latin typeface="+mn-lt"/>
                <a:ea typeface="+mn-ea"/>
                <a:cs typeface="+mn-ea"/>
                <a:sym typeface="+mn-lt"/>
              </a:rPr>
              <a:t>注：网络管理在最优产能分配和超售基础上提高</a:t>
            </a:r>
            <a:r>
              <a:rPr lang="en-US" sz="2000" dirty="0">
                <a:latin typeface="+mn-lt"/>
                <a:ea typeface="+mn-ea"/>
                <a:cs typeface="+mn-ea"/>
                <a:sym typeface="+mn-lt"/>
              </a:rPr>
              <a:t> 0.5% </a:t>
            </a:r>
            <a:r>
              <a:rPr lang="zh-CN" altLang="en-US" sz="2000" dirty="0">
                <a:latin typeface="+mn-lt"/>
                <a:ea typeface="+mn-ea"/>
                <a:cs typeface="+mn-ea"/>
                <a:sym typeface="+mn-lt"/>
              </a:rPr>
              <a:t>到</a:t>
            </a:r>
            <a:r>
              <a:rPr lang="en-US" sz="2000" dirty="0">
                <a:latin typeface="+mn-lt"/>
                <a:ea typeface="+mn-ea"/>
                <a:cs typeface="+mn-ea"/>
                <a:sym typeface="+mn-lt"/>
              </a:rPr>
              <a:t> 1% </a:t>
            </a:r>
            <a:r>
              <a:rPr lang="zh-CN" altLang="en-US" sz="2000" dirty="0">
                <a:latin typeface="+mn-lt"/>
                <a:ea typeface="+mn-ea"/>
                <a:cs typeface="+mn-ea"/>
                <a:sym typeface="+mn-lt"/>
              </a:rPr>
              <a:t>的额外收入。</a:t>
            </a:r>
            <a:endParaRPr lang="en-US" sz="2000" dirty="0">
              <a:latin typeface="+mn-lt"/>
              <a:ea typeface="+mn-ea"/>
              <a:cs typeface="+mn-ea"/>
              <a:sym typeface="+mn-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最优解的结构</a:t>
            </a:r>
            <a:endParaRPr lang="zh-CN" altLang="en-US" dirty="0">
              <a:sym typeface="+mn-lt"/>
            </a:endParaRPr>
          </a:p>
        </p:txBody>
      </p:sp>
      <p:sp>
        <p:nvSpPr>
          <p:cNvPr id="4" name="内容占位符 3"/>
          <p:cNvSpPr>
            <a:spLocks noGrp="1"/>
          </p:cNvSpPr>
          <p:nvPr>
            <p:ph sz="quarter" idx="13"/>
          </p:nvPr>
        </p:nvSpPr>
        <p:spPr/>
        <p:txBody>
          <a:bodyPr/>
          <a:lstStyle/>
          <a:p>
            <a:endParaRPr lang="zh-CN" altLang="en-US"/>
          </a:p>
        </p:txBody>
      </p:sp>
      <p:graphicFrame>
        <p:nvGraphicFramePr>
          <p:cNvPr id="5" name="Table 4"/>
          <p:cNvGraphicFramePr>
            <a:graphicFrameLocks noGrp="1"/>
          </p:cNvGraphicFramePr>
          <p:nvPr>
            <p:extLst>
              <p:ext uri="{D42A27DB-BD31-4B8C-83A1-F6EECF244321}">
                <p14:modId xmlns:p14="http://schemas.microsoft.com/office/powerpoint/2010/main" val="293121628"/>
              </p:ext>
            </p:extLst>
          </p:nvPr>
        </p:nvGraphicFramePr>
        <p:xfrm>
          <a:off x="2097739" y="1401979"/>
          <a:ext cx="8562640" cy="5821680"/>
        </p:xfrm>
        <a:graphic>
          <a:graphicData uri="http://schemas.openxmlformats.org/drawingml/2006/table">
            <a:tbl>
              <a:tblPr firstRow="1" bandRow="1">
                <a:tableStyleId>{5C22544A-7EE6-4342-B048-85BDC9FD1C3A}</a:tableStyleId>
              </a:tblPr>
              <a:tblGrid>
                <a:gridCol w="715995">
                  <a:extLst>
                    <a:ext uri="{9D8B030D-6E8A-4147-A177-3AD203B41FA5}">
                      <a16:colId xmlns:a16="http://schemas.microsoft.com/office/drawing/2014/main" val="20000"/>
                    </a:ext>
                  </a:extLst>
                </a:gridCol>
                <a:gridCol w="2028646">
                  <a:extLst>
                    <a:ext uri="{9D8B030D-6E8A-4147-A177-3AD203B41FA5}">
                      <a16:colId xmlns:a16="http://schemas.microsoft.com/office/drawing/2014/main" val="20001"/>
                    </a:ext>
                  </a:extLst>
                </a:gridCol>
                <a:gridCol w="925063">
                  <a:extLst>
                    <a:ext uri="{9D8B030D-6E8A-4147-A177-3AD203B41FA5}">
                      <a16:colId xmlns:a16="http://schemas.microsoft.com/office/drawing/2014/main" val="20002"/>
                    </a:ext>
                  </a:extLst>
                </a:gridCol>
                <a:gridCol w="1223234">
                  <a:extLst>
                    <a:ext uri="{9D8B030D-6E8A-4147-A177-3AD203B41FA5}">
                      <a16:colId xmlns:a16="http://schemas.microsoft.com/office/drawing/2014/main" val="20003"/>
                    </a:ext>
                  </a:extLst>
                </a:gridCol>
                <a:gridCol w="1223234">
                  <a:extLst>
                    <a:ext uri="{9D8B030D-6E8A-4147-A177-3AD203B41FA5}">
                      <a16:colId xmlns:a16="http://schemas.microsoft.com/office/drawing/2014/main" val="20004"/>
                    </a:ext>
                  </a:extLst>
                </a:gridCol>
                <a:gridCol w="1223234">
                  <a:extLst>
                    <a:ext uri="{9D8B030D-6E8A-4147-A177-3AD203B41FA5}">
                      <a16:colId xmlns:a16="http://schemas.microsoft.com/office/drawing/2014/main" val="20005"/>
                    </a:ext>
                  </a:extLst>
                </a:gridCol>
                <a:gridCol w="1223234">
                  <a:extLst>
                    <a:ext uri="{9D8B030D-6E8A-4147-A177-3AD203B41FA5}">
                      <a16:colId xmlns:a16="http://schemas.microsoft.com/office/drawing/2014/main" val="20006"/>
                    </a:ext>
                  </a:extLst>
                </a:gridCol>
              </a:tblGrid>
              <a:tr h="280846">
                <a:tc>
                  <a:txBody>
                    <a:bodyPr/>
                    <a:lstStyle/>
                    <a:p>
                      <a:pPr algn="ctr"/>
                      <a:r>
                        <a:rPr lang="en-US" sz="1600" dirty="0">
                          <a:latin typeface="+mn-lt"/>
                          <a:ea typeface="+mn-ea"/>
                          <a:cs typeface="+mn-ea"/>
                          <a:sym typeface="+mn-lt"/>
                        </a:rPr>
                        <a:t>ODF</a:t>
                      </a:r>
                    </a:p>
                  </a:txBody>
                  <a:tcPr/>
                </a:tc>
                <a:tc>
                  <a:txBody>
                    <a:bodyPr/>
                    <a:lstStyle/>
                    <a:p>
                      <a:pPr algn="ctr"/>
                      <a:r>
                        <a:rPr lang="zh-CN" altLang="en-US" sz="1600" dirty="0">
                          <a:latin typeface="+mn-lt"/>
                          <a:ea typeface="+mn-ea"/>
                          <a:cs typeface="+mn-ea"/>
                          <a:sym typeface="+mn-lt"/>
                        </a:rPr>
                        <a:t>产品</a:t>
                      </a:r>
                      <a:endParaRPr lang="en-US" sz="1600" dirty="0">
                        <a:latin typeface="+mn-lt"/>
                        <a:ea typeface="+mn-ea"/>
                        <a:cs typeface="+mn-ea"/>
                        <a:sym typeface="+mn-lt"/>
                      </a:endParaRPr>
                    </a:p>
                  </a:txBody>
                  <a:tcPr/>
                </a:tc>
                <a:tc>
                  <a:txBody>
                    <a:bodyPr/>
                    <a:lstStyle/>
                    <a:p>
                      <a:pPr algn="ctr"/>
                      <a:r>
                        <a:rPr lang="zh-CN" altLang="en-US" sz="1600" dirty="0">
                          <a:latin typeface="+mn-lt"/>
                          <a:ea typeface="+mn-ea"/>
                          <a:cs typeface="+mn-ea"/>
                          <a:sym typeface="+mn-lt"/>
                        </a:rPr>
                        <a:t>等级</a:t>
                      </a:r>
                      <a:endParaRPr lang="en-US" sz="1600" dirty="0">
                        <a:latin typeface="+mn-lt"/>
                        <a:ea typeface="+mn-ea"/>
                        <a:cs typeface="+mn-ea"/>
                        <a:sym typeface="+mn-lt"/>
                      </a:endParaRPr>
                    </a:p>
                  </a:txBody>
                  <a:tcPr/>
                </a:tc>
                <a:tc>
                  <a:txBody>
                    <a:bodyPr/>
                    <a:lstStyle/>
                    <a:p>
                      <a:pPr algn="ctr"/>
                      <a:r>
                        <a:rPr lang="zh-CN" altLang="en-US" sz="1600" dirty="0">
                          <a:latin typeface="+mn-lt"/>
                          <a:ea typeface="+mn-ea"/>
                          <a:cs typeface="+mn-ea"/>
                          <a:sym typeface="+mn-lt"/>
                        </a:rPr>
                        <a:t>价格</a:t>
                      </a:r>
                      <a:endParaRPr lang="en-US" sz="1600" dirty="0">
                        <a:latin typeface="+mn-lt"/>
                        <a:ea typeface="+mn-ea"/>
                        <a:cs typeface="+mn-ea"/>
                        <a:sym typeface="+mn-lt"/>
                      </a:endParaRPr>
                    </a:p>
                  </a:txBody>
                  <a:tcPr/>
                </a:tc>
                <a:tc>
                  <a:txBody>
                    <a:bodyPr/>
                    <a:lstStyle/>
                    <a:p>
                      <a:pPr algn="ctr"/>
                      <a:r>
                        <a:rPr lang="zh-CN" altLang="en-US" sz="1600" dirty="0">
                          <a:latin typeface="+mn-lt"/>
                          <a:ea typeface="+mn-ea"/>
                          <a:cs typeface="+mn-ea"/>
                          <a:sym typeface="+mn-lt"/>
                        </a:rPr>
                        <a:t>需求</a:t>
                      </a:r>
                      <a:endParaRPr lang="en-US" sz="1600" dirty="0">
                        <a:latin typeface="+mn-lt"/>
                        <a:ea typeface="+mn-ea"/>
                        <a:cs typeface="+mn-ea"/>
                        <a:sym typeface="+mn-lt"/>
                      </a:endParaRPr>
                    </a:p>
                  </a:txBody>
                  <a:tcPr/>
                </a:tc>
                <a:tc>
                  <a:txBody>
                    <a:bodyPr/>
                    <a:lstStyle/>
                    <a:p>
                      <a:pPr algn="ctr"/>
                      <a:r>
                        <a:rPr lang="zh-CN" altLang="en-US" sz="1600" dirty="0">
                          <a:latin typeface="+mn-lt"/>
                          <a:ea typeface="+mn-ea"/>
                          <a:cs typeface="+mn-ea"/>
                          <a:sym typeface="+mn-lt"/>
                        </a:rPr>
                        <a:t>座位分配</a:t>
                      </a:r>
                      <a:endParaRPr lang="en-US" sz="1600" dirty="0">
                        <a:latin typeface="+mn-lt"/>
                        <a:ea typeface="+mn-ea"/>
                        <a:cs typeface="+mn-ea"/>
                        <a:sym typeface="+mn-lt"/>
                      </a:endParaRPr>
                    </a:p>
                  </a:txBody>
                  <a:tcPr/>
                </a:tc>
                <a:tc>
                  <a:txBody>
                    <a:bodyPr/>
                    <a:lstStyle/>
                    <a:p>
                      <a:pPr algn="ctr"/>
                      <a:r>
                        <a:rPr lang="zh-CN" altLang="en-US" sz="1600" dirty="0">
                          <a:latin typeface="+mn-lt"/>
                          <a:ea typeface="+mn-ea"/>
                          <a:cs typeface="+mn-ea"/>
                          <a:sym typeface="+mn-lt"/>
                        </a:rPr>
                        <a:t>收入</a:t>
                      </a:r>
                      <a:endParaRPr lang="en-US" sz="1600" dirty="0">
                        <a:latin typeface="+mn-lt"/>
                        <a:ea typeface="+mn-ea"/>
                        <a:cs typeface="+mn-ea"/>
                        <a:sym typeface="+mn-lt"/>
                      </a:endParaRPr>
                    </a:p>
                  </a:txBody>
                  <a:tcPr/>
                </a:tc>
                <a:extLst>
                  <a:ext uri="{0D108BD9-81ED-4DB2-BD59-A6C34878D82A}">
                    <a16:rowId xmlns:a16="http://schemas.microsoft.com/office/drawing/2014/main" val="10000"/>
                  </a:ext>
                </a:extLst>
              </a:tr>
              <a:tr h="280846">
                <a:tc>
                  <a:txBody>
                    <a:bodyPr/>
                    <a:lstStyle/>
                    <a:p>
                      <a:pPr algn="ctr"/>
                      <a:r>
                        <a:rPr lang="en-US" sz="1600" b="1" dirty="0">
                          <a:latin typeface="+mn-lt"/>
                          <a:ea typeface="+mn-ea"/>
                          <a:cs typeface="+mn-ea"/>
                          <a:sym typeface="+mn-lt"/>
                        </a:rPr>
                        <a:t>1</a:t>
                      </a:r>
                    </a:p>
                  </a:txBody>
                  <a:tcPr/>
                </a:tc>
                <a:tc>
                  <a:txBody>
                    <a:bodyPr/>
                    <a:lstStyle/>
                    <a:p>
                      <a:pPr algn="ctr"/>
                      <a:r>
                        <a:rPr lang="zh-CN" altLang="en-US" sz="1600" b="1" dirty="0">
                          <a:latin typeface="+mn-lt"/>
                          <a:ea typeface="+mn-ea"/>
                          <a:cs typeface="+mn-ea"/>
                          <a:sym typeface="+mn-lt"/>
                        </a:rPr>
                        <a:t>旧金山 </a:t>
                      </a:r>
                      <a:r>
                        <a:rPr lang="en-US" altLang="zh-CN" sz="1600" b="1" dirty="0">
                          <a:latin typeface="+mn-lt"/>
                          <a:ea typeface="+mn-ea"/>
                          <a:cs typeface="+mn-ea"/>
                          <a:sym typeface="+mn-lt"/>
                        </a:rPr>
                        <a:t>- </a:t>
                      </a:r>
                      <a:r>
                        <a:rPr lang="zh-CN" altLang="en-US" sz="1600" b="1" dirty="0">
                          <a:latin typeface="+mn-lt"/>
                          <a:ea typeface="+mn-ea"/>
                          <a:cs typeface="+mn-ea"/>
                          <a:sym typeface="+mn-lt"/>
                        </a:rPr>
                        <a:t>丹佛</a:t>
                      </a:r>
                      <a:endParaRPr lang="en-US" sz="1600" b="1" dirty="0">
                        <a:latin typeface="+mn-lt"/>
                        <a:ea typeface="+mn-ea"/>
                        <a:cs typeface="+mn-ea"/>
                        <a:sym typeface="+mn-lt"/>
                      </a:endParaRPr>
                    </a:p>
                  </a:txBody>
                  <a:tcPr/>
                </a:tc>
                <a:tc>
                  <a:txBody>
                    <a:bodyPr/>
                    <a:lstStyle/>
                    <a:p>
                      <a:pPr algn="ctr"/>
                      <a:r>
                        <a:rPr lang="en-US" sz="1600" b="1" dirty="0">
                          <a:latin typeface="+mn-lt"/>
                          <a:ea typeface="+mn-ea"/>
                          <a:cs typeface="+mn-ea"/>
                          <a:sym typeface="+mn-lt"/>
                        </a:rPr>
                        <a:t>A</a:t>
                      </a:r>
                    </a:p>
                  </a:txBody>
                  <a:tcPr/>
                </a:tc>
                <a:tc>
                  <a:txBody>
                    <a:bodyPr/>
                    <a:lstStyle/>
                    <a:p>
                      <a:pPr algn="ctr"/>
                      <a:r>
                        <a:rPr lang="en-US" sz="1800" b="1" dirty="0">
                          <a:latin typeface="+mn-lt"/>
                          <a:ea typeface="+mn-ea"/>
                          <a:cs typeface="+mn-ea"/>
                          <a:sym typeface="+mn-lt"/>
                        </a:rPr>
                        <a:t>$180</a:t>
                      </a:r>
                    </a:p>
                  </a:txBody>
                  <a:tcPr/>
                </a:tc>
                <a:tc>
                  <a:txBody>
                    <a:bodyPr/>
                    <a:lstStyle/>
                    <a:p>
                      <a:pPr algn="ctr"/>
                      <a:r>
                        <a:rPr lang="en-US" sz="1800" b="1" dirty="0">
                          <a:latin typeface="+mn-lt"/>
                          <a:ea typeface="+mn-ea"/>
                          <a:cs typeface="+mn-ea"/>
                          <a:sym typeface="+mn-lt"/>
                        </a:rPr>
                        <a:t>10</a:t>
                      </a:r>
                    </a:p>
                  </a:txBody>
                  <a:tcPr/>
                </a:tc>
                <a:tc>
                  <a:txBody>
                    <a:bodyPr/>
                    <a:lstStyle/>
                    <a:p>
                      <a:pPr algn="ctr"/>
                      <a:r>
                        <a:rPr lang="en-US" sz="1800" b="1" dirty="0">
                          <a:latin typeface="+mn-lt"/>
                          <a:ea typeface="+mn-ea"/>
                          <a:cs typeface="+mn-ea"/>
                          <a:sym typeface="+mn-lt"/>
                        </a:rPr>
                        <a:t>10</a:t>
                      </a:r>
                    </a:p>
                  </a:txBody>
                  <a:tcPr/>
                </a:tc>
                <a:tc>
                  <a:txBody>
                    <a:bodyPr/>
                    <a:lstStyle/>
                    <a:p>
                      <a:pPr algn="ctr"/>
                      <a:r>
                        <a:rPr lang="en-US" sz="1800" b="1" dirty="0">
                          <a:latin typeface="+mn-lt"/>
                          <a:ea typeface="+mn-ea"/>
                          <a:cs typeface="+mn-ea"/>
                          <a:sym typeface="+mn-lt"/>
                        </a:rPr>
                        <a:t>$1,800</a:t>
                      </a:r>
                    </a:p>
                  </a:txBody>
                  <a:tcPr/>
                </a:tc>
                <a:extLst>
                  <a:ext uri="{0D108BD9-81ED-4DB2-BD59-A6C34878D82A}">
                    <a16:rowId xmlns:a16="http://schemas.microsoft.com/office/drawing/2014/main" val="10001"/>
                  </a:ext>
                </a:extLst>
              </a:tr>
              <a:tr h="280846">
                <a:tc>
                  <a:txBody>
                    <a:bodyPr/>
                    <a:lstStyle/>
                    <a:p>
                      <a:pPr algn="ctr"/>
                      <a:r>
                        <a:rPr lang="en-US" sz="1600" b="1" dirty="0">
                          <a:latin typeface="+mn-lt"/>
                          <a:ea typeface="+mn-ea"/>
                          <a:cs typeface="+mn-ea"/>
                          <a:sym typeface="+mn-lt"/>
                        </a:rPr>
                        <a:t>2</a:t>
                      </a:r>
                    </a:p>
                  </a:txBody>
                  <a:tcPr/>
                </a:tc>
                <a:tc>
                  <a:txBody>
                    <a:bodyPr/>
                    <a:lstStyle/>
                    <a:p>
                      <a:pPr algn="ctr"/>
                      <a:endParaRPr lang="en-US" sz="1600" b="1" dirty="0">
                        <a:latin typeface="+mn-lt"/>
                        <a:ea typeface="+mn-ea"/>
                        <a:cs typeface="+mn-ea"/>
                        <a:sym typeface="+mn-lt"/>
                      </a:endParaRPr>
                    </a:p>
                  </a:txBody>
                  <a:tcPr/>
                </a:tc>
                <a:tc>
                  <a:txBody>
                    <a:bodyPr/>
                    <a:lstStyle/>
                    <a:p>
                      <a:pPr algn="ctr"/>
                      <a:r>
                        <a:rPr lang="en-US" sz="1600" b="1" dirty="0">
                          <a:latin typeface="+mn-lt"/>
                          <a:ea typeface="+mn-ea"/>
                          <a:cs typeface="+mn-ea"/>
                          <a:sym typeface="+mn-lt"/>
                        </a:rPr>
                        <a:t>B</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dirty="0">
                          <a:latin typeface="+mn-lt"/>
                          <a:ea typeface="+mn-ea"/>
                          <a:cs typeface="+mn-ea"/>
                          <a:sym typeface="+mn-lt"/>
                        </a:rPr>
                        <a:t>$160</a:t>
                      </a:r>
                    </a:p>
                  </a:txBody>
                  <a:tcPr/>
                </a:tc>
                <a:tc>
                  <a:txBody>
                    <a:bodyPr/>
                    <a:lstStyle/>
                    <a:p>
                      <a:pPr algn="ctr"/>
                      <a:r>
                        <a:rPr lang="en-US" sz="1800" b="1" dirty="0">
                          <a:latin typeface="+mn-lt"/>
                          <a:ea typeface="+mn-ea"/>
                          <a:cs typeface="+mn-ea"/>
                          <a:sym typeface="+mn-lt"/>
                        </a:rPr>
                        <a:t>20</a:t>
                      </a:r>
                    </a:p>
                  </a:txBody>
                  <a:tcPr/>
                </a:tc>
                <a:tc>
                  <a:txBody>
                    <a:bodyPr/>
                    <a:lstStyle/>
                    <a:p>
                      <a:pPr algn="ctr"/>
                      <a:r>
                        <a:rPr lang="en-US" sz="1800" b="1" dirty="0">
                          <a:latin typeface="+mn-lt"/>
                          <a:ea typeface="+mn-ea"/>
                          <a:cs typeface="+mn-ea"/>
                          <a:sym typeface="+mn-lt"/>
                        </a:rPr>
                        <a:t>20</a:t>
                      </a:r>
                    </a:p>
                  </a:txBody>
                  <a:tcPr/>
                </a:tc>
                <a:tc>
                  <a:txBody>
                    <a:bodyPr/>
                    <a:lstStyle/>
                    <a:p>
                      <a:pPr algn="ctr"/>
                      <a:r>
                        <a:rPr lang="en-US" sz="1800" b="1" dirty="0">
                          <a:latin typeface="+mn-lt"/>
                          <a:ea typeface="+mn-ea"/>
                          <a:cs typeface="+mn-ea"/>
                          <a:sym typeface="+mn-lt"/>
                        </a:rPr>
                        <a:t>$3,200</a:t>
                      </a:r>
                    </a:p>
                  </a:txBody>
                  <a:tcPr/>
                </a:tc>
                <a:extLst>
                  <a:ext uri="{0D108BD9-81ED-4DB2-BD59-A6C34878D82A}">
                    <a16:rowId xmlns:a16="http://schemas.microsoft.com/office/drawing/2014/main" val="10002"/>
                  </a:ext>
                </a:extLst>
              </a:tr>
              <a:tr h="280846">
                <a:tc>
                  <a:txBody>
                    <a:bodyPr/>
                    <a:lstStyle/>
                    <a:p>
                      <a:pPr algn="ctr"/>
                      <a:r>
                        <a:rPr lang="en-US" sz="1600" b="1" dirty="0">
                          <a:latin typeface="+mn-lt"/>
                          <a:ea typeface="+mn-ea"/>
                          <a:cs typeface="+mn-ea"/>
                          <a:sym typeface="+mn-lt"/>
                        </a:rPr>
                        <a:t>3</a:t>
                      </a:r>
                    </a:p>
                  </a:txBody>
                  <a:tcPr/>
                </a:tc>
                <a:tc>
                  <a:txBody>
                    <a:bodyPr/>
                    <a:lstStyle/>
                    <a:p>
                      <a:pPr algn="ctr"/>
                      <a:endParaRPr lang="en-US" sz="1600" b="1" dirty="0">
                        <a:latin typeface="+mn-lt"/>
                        <a:ea typeface="+mn-ea"/>
                        <a:cs typeface="+mn-ea"/>
                        <a:sym typeface="+mn-lt"/>
                      </a:endParaRPr>
                    </a:p>
                  </a:txBody>
                  <a:tcPr/>
                </a:tc>
                <a:tc>
                  <a:txBody>
                    <a:bodyPr/>
                    <a:lstStyle/>
                    <a:p>
                      <a:pPr algn="ctr"/>
                      <a:r>
                        <a:rPr lang="en-US" sz="1600" b="1" dirty="0">
                          <a:latin typeface="+mn-lt"/>
                          <a:ea typeface="+mn-ea"/>
                          <a:cs typeface="+mn-ea"/>
                          <a:sym typeface="+mn-lt"/>
                        </a:rPr>
                        <a:t>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dirty="0">
                          <a:latin typeface="+mn-lt"/>
                          <a:ea typeface="+mn-ea"/>
                          <a:cs typeface="+mn-ea"/>
                          <a:sym typeface="+mn-lt"/>
                        </a:rPr>
                        <a:t>$140</a:t>
                      </a:r>
                    </a:p>
                  </a:txBody>
                  <a:tcPr/>
                </a:tc>
                <a:tc>
                  <a:txBody>
                    <a:bodyPr/>
                    <a:lstStyle/>
                    <a:p>
                      <a:pPr algn="ctr"/>
                      <a:r>
                        <a:rPr lang="en-US" sz="1800" b="1" dirty="0">
                          <a:latin typeface="+mn-lt"/>
                          <a:ea typeface="+mn-ea"/>
                          <a:cs typeface="+mn-ea"/>
                          <a:sym typeface="+mn-lt"/>
                        </a:rPr>
                        <a:t>15</a:t>
                      </a:r>
                    </a:p>
                  </a:txBody>
                  <a:tcPr/>
                </a:tc>
                <a:tc>
                  <a:txBody>
                    <a:bodyPr/>
                    <a:lstStyle/>
                    <a:p>
                      <a:pPr algn="ctr"/>
                      <a:r>
                        <a:rPr lang="en-US" sz="1800" b="1" dirty="0">
                          <a:latin typeface="+mn-lt"/>
                          <a:ea typeface="+mn-ea"/>
                          <a:cs typeface="+mn-ea"/>
                          <a:sym typeface="+mn-lt"/>
                        </a:rPr>
                        <a:t>15</a:t>
                      </a:r>
                    </a:p>
                  </a:txBody>
                  <a:tcPr/>
                </a:tc>
                <a:tc>
                  <a:txBody>
                    <a:bodyPr/>
                    <a:lstStyle/>
                    <a:p>
                      <a:pPr algn="ctr"/>
                      <a:r>
                        <a:rPr lang="en-US" sz="1800" b="1" dirty="0">
                          <a:latin typeface="+mn-lt"/>
                          <a:ea typeface="+mn-ea"/>
                          <a:cs typeface="+mn-ea"/>
                          <a:sym typeface="+mn-lt"/>
                        </a:rPr>
                        <a:t>$2,100</a:t>
                      </a:r>
                    </a:p>
                  </a:txBody>
                  <a:tcPr/>
                </a:tc>
                <a:extLst>
                  <a:ext uri="{0D108BD9-81ED-4DB2-BD59-A6C34878D82A}">
                    <a16:rowId xmlns:a16="http://schemas.microsoft.com/office/drawing/2014/main" val="10003"/>
                  </a:ext>
                </a:extLst>
              </a:tr>
              <a:tr h="280846">
                <a:tc>
                  <a:txBody>
                    <a:bodyPr/>
                    <a:lstStyle/>
                    <a:p>
                      <a:pPr algn="ctr"/>
                      <a:r>
                        <a:rPr lang="en-US" sz="1600" b="1" dirty="0">
                          <a:latin typeface="+mn-lt"/>
                          <a:ea typeface="+mn-ea"/>
                          <a:cs typeface="+mn-ea"/>
                          <a:sym typeface="+mn-lt"/>
                        </a:rPr>
                        <a:t>4</a:t>
                      </a:r>
                    </a:p>
                  </a:txBody>
                  <a:tcPr/>
                </a:tc>
                <a:tc>
                  <a:txBody>
                    <a:bodyPr/>
                    <a:lstStyle/>
                    <a:p>
                      <a:pPr algn="ctr"/>
                      <a:endParaRPr lang="en-US" sz="1600" b="1" dirty="0">
                        <a:latin typeface="+mn-lt"/>
                        <a:ea typeface="+mn-ea"/>
                        <a:cs typeface="+mn-ea"/>
                        <a:sym typeface="+mn-lt"/>
                      </a:endParaRPr>
                    </a:p>
                  </a:txBody>
                  <a:tcPr/>
                </a:tc>
                <a:tc>
                  <a:txBody>
                    <a:bodyPr/>
                    <a:lstStyle/>
                    <a:p>
                      <a:pPr algn="ctr"/>
                      <a:r>
                        <a:rPr lang="en-US" sz="1600" b="1" dirty="0">
                          <a:latin typeface="+mn-lt"/>
                          <a:ea typeface="+mn-ea"/>
                          <a:cs typeface="+mn-ea"/>
                          <a:sym typeface="+mn-lt"/>
                        </a:rPr>
                        <a:t>D</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dirty="0">
                          <a:solidFill>
                            <a:srgbClr val="C00000"/>
                          </a:solidFill>
                          <a:latin typeface="+mn-lt"/>
                          <a:ea typeface="+mn-ea"/>
                          <a:cs typeface="+mn-ea"/>
                          <a:sym typeface="+mn-lt"/>
                        </a:rPr>
                        <a:t>$130</a:t>
                      </a:r>
                    </a:p>
                  </a:txBody>
                  <a:tcPr/>
                </a:tc>
                <a:tc>
                  <a:txBody>
                    <a:bodyPr/>
                    <a:lstStyle/>
                    <a:p>
                      <a:pPr algn="ctr"/>
                      <a:r>
                        <a:rPr lang="en-US" sz="1800" b="1" dirty="0">
                          <a:latin typeface="+mn-lt"/>
                          <a:ea typeface="+mn-ea"/>
                          <a:cs typeface="+mn-ea"/>
                          <a:sym typeface="+mn-lt"/>
                        </a:rPr>
                        <a:t>18</a:t>
                      </a:r>
                    </a:p>
                  </a:txBody>
                  <a:tcPr/>
                </a:tc>
                <a:tc>
                  <a:txBody>
                    <a:bodyPr/>
                    <a:lstStyle/>
                    <a:p>
                      <a:pPr algn="ctr"/>
                      <a:r>
                        <a:rPr lang="en-US" sz="1800" b="1" dirty="0">
                          <a:latin typeface="+mn-lt"/>
                          <a:ea typeface="+mn-ea"/>
                          <a:cs typeface="+mn-ea"/>
                          <a:sym typeface="+mn-lt"/>
                        </a:rPr>
                        <a:t>18</a:t>
                      </a:r>
                    </a:p>
                  </a:txBody>
                  <a:tcPr/>
                </a:tc>
                <a:tc>
                  <a:txBody>
                    <a:bodyPr/>
                    <a:lstStyle/>
                    <a:p>
                      <a:pPr algn="ctr"/>
                      <a:r>
                        <a:rPr lang="en-US" sz="1800" b="1" dirty="0">
                          <a:latin typeface="+mn-lt"/>
                          <a:ea typeface="+mn-ea"/>
                          <a:cs typeface="+mn-ea"/>
                          <a:sym typeface="+mn-lt"/>
                        </a:rPr>
                        <a:t>$2,340</a:t>
                      </a:r>
                    </a:p>
                  </a:txBody>
                  <a:tcPr/>
                </a:tc>
                <a:extLst>
                  <a:ext uri="{0D108BD9-81ED-4DB2-BD59-A6C34878D82A}">
                    <a16:rowId xmlns:a16="http://schemas.microsoft.com/office/drawing/2014/main" val="10004"/>
                  </a:ext>
                </a:extLst>
              </a:tr>
              <a:tr h="280846">
                <a:tc>
                  <a:txBody>
                    <a:bodyPr/>
                    <a:lstStyle/>
                    <a:p>
                      <a:pPr algn="ctr"/>
                      <a:r>
                        <a:rPr lang="en-US" sz="1600" b="1" dirty="0">
                          <a:latin typeface="+mn-lt"/>
                          <a:ea typeface="+mn-ea"/>
                          <a:cs typeface="+mn-ea"/>
                          <a:sym typeface="+mn-lt"/>
                        </a:rPr>
                        <a:t>5</a:t>
                      </a:r>
                    </a:p>
                  </a:txBody>
                  <a:tcPr/>
                </a:tc>
                <a:tc>
                  <a:txBody>
                    <a:bodyPr/>
                    <a:lstStyle/>
                    <a:p>
                      <a:pPr algn="ctr"/>
                      <a:endParaRPr lang="en-US" sz="1600" b="1" dirty="0">
                        <a:latin typeface="+mn-lt"/>
                        <a:ea typeface="+mn-ea"/>
                        <a:cs typeface="+mn-ea"/>
                        <a:sym typeface="+mn-lt"/>
                      </a:endParaRPr>
                    </a:p>
                  </a:txBody>
                  <a:tcPr/>
                </a:tc>
                <a:tc>
                  <a:txBody>
                    <a:bodyPr/>
                    <a:lstStyle/>
                    <a:p>
                      <a:pPr algn="ctr"/>
                      <a:r>
                        <a:rPr lang="en-US" sz="1600" b="1" dirty="0">
                          <a:latin typeface="+mn-lt"/>
                          <a:ea typeface="+mn-ea"/>
                          <a:cs typeface="+mn-ea"/>
                          <a:sym typeface="+mn-lt"/>
                        </a:rPr>
                        <a:t>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dirty="0">
                          <a:latin typeface="+mn-lt"/>
                          <a:ea typeface="+mn-ea"/>
                          <a:cs typeface="+mn-ea"/>
                          <a:sym typeface="+mn-lt"/>
                        </a:rPr>
                        <a:t>$100</a:t>
                      </a:r>
                    </a:p>
                  </a:txBody>
                  <a:tcPr>
                    <a:solidFill>
                      <a:schemeClr val="accent2"/>
                    </a:solidFill>
                  </a:tcPr>
                </a:tc>
                <a:tc>
                  <a:txBody>
                    <a:bodyPr/>
                    <a:lstStyle/>
                    <a:p>
                      <a:pPr marL="0" algn="ctr" defTabSz="914400" rtl="0" eaLnBrk="1" latinLnBrk="0" hangingPunct="1"/>
                      <a:r>
                        <a:rPr lang="en-US" sz="1800" b="1" kern="1200" dirty="0">
                          <a:solidFill>
                            <a:srgbClr val="FF0000"/>
                          </a:solidFill>
                          <a:latin typeface="+mn-lt"/>
                          <a:ea typeface="+mn-ea"/>
                          <a:cs typeface="+mn-ea"/>
                          <a:sym typeface="+mn-lt"/>
                        </a:rPr>
                        <a:t>27</a:t>
                      </a:r>
                    </a:p>
                  </a:txBody>
                  <a:tcPr>
                    <a:solidFill>
                      <a:schemeClr val="accent2"/>
                    </a:solidFill>
                  </a:tcPr>
                </a:tc>
                <a:tc>
                  <a:txBody>
                    <a:bodyPr/>
                    <a:lstStyle/>
                    <a:p>
                      <a:pPr marL="0" algn="ctr" defTabSz="914400" rtl="0" eaLnBrk="1" latinLnBrk="0" hangingPunct="1"/>
                      <a:r>
                        <a:rPr lang="en-US" sz="1800" b="1" kern="1200" dirty="0">
                          <a:solidFill>
                            <a:srgbClr val="FF0000"/>
                          </a:solidFill>
                          <a:latin typeface="+mn-lt"/>
                          <a:ea typeface="+mn-ea"/>
                          <a:cs typeface="+mn-ea"/>
                          <a:sym typeface="+mn-lt"/>
                        </a:rPr>
                        <a:t>0</a:t>
                      </a:r>
                    </a:p>
                  </a:txBody>
                  <a:tcPr>
                    <a:solidFill>
                      <a:schemeClr val="accent2"/>
                    </a:solidFill>
                  </a:tcPr>
                </a:tc>
                <a:tc>
                  <a:txBody>
                    <a:bodyPr/>
                    <a:lstStyle/>
                    <a:p>
                      <a:pPr algn="ctr"/>
                      <a:r>
                        <a:rPr lang="en-US" sz="1800" b="1" dirty="0">
                          <a:latin typeface="+mn-lt"/>
                          <a:ea typeface="+mn-ea"/>
                          <a:cs typeface="+mn-ea"/>
                          <a:sym typeface="+mn-lt"/>
                        </a:rPr>
                        <a:t>$0</a:t>
                      </a:r>
                    </a:p>
                  </a:txBody>
                  <a:tcPr/>
                </a:tc>
                <a:extLst>
                  <a:ext uri="{0D108BD9-81ED-4DB2-BD59-A6C34878D82A}">
                    <a16:rowId xmlns:a16="http://schemas.microsoft.com/office/drawing/2014/main" val="10005"/>
                  </a:ext>
                </a:extLst>
              </a:tr>
              <a:tr h="328938">
                <a:tc>
                  <a:txBody>
                    <a:bodyPr/>
                    <a:lstStyle/>
                    <a:p>
                      <a:pPr algn="ctr"/>
                      <a:r>
                        <a:rPr lang="en-US" sz="1600" b="1" dirty="0">
                          <a:latin typeface="+mn-lt"/>
                          <a:ea typeface="+mn-ea"/>
                          <a:cs typeface="+mn-ea"/>
                          <a:sym typeface="+mn-lt"/>
                        </a:rPr>
                        <a:t>6</a:t>
                      </a:r>
                    </a:p>
                  </a:txBody>
                  <a:tcPr/>
                </a:tc>
                <a:tc>
                  <a:txBody>
                    <a:bodyPr/>
                    <a:lstStyle/>
                    <a:p>
                      <a:pPr algn="ctr"/>
                      <a:r>
                        <a:rPr lang="zh-CN" altLang="en-US" sz="1600" b="1" dirty="0">
                          <a:latin typeface="+mn-lt"/>
                          <a:ea typeface="+mn-ea"/>
                          <a:cs typeface="+mn-ea"/>
                          <a:sym typeface="+mn-lt"/>
                        </a:rPr>
                        <a:t>丹佛</a:t>
                      </a:r>
                      <a:r>
                        <a:rPr lang="zh-CN" altLang="en-US" sz="1600" b="1" baseline="0" dirty="0">
                          <a:latin typeface="+mn-lt"/>
                          <a:ea typeface="+mn-ea"/>
                          <a:cs typeface="+mn-ea"/>
                          <a:sym typeface="+mn-lt"/>
                        </a:rPr>
                        <a:t> </a:t>
                      </a:r>
                      <a:r>
                        <a:rPr lang="en-US" altLang="zh-CN" sz="1600" b="1" baseline="0" dirty="0">
                          <a:latin typeface="+mn-lt"/>
                          <a:ea typeface="+mn-ea"/>
                          <a:cs typeface="+mn-ea"/>
                          <a:sym typeface="+mn-lt"/>
                        </a:rPr>
                        <a:t>– </a:t>
                      </a:r>
                      <a:r>
                        <a:rPr lang="zh-CN" altLang="en-US" sz="1600" b="1" baseline="0" dirty="0">
                          <a:latin typeface="+mn-lt"/>
                          <a:ea typeface="+mn-ea"/>
                          <a:cs typeface="+mn-ea"/>
                          <a:sym typeface="+mn-lt"/>
                        </a:rPr>
                        <a:t>圣路易斯</a:t>
                      </a:r>
                      <a:endParaRPr lang="en-US" sz="1600" b="1" dirty="0">
                        <a:latin typeface="+mn-lt"/>
                        <a:ea typeface="+mn-ea"/>
                        <a:cs typeface="+mn-ea"/>
                        <a:sym typeface="+mn-lt"/>
                      </a:endParaRPr>
                    </a:p>
                  </a:txBody>
                  <a:tcPr/>
                </a:tc>
                <a:tc>
                  <a:txBody>
                    <a:bodyPr/>
                    <a:lstStyle/>
                    <a:p>
                      <a:pPr algn="ctr"/>
                      <a:r>
                        <a:rPr lang="en-US" sz="1600" b="1" dirty="0">
                          <a:latin typeface="+mn-lt"/>
                          <a:ea typeface="+mn-ea"/>
                          <a:cs typeface="+mn-ea"/>
                          <a:sym typeface="+mn-lt"/>
                        </a:rPr>
                        <a:t>A</a:t>
                      </a:r>
                    </a:p>
                  </a:txBody>
                  <a:tcPr/>
                </a:tc>
                <a:tc>
                  <a:txBody>
                    <a:bodyPr/>
                    <a:lstStyle/>
                    <a:p>
                      <a:pPr algn="ctr"/>
                      <a:r>
                        <a:rPr lang="en-US" sz="1800" b="1" dirty="0">
                          <a:latin typeface="+mn-lt"/>
                          <a:ea typeface="+mn-ea"/>
                          <a:cs typeface="+mn-ea"/>
                          <a:sym typeface="+mn-lt"/>
                        </a:rPr>
                        <a:t>$130</a:t>
                      </a:r>
                    </a:p>
                  </a:txBody>
                  <a:tcPr/>
                </a:tc>
                <a:tc>
                  <a:txBody>
                    <a:bodyPr/>
                    <a:lstStyle/>
                    <a:p>
                      <a:pPr algn="ctr"/>
                      <a:r>
                        <a:rPr lang="en-US" sz="1800" b="1" dirty="0">
                          <a:latin typeface="+mn-lt"/>
                          <a:ea typeface="+mn-ea"/>
                          <a:cs typeface="+mn-ea"/>
                          <a:sym typeface="+mn-lt"/>
                        </a:rPr>
                        <a:t>15</a:t>
                      </a:r>
                    </a:p>
                  </a:txBody>
                  <a:tcPr/>
                </a:tc>
                <a:tc>
                  <a:txBody>
                    <a:bodyPr/>
                    <a:lstStyle/>
                    <a:p>
                      <a:pPr algn="ctr"/>
                      <a:r>
                        <a:rPr lang="en-US" sz="1800" b="1" dirty="0">
                          <a:latin typeface="+mn-lt"/>
                          <a:ea typeface="+mn-ea"/>
                          <a:cs typeface="+mn-ea"/>
                          <a:sym typeface="+mn-lt"/>
                        </a:rPr>
                        <a:t>15</a:t>
                      </a:r>
                    </a:p>
                  </a:txBody>
                  <a:tcPr/>
                </a:tc>
                <a:tc>
                  <a:txBody>
                    <a:bodyPr/>
                    <a:lstStyle/>
                    <a:p>
                      <a:pPr algn="ctr"/>
                      <a:r>
                        <a:rPr lang="en-US" sz="1800" b="1" dirty="0">
                          <a:latin typeface="+mn-lt"/>
                          <a:ea typeface="+mn-ea"/>
                          <a:cs typeface="+mn-ea"/>
                          <a:sym typeface="+mn-lt"/>
                        </a:rPr>
                        <a:t>$1,950</a:t>
                      </a:r>
                    </a:p>
                  </a:txBody>
                  <a:tcPr/>
                </a:tc>
                <a:extLst>
                  <a:ext uri="{0D108BD9-81ED-4DB2-BD59-A6C34878D82A}">
                    <a16:rowId xmlns:a16="http://schemas.microsoft.com/office/drawing/2014/main" val="10006"/>
                  </a:ext>
                </a:extLst>
              </a:tr>
              <a:tr h="280846">
                <a:tc>
                  <a:txBody>
                    <a:bodyPr/>
                    <a:lstStyle/>
                    <a:p>
                      <a:pPr algn="ctr"/>
                      <a:r>
                        <a:rPr lang="en-US" sz="1600" b="1" dirty="0">
                          <a:latin typeface="+mn-lt"/>
                          <a:ea typeface="+mn-ea"/>
                          <a:cs typeface="+mn-ea"/>
                          <a:sym typeface="+mn-lt"/>
                        </a:rPr>
                        <a:t>7</a:t>
                      </a:r>
                    </a:p>
                  </a:txBody>
                  <a:tcPr/>
                </a:tc>
                <a:tc>
                  <a:txBody>
                    <a:bodyPr/>
                    <a:lstStyle/>
                    <a:p>
                      <a:pPr algn="ctr"/>
                      <a:endParaRPr lang="en-US" sz="1600" b="1" dirty="0">
                        <a:latin typeface="+mn-lt"/>
                        <a:ea typeface="+mn-ea"/>
                        <a:cs typeface="+mn-ea"/>
                        <a:sym typeface="+mn-lt"/>
                      </a:endParaRPr>
                    </a:p>
                  </a:txBody>
                  <a:tcPr/>
                </a:tc>
                <a:tc>
                  <a:txBody>
                    <a:bodyPr/>
                    <a:lstStyle/>
                    <a:p>
                      <a:pPr algn="ctr"/>
                      <a:r>
                        <a:rPr lang="en-US" sz="1600" b="1" dirty="0">
                          <a:latin typeface="+mn-lt"/>
                          <a:ea typeface="+mn-ea"/>
                          <a:cs typeface="+mn-ea"/>
                          <a:sym typeface="+mn-lt"/>
                        </a:rPr>
                        <a:t>B</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dirty="0">
                          <a:latin typeface="+mn-lt"/>
                          <a:ea typeface="+mn-ea"/>
                          <a:cs typeface="+mn-ea"/>
                          <a:sym typeface="+mn-lt"/>
                        </a:rPr>
                        <a:t>$110</a:t>
                      </a:r>
                    </a:p>
                  </a:txBody>
                  <a:tcPr/>
                </a:tc>
                <a:tc>
                  <a:txBody>
                    <a:bodyPr/>
                    <a:lstStyle/>
                    <a:p>
                      <a:pPr algn="ctr"/>
                      <a:r>
                        <a:rPr lang="en-US" sz="1800" b="1" dirty="0">
                          <a:latin typeface="+mn-lt"/>
                          <a:ea typeface="+mn-ea"/>
                          <a:cs typeface="+mn-ea"/>
                          <a:sym typeface="+mn-lt"/>
                        </a:rPr>
                        <a:t>20</a:t>
                      </a:r>
                    </a:p>
                  </a:txBody>
                  <a:tcPr/>
                </a:tc>
                <a:tc>
                  <a:txBody>
                    <a:bodyPr/>
                    <a:lstStyle/>
                    <a:p>
                      <a:pPr algn="ctr"/>
                      <a:r>
                        <a:rPr lang="en-US" sz="1800" b="1" dirty="0">
                          <a:latin typeface="+mn-lt"/>
                          <a:ea typeface="+mn-ea"/>
                          <a:cs typeface="+mn-ea"/>
                          <a:sym typeface="+mn-lt"/>
                        </a:rPr>
                        <a:t>20</a:t>
                      </a:r>
                    </a:p>
                  </a:txBody>
                  <a:tcPr/>
                </a:tc>
                <a:tc>
                  <a:txBody>
                    <a:bodyPr/>
                    <a:lstStyle/>
                    <a:p>
                      <a:pPr algn="ctr"/>
                      <a:r>
                        <a:rPr lang="en-US" sz="1800" b="1" dirty="0">
                          <a:latin typeface="+mn-lt"/>
                          <a:ea typeface="+mn-ea"/>
                          <a:cs typeface="+mn-ea"/>
                          <a:sym typeface="+mn-lt"/>
                        </a:rPr>
                        <a:t>$2,200</a:t>
                      </a:r>
                    </a:p>
                  </a:txBody>
                  <a:tcPr/>
                </a:tc>
                <a:extLst>
                  <a:ext uri="{0D108BD9-81ED-4DB2-BD59-A6C34878D82A}">
                    <a16:rowId xmlns:a16="http://schemas.microsoft.com/office/drawing/2014/main" val="10007"/>
                  </a:ext>
                </a:extLst>
              </a:tr>
              <a:tr h="280846">
                <a:tc>
                  <a:txBody>
                    <a:bodyPr/>
                    <a:lstStyle/>
                    <a:p>
                      <a:pPr algn="ctr"/>
                      <a:r>
                        <a:rPr lang="en-US" sz="1600" b="1" dirty="0">
                          <a:latin typeface="+mn-lt"/>
                          <a:ea typeface="+mn-ea"/>
                          <a:cs typeface="+mn-ea"/>
                          <a:sym typeface="+mn-lt"/>
                        </a:rPr>
                        <a:t>8</a:t>
                      </a:r>
                    </a:p>
                  </a:txBody>
                  <a:tcPr/>
                </a:tc>
                <a:tc>
                  <a:txBody>
                    <a:bodyPr/>
                    <a:lstStyle/>
                    <a:p>
                      <a:pPr algn="ctr"/>
                      <a:endParaRPr lang="en-US" sz="1600" b="1" dirty="0">
                        <a:latin typeface="+mn-lt"/>
                        <a:ea typeface="+mn-ea"/>
                        <a:cs typeface="+mn-ea"/>
                        <a:sym typeface="+mn-lt"/>
                      </a:endParaRPr>
                    </a:p>
                  </a:txBody>
                  <a:tcPr/>
                </a:tc>
                <a:tc>
                  <a:txBody>
                    <a:bodyPr/>
                    <a:lstStyle/>
                    <a:p>
                      <a:pPr algn="ctr"/>
                      <a:r>
                        <a:rPr lang="en-US" sz="1600" b="1" dirty="0">
                          <a:latin typeface="+mn-lt"/>
                          <a:ea typeface="+mn-ea"/>
                          <a:cs typeface="+mn-ea"/>
                          <a:sym typeface="+mn-lt"/>
                        </a:rPr>
                        <a:t>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dirty="0">
                          <a:latin typeface="+mn-lt"/>
                          <a:ea typeface="+mn-ea"/>
                          <a:cs typeface="+mn-ea"/>
                          <a:sym typeface="+mn-lt"/>
                        </a:rPr>
                        <a:t>$90</a:t>
                      </a:r>
                    </a:p>
                  </a:txBody>
                  <a:tcPr/>
                </a:tc>
                <a:tc>
                  <a:txBody>
                    <a:bodyPr/>
                    <a:lstStyle/>
                    <a:p>
                      <a:pPr algn="ctr"/>
                      <a:r>
                        <a:rPr lang="en-US" sz="1800" b="1" dirty="0">
                          <a:latin typeface="+mn-lt"/>
                          <a:ea typeface="+mn-ea"/>
                          <a:cs typeface="+mn-ea"/>
                          <a:sym typeface="+mn-lt"/>
                        </a:rPr>
                        <a:t>15</a:t>
                      </a:r>
                    </a:p>
                  </a:txBody>
                  <a:tcPr/>
                </a:tc>
                <a:tc>
                  <a:txBody>
                    <a:bodyPr/>
                    <a:lstStyle/>
                    <a:p>
                      <a:pPr algn="ctr"/>
                      <a:r>
                        <a:rPr lang="en-US" sz="1800" b="1" dirty="0">
                          <a:latin typeface="+mn-lt"/>
                          <a:ea typeface="+mn-ea"/>
                          <a:cs typeface="+mn-ea"/>
                          <a:sym typeface="+mn-lt"/>
                        </a:rPr>
                        <a:t>15</a:t>
                      </a:r>
                    </a:p>
                  </a:txBody>
                  <a:tcPr/>
                </a:tc>
                <a:tc>
                  <a:txBody>
                    <a:bodyPr/>
                    <a:lstStyle/>
                    <a:p>
                      <a:pPr algn="ctr"/>
                      <a:r>
                        <a:rPr lang="en-US" sz="1800" b="1" dirty="0">
                          <a:latin typeface="+mn-lt"/>
                          <a:ea typeface="+mn-ea"/>
                          <a:cs typeface="+mn-ea"/>
                          <a:sym typeface="+mn-lt"/>
                        </a:rPr>
                        <a:t>$1,350</a:t>
                      </a:r>
                    </a:p>
                  </a:txBody>
                  <a:tcPr/>
                </a:tc>
                <a:extLst>
                  <a:ext uri="{0D108BD9-81ED-4DB2-BD59-A6C34878D82A}">
                    <a16:rowId xmlns:a16="http://schemas.microsoft.com/office/drawing/2014/main" val="10008"/>
                  </a:ext>
                </a:extLst>
              </a:tr>
              <a:tr h="280846">
                <a:tc>
                  <a:txBody>
                    <a:bodyPr/>
                    <a:lstStyle/>
                    <a:p>
                      <a:pPr algn="ctr"/>
                      <a:r>
                        <a:rPr lang="en-US" sz="1600" b="1" dirty="0">
                          <a:latin typeface="+mn-lt"/>
                          <a:ea typeface="+mn-ea"/>
                          <a:cs typeface="+mn-ea"/>
                          <a:sym typeface="+mn-lt"/>
                        </a:rPr>
                        <a:t>9</a:t>
                      </a:r>
                    </a:p>
                  </a:txBody>
                  <a:tcPr/>
                </a:tc>
                <a:tc>
                  <a:txBody>
                    <a:bodyPr/>
                    <a:lstStyle/>
                    <a:p>
                      <a:pPr algn="ctr"/>
                      <a:endParaRPr lang="en-US" sz="1600" b="1" dirty="0">
                        <a:latin typeface="+mn-lt"/>
                        <a:ea typeface="+mn-ea"/>
                        <a:cs typeface="+mn-ea"/>
                        <a:sym typeface="+mn-lt"/>
                      </a:endParaRPr>
                    </a:p>
                  </a:txBody>
                  <a:tcPr/>
                </a:tc>
                <a:tc>
                  <a:txBody>
                    <a:bodyPr/>
                    <a:lstStyle/>
                    <a:p>
                      <a:pPr algn="ctr"/>
                      <a:r>
                        <a:rPr lang="en-US" sz="1600" b="1" dirty="0">
                          <a:latin typeface="+mn-lt"/>
                          <a:ea typeface="+mn-ea"/>
                          <a:cs typeface="+mn-ea"/>
                          <a:sym typeface="+mn-lt"/>
                        </a:rPr>
                        <a:t>D</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dirty="0">
                          <a:latin typeface="+mn-lt"/>
                          <a:ea typeface="+mn-ea"/>
                          <a:cs typeface="+mn-ea"/>
                          <a:sym typeface="+mn-lt"/>
                        </a:rPr>
                        <a:t>$80</a:t>
                      </a:r>
                    </a:p>
                  </a:txBody>
                  <a:tcPr/>
                </a:tc>
                <a:tc>
                  <a:txBody>
                    <a:bodyPr/>
                    <a:lstStyle/>
                    <a:p>
                      <a:pPr algn="ctr"/>
                      <a:r>
                        <a:rPr lang="en-US" sz="1800" b="1" dirty="0">
                          <a:latin typeface="+mn-lt"/>
                          <a:ea typeface="+mn-ea"/>
                          <a:cs typeface="+mn-ea"/>
                          <a:sym typeface="+mn-lt"/>
                        </a:rPr>
                        <a:t>20</a:t>
                      </a:r>
                    </a:p>
                  </a:txBody>
                  <a:tcPr/>
                </a:tc>
                <a:tc>
                  <a:txBody>
                    <a:bodyPr/>
                    <a:lstStyle/>
                    <a:p>
                      <a:pPr algn="ctr"/>
                      <a:r>
                        <a:rPr lang="en-US" sz="1800" b="1" dirty="0">
                          <a:latin typeface="+mn-lt"/>
                          <a:ea typeface="+mn-ea"/>
                          <a:cs typeface="+mn-ea"/>
                          <a:sym typeface="+mn-lt"/>
                        </a:rPr>
                        <a:t>20</a:t>
                      </a:r>
                    </a:p>
                  </a:txBody>
                  <a:tcPr/>
                </a:tc>
                <a:tc>
                  <a:txBody>
                    <a:bodyPr/>
                    <a:lstStyle/>
                    <a:p>
                      <a:pPr algn="ctr"/>
                      <a:r>
                        <a:rPr lang="en-US" sz="1800" b="1" dirty="0">
                          <a:latin typeface="+mn-lt"/>
                          <a:ea typeface="+mn-ea"/>
                          <a:cs typeface="+mn-ea"/>
                          <a:sym typeface="+mn-lt"/>
                        </a:rPr>
                        <a:t>$1,600</a:t>
                      </a:r>
                    </a:p>
                  </a:txBody>
                  <a:tcPr/>
                </a:tc>
                <a:extLst>
                  <a:ext uri="{0D108BD9-81ED-4DB2-BD59-A6C34878D82A}">
                    <a16:rowId xmlns:a16="http://schemas.microsoft.com/office/drawing/2014/main" val="10009"/>
                  </a:ext>
                </a:extLst>
              </a:tr>
              <a:tr h="280846">
                <a:tc>
                  <a:txBody>
                    <a:bodyPr/>
                    <a:lstStyle/>
                    <a:p>
                      <a:pPr algn="ctr"/>
                      <a:r>
                        <a:rPr lang="en-US" sz="1600" b="1" dirty="0">
                          <a:latin typeface="+mn-lt"/>
                          <a:ea typeface="+mn-ea"/>
                          <a:cs typeface="+mn-ea"/>
                          <a:sym typeface="+mn-lt"/>
                        </a:rPr>
                        <a:t>10</a:t>
                      </a:r>
                    </a:p>
                  </a:txBody>
                  <a:tcPr/>
                </a:tc>
                <a:tc>
                  <a:txBody>
                    <a:bodyPr/>
                    <a:lstStyle/>
                    <a:p>
                      <a:pPr algn="ctr"/>
                      <a:endParaRPr lang="en-US" sz="1600" b="1" dirty="0">
                        <a:latin typeface="+mn-lt"/>
                        <a:ea typeface="+mn-ea"/>
                        <a:cs typeface="+mn-ea"/>
                        <a:sym typeface="+mn-lt"/>
                      </a:endParaRPr>
                    </a:p>
                  </a:txBody>
                  <a:tcPr/>
                </a:tc>
                <a:tc>
                  <a:txBody>
                    <a:bodyPr/>
                    <a:lstStyle/>
                    <a:p>
                      <a:pPr algn="ctr"/>
                      <a:r>
                        <a:rPr lang="en-US" sz="1600" b="1" dirty="0">
                          <a:latin typeface="+mn-lt"/>
                          <a:ea typeface="+mn-ea"/>
                          <a:cs typeface="+mn-ea"/>
                          <a:sym typeface="+mn-lt"/>
                        </a:rPr>
                        <a:t>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dirty="0">
                          <a:latin typeface="+mn-lt"/>
                          <a:ea typeface="+mn-ea"/>
                          <a:cs typeface="+mn-ea"/>
                          <a:sym typeface="+mn-lt"/>
                        </a:rPr>
                        <a:t>$75</a:t>
                      </a:r>
                    </a:p>
                  </a:txBody>
                  <a:tcPr>
                    <a:solidFill>
                      <a:schemeClr val="accent2"/>
                    </a:solidFill>
                  </a:tcPr>
                </a:tc>
                <a:tc>
                  <a:txBody>
                    <a:bodyPr/>
                    <a:lstStyle/>
                    <a:p>
                      <a:pPr marL="0" algn="ctr" defTabSz="914400" rtl="0" eaLnBrk="1" latinLnBrk="0" hangingPunct="1"/>
                      <a:r>
                        <a:rPr lang="en-US" sz="1800" b="1" kern="1200" dirty="0">
                          <a:solidFill>
                            <a:srgbClr val="FF0000"/>
                          </a:solidFill>
                          <a:latin typeface="+mn-lt"/>
                          <a:ea typeface="+mn-ea"/>
                          <a:cs typeface="+mn-ea"/>
                          <a:sym typeface="+mn-lt"/>
                        </a:rPr>
                        <a:t>30</a:t>
                      </a:r>
                    </a:p>
                  </a:txBody>
                  <a:tcPr>
                    <a:solidFill>
                      <a:schemeClr val="accent2"/>
                    </a:solidFill>
                  </a:tcPr>
                </a:tc>
                <a:tc>
                  <a:txBody>
                    <a:bodyPr/>
                    <a:lstStyle/>
                    <a:p>
                      <a:pPr marL="0" algn="ctr" defTabSz="914400" rtl="0" eaLnBrk="1" latinLnBrk="0" hangingPunct="1"/>
                      <a:r>
                        <a:rPr lang="en-US" sz="1800" b="1" kern="1200" dirty="0">
                          <a:solidFill>
                            <a:srgbClr val="FF0000"/>
                          </a:solidFill>
                          <a:latin typeface="+mn-lt"/>
                          <a:ea typeface="+mn-ea"/>
                          <a:cs typeface="+mn-ea"/>
                          <a:sym typeface="+mn-lt"/>
                        </a:rPr>
                        <a:t>13</a:t>
                      </a:r>
                    </a:p>
                  </a:txBody>
                  <a:tcPr>
                    <a:solidFill>
                      <a:schemeClr val="accent2"/>
                    </a:solidFill>
                  </a:tcPr>
                </a:tc>
                <a:tc>
                  <a:txBody>
                    <a:bodyPr/>
                    <a:lstStyle/>
                    <a:p>
                      <a:pPr algn="ctr"/>
                      <a:r>
                        <a:rPr lang="en-US" sz="1800" b="1" dirty="0">
                          <a:latin typeface="+mn-lt"/>
                          <a:ea typeface="+mn-ea"/>
                          <a:cs typeface="+mn-ea"/>
                          <a:sym typeface="+mn-lt"/>
                        </a:rPr>
                        <a:t>$975</a:t>
                      </a:r>
                    </a:p>
                  </a:txBody>
                  <a:tcPr/>
                </a:tc>
                <a:extLst>
                  <a:ext uri="{0D108BD9-81ED-4DB2-BD59-A6C34878D82A}">
                    <a16:rowId xmlns:a16="http://schemas.microsoft.com/office/drawing/2014/main" val="10010"/>
                  </a:ext>
                </a:extLst>
              </a:tr>
              <a:tr h="280846">
                <a:tc>
                  <a:txBody>
                    <a:bodyPr/>
                    <a:lstStyle/>
                    <a:p>
                      <a:pPr algn="ctr"/>
                      <a:r>
                        <a:rPr lang="en-US" sz="1600" b="1" dirty="0">
                          <a:latin typeface="+mn-lt"/>
                          <a:ea typeface="+mn-ea"/>
                          <a:cs typeface="+mn-ea"/>
                          <a:sym typeface="+mn-lt"/>
                        </a:rPr>
                        <a:t>11</a:t>
                      </a:r>
                    </a:p>
                  </a:txBody>
                  <a:tcPr/>
                </a:tc>
                <a:tc>
                  <a:txBody>
                    <a:bodyPr/>
                    <a:lstStyle/>
                    <a:p>
                      <a:pPr algn="ctr"/>
                      <a:r>
                        <a:rPr lang="zh-CN" altLang="en-US" sz="1600" b="1" dirty="0">
                          <a:latin typeface="+mn-lt"/>
                          <a:ea typeface="+mn-ea"/>
                          <a:cs typeface="+mn-ea"/>
                          <a:sym typeface="+mn-lt"/>
                        </a:rPr>
                        <a:t>旧金山</a:t>
                      </a:r>
                      <a:r>
                        <a:rPr lang="zh-CN" altLang="en-US" sz="1600" b="1" baseline="0" dirty="0">
                          <a:latin typeface="+mn-lt"/>
                          <a:ea typeface="+mn-ea"/>
                          <a:cs typeface="+mn-ea"/>
                          <a:sym typeface="+mn-lt"/>
                        </a:rPr>
                        <a:t> </a:t>
                      </a:r>
                      <a:r>
                        <a:rPr lang="en-US" altLang="zh-CN" sz="1600" b="1" baseline="0" dirty="0">
                          <a:latin typeface="+mn-lt"/>
                          <a:ea typeface="+mn-ea"/>
                          <a:cs typeface="+mn-ea"/>
                          <a:sym typeface="+mn-lt"/>
                        </a:rPr>
                        <a:t>– </a:t>
                      </a:r>
                      <a:r>
                        <a:rPr lang="zh-CN" altLang="en-US" sz="1600" b="1" baseline="0" dirty="0">
                          <a:latin typeface="+mn-lt"/>
                          <a:ea typeface="+mn-ea"/>
                          <a:cs typeface="+mn-ea"/>
                          <a:sym typeface="+mn-lt"/>
                        </a:rPr>
                        <a:t>圣路易斯</a:t>
                      </a:r>
                      <a:endParaRPr lang="en-US" sz="1600" b="1" dirty="0">
                        <a:latin typeface="+mn-lt"/>
                        <a:ea typeface="+mn-ea"/>
                        <a:cs typeface="+mn-ea"/>
                        <a:sym typeface="+mn-lt"/>
                      </a:endParaRPr>
                    </a:p>
                  </a:txBody>
                  <a:tcPr/>
                </a:tc>
                <a:tc>
                  <a:txBody>
                    <a:bodyPr/>
                    <a:lstStyle/>
                    <a:p>
                      <a:pPr algn="ctr"/>
                      <a:r>
                        <a:rPr lang="en-US" sz="1600" b="1" dirty="0">
                          <a:latin typeface="+mn-lt"/>
                          <a:ea typeface="+mn-ea"/>
                          <a:cs typeface="+mn-ea"/>
                          <a:sym typeface="+mn-lt"/>
                        </a:rPr>
                        <a:t>A</a:t>
                      </a:r>
                    </a:p>
                  </a:txBody>
                  <a:tcPr/>
                </a:tc>
                <a:tc>
                  <a:txBody>
                    <a:bodyPr/>
                    <a:lstStyle/>
                    <a:p>
                      <a:pPr algn="ctr"/>
                      <a:r>
                        <a:rPr lang="en-US" sz="1800" b="1" dirty="0">
                          <a:latin typeface="+mn-lt"/>
                          <a:ea typeface="+mn-ea"/>
                          <a:cs typeface="+mn-ea"/>
                          <a:sym typeface="+mn-lt"/>
                        </a:rPr>
                        <a:t>$260</a:t>
                      </a:r>
                    </a:p>
                  </a:txBody>
                  <a:tcPr/>
                </a:tc>
                <a:tc>
                  <a:txBody>
                    <a:bodyPr/>
                    <a:lstStyle/>
                    <a:p>
                      <a:pPr algn="ctr"/>
                      <a:r>
                        <a:rPr lang="en-US" sz="1800" b="1" dirty="0">
                          <a:latin typeface="+mn-lt"/>
                          <a:ea typeface="+mn-ea"/>
                          <a:cs typeface="+mn-ea"/>
                          <a:sym typeface="+mn-lt"/>
                        </a:rPr>
                        <a:t>20</a:t>
                      </a:r>
                    </a:p>
                  </a:txBody>
                  <a:tcPr/>
                </a:tc>
                <a:tc>
                  <a:txBody>
                    <a:bodyPr/>
                    <a:lstStyle/>
                    <a:p>
                      <a:pPr algn="ctr"/>
                      <a:r>
                        <a:rPr lang="en-US" sz="1800" b="1" dirty="0">
                          <a:latin typeface="+mn-lt"/>
                          <a:ea typeface="+mn-ea"/>
                          <a:cs typeface="+mn-ea"/>
                          <a:sym typeface="+mn-lt"/>
                        </a:rPr>
                        <a:t>20</a:t>
                      </a:r>
                    </a:p>
                  </a:txBody>
                  <a:tcPr/>
                </a:tc>
                <a:tc>
                  <a:txBody>
                    <a:bodyPr/>
                    <a:lstStyle/>
                    <a:p>
                      <a:pPr algn="ctr"/>
                      <a:r>
                        <a:rPr lang="en-US" sz="1800" b="1" dirty="0">
                          <a:latin typeface="+mn-lt"/>
                          <a:ea typeface="+mn-ea"/>
                          <a:cs typeface="+mn-ea"/>
                          <a:sym typeface="+mn-lt"/>
                        </a:rPr>
                        <a:t>$5,200</a:t>
                      </a:r>
                    </a:p>
                  </a:txBody>
                  <a:tcPr/>
                </a:tc>
                <a:extLst>
                  <a:ext uri="{0D108BD9-81ED-4DB2-BD59-A6C34878D82A}">
                    <a16:rowId xmlns:a16="http://schemas.microsoft.com/office/drawing/2014/main" val="10011"/>
                  </a:ext>
                </a:extLst>
              </a:tr>
              <a:tr h="280846">
                <a:tc>
                  <a:txBody>
                    <a:bodyPr/>
                    <a:lstStyle/>
                    <a:p>
                      <a:pPr algn="ctr"/>
                      <a:r>
                        <a:rPr lang="en-US" sz="1600" b="1" dirty="0">
                          <a:latin typeface="+mn-lt"/>
                          <a:ea typeface="+mn-ea"/>
                          <a:cs typeface="+mn-ea"/>
                          <a:sym typeface="+mn-lt"/>
                        </a:rPr>
                        <a:t>12</a:t>
                      </a:r>
                    </a:p>
                  </a:txBody>
                  <a:tcPr/>
                </a:tc>
                <a:tc>
                  <a:txBody>
                    <a:bodyPr/>
                    <a:lstStyle/>
                    <a:p>
                      <a:pPr algn="ctr"/>
                      <a:endParaRPr lang="en-US" sz="1600" b="1">
                        <a:latin typeface="+mn-lt"/>
                        <a:ea typeface="+mn-ea"/>
                        <a:cs typeface="+mn-ea"/>
                        <a:sym typeface="+mn-lt"/>
                      </a:endParaRPr>
                    </a:p>
                  </a:txBody>
                  <a:tcPr/>
                </a:tc>
                <a:tc>
                  <a:txBody>
                    <a:bodyPr/>
                    <a:lstStyle/>
                    <a:p>
                      <a:pPr algn="ctr"/>
                      <a:r>
                        <a:rPr lang="en-US" sz="1600" b="1" dirty="0">
                          <a:latin typeface="+mn-lt"/>
                          <a:ea typeface="+mn-ea"/>
                          <a:cs typeface="+mn-ea"/>
                          <a:sym typeface="+mn-lt"/>
                        </a:rPr>
                        <a:t>B</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dirty="0">
                          <a:latin typeface="+mn-lt"/>
                          <a:ea typeface="+mn-ea"/>
                          <a:cs typeface="+mn-ea"/>
                          <a:sym typeface="+mn-lt"/>
                        </a:rPr>
                        <a:t>$240</a:t>
                      </a:r>
                    </a:p>
                  </a:txBody>
                  <a:tcPr/>
                </a:tc>
                <a:tc>
                  <a:txBody>
                    <a:bodyPr/>
                    <a:lstStyle/>
                    <a:p>
                      <a:pPr algn="ctr"/>
                      <a:r>
                        <a:rPr lang="en-US" sz="1800" b="1" dirty="0">
                          <a:latin typeface="+mn-lt"/>
                          <a:ea typeface="+mn-ea"/>
                          <a:cs typeface="+mn-ea"/>
                          <a:sym typeface="+mn-lt"/>
                        </a:rPr>
                        <a:t>10</a:t>
                      </a:r>
                    </a:p>
                  </a:txBody>
                  <a:tcPr/>
                </a:tc>
                <a:tc>
                  <a:txBody>
                    <a:bodyPr/>
                    <a:lstStyle/>
                    <a:p>
                      <a:pPr algn="ctr"/>
                      <a:r>
                        <a:rPr lang="en-US" sz="1800" b="1" dirty="0">
                          <a:latin typeface="+mn-lt"/>
                          <a:ea typeface="+mn-ea"/>
                          <a:cs typeface="+mn-ea"/>
                          <a:sym typeface="+mn-lt"/>
                        </a:rPr>
                        <a:t>10</a:t>
                      </a:r>
                    </a:p>
                  </a:txBody>
                  <a:tcPr/>
                </a:tc>
                <a:tc>
                  <a:txBody>
                    <a:bodyPr/>
                    <a:lstStyle/>
                    <a:p>
                      <a:pPr algn="ctr"/>
                      <a:r>
                        <a:rPr lang="en-US" sz="1800" b="1" dirty="0">
                          <a:latin typeface="+mn-lt"/>
                          <a:ea typeface="+mn-ea"/>
                          <a:cs typeface="+mn-ea"/>
                          <a:sym typeface="+mn-lt"/>
                        </a:rPr>
                        <a:t>$2,400</a:t>
                      </a:r>
                    </a:p>
                  </a:txBody>
                  <a:tcPr/>
                </a:tc>
                <a:extLst>
                  <a:ext uri="{0D108BD9-81ED-4DB2-BD59-A6C34878D82A}">
                    <a16:rowId xmlns:a16="http://schemas.microsoft.com/office/drawing/2014/main" val="10012"/>
                  </a:ext>
                </a:extLst>
              </a:tr>
              <a:tr h="280846">
                <a:tc>
                  <a:txBody>
                    <a:bodyPr/>
                    <a:lstStyle/>
                    <a:p>
                      <a:pPr algn="ctr"/>
                      <a:r>
                        <a:rPr lang="en-US" sz="1600" b="1" dirty="0">
                          <a:latin typeface="+mn-lt"/>
                          <a:ea typeface="+mn-ea"/>
                          <a:cs typeface="+mn-ea"/>
                          <a:sym typeface="+mn-lt"/>
                        </a:rPr>
                        <a:t>13</a:t>
                      </a:r>
                    </a:p>
                  </a:txBody>
                  <a:tcPr/>
                </a:tc>
                <a:tc>
                  <a:txBody>
                    <a:bodyPr/>
                    <a:lstStyle/>
                    <a:p>
                      <a:pPr algn="ctr"/>
                      <a:endParaRPr lang="en-US" sz="1600" b="1">
                        <a:latin typeface="+mn-lt"/>
                        <a:ea typeface="+mn-ea"/>
                        <a:cs typeface="+mn-ea"/>
                        <a:sym typeface="+mn-lt"/>
                      </a:endParaRPr>
                    </a:p>
                  </a:txBody>
                  <a:tcPr/>
                </a:tc>
                <a:tc>
                  <a:txBody>
                    <a:bodyPr/>
                    <a:lstStyle/>
                    <a:p>
                      <a:pPr algn="ctr"/>
                      <a:r>
                        <a:rPr lang="en-US" sz="1600" b="1" dirty="0">
                          <a:latin typeface="+mn-lt"/>
                          <a:ea typeface="+mn-ea"/>
                          <a:cs typeface="+mn-ea"/>
                          <a:sym typeface="+mn-lt"/>
                        </a:rPr>
                        <a:t>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kern="1200" dirty="0">
                          <a:solidFill>
                            <a:schemeClr val="dk1"/>
                          </a:solidFill>
                          <a:latin typeface="+mn-lt"/>
                          <a:ea typeface="+mn-ea"/>
                          <a:cs typeface="+mn-ea"/>
                          <a:sym typeface="+mn-lt"/>
                        </a:rPr>
                        <a:t>$200</a:t>
                      </a:r>
                    </a:p>
                  </a:txBody>
                  <a:tcPr>
                    <a:solidFill>
                      <a:schemeClr val="accent2"/>
                    </a:solidFill>
                  </a:tcPr>
                </a:tc>
                <a:tc>
                  <a:txBody>
                    <a:bodyPr/>
                    <a:lstStyle/>
                    <a:p>
                      <a:pPr algn="ctr"/>
                      <a:r>
                        <a:rPr lang="en-US" sz="1800" b="1" dirty="0">
                          <a:solidFill>
                            <a:srgbClr val="FF0000"/>
                          </a:solidFill>
                          <a:latin typeface="+mn-lt"/>
                          <a:ea typeface="+mn-ea"/>
                          <a:cs typeface="+mn-ea"/>
                          <a:sym typeface="+mn-lt"/>
                        </a:rPr>
                        <a:t>10</a:t>
                      </a:r>
                    </a:p>
                  </a:txBody>
                  <a:tcPr>
                    <a:solidFill>
                      <a:schemeClr val="accent2"/>
                    </a:solidFill>
                  </a:tcPr>
                </a:tc>
                <a:tc>
                  <a:txBody>
                    <a:bodyPr/>
                    <a:lstStyle/>
                    <a:p>
                      <a:pPr algn="ctr"/>
                      <a:r>
                        <a:rPr lang="en-US" sz="1800" b="1" dirty="0">
                          <a:solidFill>
                            <a:srgbClr val="FF0000"/>
                          </a:solidFill>
                          <a:latin typeface="+mn-lt"/>
                          <a:ea typeface="+mn-ea"/>
                          <a:cs typeface="+mn-ea"/>
                          <a:sym typeface="+mn-lt"/>
                        </a:rPr>
                        <a:t>7</a:t>
                      </a:r>
                    </a:p>
                  </a:txBody>
                  <a:tcPr>
                    <a:solidFill>
                      <a:schemeClr val="accent2"/>
                    </a:solidFill>
                  </a:tcPr>
                </a:tc>
                <a:tc>
                  <a:txBody>
                    <a:bodyPr/>
                    <a:lstStyle/>
                    <a:p>
                      <a:pPr algn="ctr"/>
                      <a:r>
                        <a:rPr lang="en-US" sz="1800" b="1" dirty="0">
                          <a:latin typeface="+mn-lt"/>
                          <a:ea typeface="+mn-ea"/>
                          <a:cs typeface="+mn-ea"/>
                          <a:sym typeface="+mn-lt"/>
                        </a:rPr>
                        <a:t>$1,400</a:t>
                      </a:r>
                    </a:p>
                  </a:txBody>
                  <a:tcPr/>
                </a:tc>
                <a:extLst>
                  <a:ext uri="{0D108BD9-81ED-4DB2-BD59-A6C34878D82A}">
                    <a16:rowId xmlns:a16="http://schemas.microsoft.com/office/drawing/2014/main" val="10013"/>
                  </a:ext>
                </a:extLst>
              </a:tr>
              <a:tr h="280846">
                <a:tc>
                  <a:txBody>
                    <a:bodyPr/>
                    <a:lstStyle/>
                    <a:p>
                      <a:pPr algn="ctr"/>
                      <a:r>
                        <a:rPr lang="en-US" sz="1600" b="1" dirty="0">
                          <a:latin typeface="+mn-lt"/>
                          <a:ea typeface="+mn-ea"/>
                          <a:cs typeface="+mn-ea"/>
                          <a:sym typeface="+mn-lt"/>
                        </a:rPr>
                        <a:t>14</a:t>
                      </a:r>
                    </a:p>
                  </a:txBody>
                  <a:tcPr/>
                </a:tc>
                <a:tc>
                  <a:txBody>
                    <a:bodyPr/>
                    <a:lstStyle/>
                    <a:p>
                      <a:pPr algn="ctr"/>
                      <a:endParaRPr lang="en-US" sz="1600" b="1">
                        <a:latin typeface="+mn-lt"/>
                        <a:ea typeface="+mn-ea"/>
                        <a:cs typeface="+mn-ea"/>
                        <a:sym typeface="+mn-lt"/>
                      </a:endParaRPr>
                    </a:p>
                  </a:txBody>
                  <a:tcPr/>
                </a:tc>
                <a:tc>
                  <a:txBody>
                    <a:bodyPr/>
                    <a:lstStyle/>
                    <a:p>
                      <a:pPr algn="ctr"/>
                      <a:r>
                        <a:rPr lang="en-US" sz="1600" b="1" dirty="0">
                          <a:latin typeface="+mn-lt"/>
                          <a:ea typeface="+mn-ea"/>
                          <a:cs typeface="+mn-ea"/>
                          <a:sym typeface="+mn-lt"/>
                        </a:rPr>
                        <a:t>D</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kern="1200" dirty="0">
                          <a:solidFill>
                            <a:schemeClr val="dk1"/>
                          </a:solidFill>
                          <a:latin typeface="+mn-lt"/>
                          <a:ea typeface="+mn-ea"/>
                          <a:cs typeface="+mn-ea"/>
                          <a:sym typeface="+mn-lt"/>
                        </a:rPr>
                        <a:t>$190</a:t>
                      </a:r>
                    </a:p>
                  </a:txBody>
                  <a:tcPr>
                    <a:solidFill>
                      <a:schemeClr val="accent2"/>
                    </a:solidFill>
                  </a:tcPr>
                </a:tc>
                <a:tc>
                  <a:txBody>
                    <a:bodyPr/>
                    <a:lstStyle/>
                    <a:p>
                      <a:pPr marL="0" algn="ctr" defTabSz="914400" rtl="0" eaLnBrk="1" latinLnBrk="0" hangingPunct="1"/>
                      <a:r>
                        <a:rPr lang="en-US" sz="1800" b="1" kern="1200" dirty="0">
                          <a:solidFill>
                            <a:srgbClr val="FF0000"/>
                          </a:solidFill>
                          <a:latin typeface="+mn-lt"/>
                          <a:ea typeface="+mn-ea"/>
                          <a:cs typeface="+mn-ea"/>
                          <a:sym typeface="+mn-lt"/>
                        </a:rPr>
                        <a:t>15</a:t>
                      </a:r>
                    </a:p>
                  </a:txBody>
                  <a:tcPr>
                    <a:solidFill>
                      <a:schemeClr val="accent2"/>
                    </a:solidFill>
                  </a:tcPr>
                </a:tc>
                <a:tc>
                  <a:txBody>
                    <a:bodyPr/>
                    <a:lstStyle/>
                    <a:p>
                      <a:pPr marL="0" algn="ctr" defTabSz="914400" rtl="0" eaLnBrk="1" latinLnBrk="0" hangingPunct="1"/>
                      <a:r>
                        <a:rPr lang="en-US" sz="1800" b="1" kern="1200" dirty="0">
                          <a:solidFill>
                            <a:srgbClr val="FF0000"/>
                          </a:solidFill>
                          <a:latin typeface="+mn-lt"/>
                          <a:ea typeface="+mn-ea"/>
                          <a:cs typeface="+mn-ea"/>
                          <a:sym typeface="+mn-lt"/>
                        </a:rPr>
                        <a:t>0</a:t>
                      </a:r>
                    </a:p>
                  </a:txBody>
                  <a:tcPr>
                    <a:solidFill>
                      <a:schemeClr val="accent2"/>
                    </a:solidFill>
                  </a:tcPr>
                </a:tc>
                <a:tc>
                  <a:txBody>
                    <a:bodyPr/>
                    <a:lstStyle/>
                    <a:p>
                      <a:pPr algn="ctr"/>
                      <a:r>
                        <a:rPr lang="en-US" sz="1800" b="1" dirty="0">
                          <a:latin typeface="+mn-lt"/>
                          <a:ea typeface="+mn-ea"/>
                          <a:cs typeface="+mn-ea"/>
                          <a:sym typeface="+mn-lt"/>
                        </a:rPr>
                        <a:t>$0</a:t>
                      </a:r>
                    </a:p>
                  </a:txBody>
                  <a:tcPr/>
                </a:tc>
                <a:extLst>
                  <a:ext uri="{0D108BD9-81ED-4DB2-BD59-A6C34878D82A}">
                    <a16:rowId xmlns:a16="http://schemas.microsoft.com/office/drawing/2014/main" val="10014"/>
                  </a:ext>
                </a:extLst>
              </a:tr>
              <a:tr h="280846">
                <a:tc>
                  <a:txBody>
                    <a:bodyPr/>
                    <a:lstStyle/>
                    <a:p>
                      <a:pPr algn="ctr"/>
                      <a:r>
                        <a:rPr lang="en-US" sz="1600" b="1" dirty="0">
                          <a:latin typeface="+mn-lt"/>
                          <a:ea typeface="+mn-ea"/>
                          <a:cs typeface="+mn-ea"/>
                          <a:sym typeface="+mn-lt"/>
                        </a:rPr>
                        <a:t>15</a:t>
                      </a:r>
                    </a:p>
                  </a:txBody>
                  <a:tcPr/>
                </a:tc>
                <a:tc>
                  <a:txBody>
                    <a:bodyPr/>
                    <a:lstStyle/>
                    <a:p>
                      <a:pPr algn="ctr"/>
                      <a:endParaRPr lang="en-US" sz="1600" b="1">
                        <a:latin typeface="+mn-lt"/>
                        <a:ea typeface="+mn-ea"/>
                        <a:cs typeface="+mn-ea"/>
                        <a:sym typeface="+mn-lt"/>
                      </a:endParaRPr>
                    </a:p>
                  </a:txBody>
                  <a:tcPr/>
                </a:tc>
                <a:tc>
                  <a:txBody>
                    <a:bodyPr/>
                    <a:lstStyle/>
                    <a:p>
                      <a:pPr algn="ctr"/>
                      <a:r>
                        <a:rPr lang="en-US" sz="1600" b="1" dirty="0">
                          <a:latin typeface="+mn-lt"/>
                          <a:ea typeface="+mn-ea"/>
                          <a:cs typeface="+mn-ea"/>
                          <a:sym typeface="+mn-lt"/>
                        </a:rPr>
                        <a:t>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kern="1200" dirty="0">
                          <a:solidFill>
                            <a:schemeClr val="dk1"/>
                          </a:solidFill>
                          <a:latin typeface="+mn-lt"/>
                          <a:ea typeface="+mn-ea"/>
                          <a:cs typeface="+mn-ea"/>
                          <a:sym typeface="+mn-lt"/>
                        </a:rPr>
                        <a:t>$170</a:t>
                      </a:r>
                    </a:p>
                  </a:txBody>
                  <a:tcPr>
                    <a:solidFill>
                      <a:schemeClr val="accent2"/>
                    </a:solidFill>
                  </a:tcPr>
                </a:tc>
                <a:tc>
                  <a:txBody>
                    <a:bodyPr/>
                    <a:lstStyle/>
                    <a:p>
                      <a:pPr marL="0" algn="ctr" defTabSz="914400" rtl="0" eaLnBrk="1" latinLnBrk="0" hangingPunct="1"/>
                      <a:r>
                        <a:rPr lang="en-US" sz="1800" b="1" kern="1200" dirty="0">
                          <a:solidFill>
                            <a:srgbClr val="FF0000"/>
                          </a:solidFill>
                          <a:latin typeface="+mn-lt"/>
                          <a:ea typeface="+mn-ea"/>
                          <a:cs typeface="+mn-ea"/>
                          <a:sym typeface="+mn-lt"/>
                        </a:rPr>
                        <a:t>15</a:t>
                      </a:r>
                    </a:p>
                  </a:txBody>
                  <a:tcPr>
                    <a:solidFill>
                      <a:schemeClr val="accent2"/>
                    </a:solidFill>
                  </a:tcPr>
                </a:tc>
                <a:tc>
                  <a:txBody>
                    <a:bodyPr/>
                    <a:lstStyle/>
                    <a:p>
                      <a:pPr marL="0" algn="ctr" defTabSz="914400" rtl="0" eaLnBrk="1" latinLnBrk="0" hangingPunct="1"/>
                      <a:r>
                        <a:rPr lang="en-US" sz="1800" b="1" kern="1200" dirty="0">
                          <a:solidFill>
                            <a:srgbClr val="FF0000"/>
                          </a:solidFill>
                          <a:latin typeface="+mn-lt"/>
                          <a:ea typeface="+mn-ea"/>
                          <a:cs typeface="+mn-ea"/>
                          <a:sym typeface="+mn-lt"/>
                        </a:rPr>
                        <a:t>0</a:t>
                      </a:r>
                    </a:p>
                  </a:txBody>
                  <a:tcPr>
                    <a:solidFill>
                      <a:schemeClr val="accent2"/>
                    </a:solidFill>
                  </a:tcPr>
                </a:tc>
                <a:tc>
                  <a:txBody>
                    <a:bodyPr/>
                    <a:lstStyle/>
                    <a:p>
                      <a:pPr algn="ctr"/>
                      <a:r>
                        <a:rPr lang="en-US" sz="1800" b="1" dirty="0">
                          <a:latin typeface="+mn-lt"/>
                          <a:ea typeface="+mn-ea"/>
                          <a:cs typeface="+mn-ea"/>
                          <a:sym typeface="+mn-lt"/>
                        </a:rPr>
                        <a:t>$0</a:t>
                      </a:r>
                    </a:p>
                  </a:txBody>
                  <a:tcPr/>
                </a:tc>
                <a:extLst>
                  <a:ext uri="{0D108BD9-81ED-4DB2-BD59-A6C34878D82A}">
                    <a16:rowId xmlns:a16="http://schemas.microsoft.com/office/drawing/2014/main" val="10015"/>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最优解的结构</a:t>
            </a:r>
            <a:endParaRPr lang="zh-CN" altLang="en-US" dirty="0">
              <a:sym typeface="+mn-lt"/>
            </a:endParaRPr>
          </a:p>
        </p:txBody>
      </p:sp>
      <p:sp>
        <p:nvSpPr>
          <p:cNvPr id="3" name="内容占位符 2"/>
          <p:cNvSpPr>
            <a:spLocks noGrp="1"/>
          </p:cNvSpPr>
          <p:nvPr>
            <p:ph sz="quarter" idx="13"/>
          </p:nvPr>
        </p:nvSpPr>
        <p:spPr/>
        <p:txBody>
          <a:bodyPr>
            <a:normAutofit fontScale="92500"/>
          </a:bodyPr>
          <a:lstStyle/>
          <a:p>
            <a:r>
              <a:rPr lang="zh-CN" altLang="en-US">
                <a:sym typeface="+mn-lt"/>
              </a:rPr>
              <a:t>最优解分析：</a:t>
            </a:r>
            <a:endParaRPr lang="en-US" altLang="zh-CN">
              <a:sym typeface="+mn-lt"/>
            </a:endParaRPr>
          </a:p>
          <a:p>
            <a:r>
              <a:rPr lang="zh-CN" altLang="en-US">
                <a:sym typeface="+mn-lt"/>
              </a:rPr>
              <a:t>对于具有同样 </a:t>
            </a:r>
            <a:r>
              <a:rPr lang="en-US" altLang="zh-CN">
                <a:sym typeface="+mn-lt"/>
              </a:rPr>
              <a:t>O-D </a:t>
            </a:r>
            <a:r>
              <a:rPr lang="zh-CN" altLang="en-US">
                <a:sym typeface="+mn-lt"/>
              </a:rPr>
              <a:t>点对的产品，高价等级需求优先考虑；</a:t>
            </a:r>
            <a:endParaRPr lang="en-US" altLang="zh-CN">
              <a:sym typeface="+mn-lt"/>
            </a:endParaRPr>
          </a:p>
          <a:p>
            <a:r>
              <a:rPr lang="zh-CN" altLang="en-US">
                <a:sym typeface="+mn-lt"/>
              </a:rPr>
              <a:t>对于不同 </a:t>
            </a:r>
            <a:r>
              <a:rPr lang="en-US" altLang="zh-CN">
                <a:sym typeface="+mn-lt"/>
              </a:rPr>
              <a:t>O-D </a:t>
            </a:r>
            <a:r>
              <a:rPr lang="zh-CN" altLang="en-US">
                <a:sym typeface="+mn-lt"/>
              </a:rPr>
              <a:t>点对的产品，两个价格等级的产能分配嵌套原则不成立；</a:t>
            </a:r>
            <a:endParaRPr lang="en-US" altLang="zh-CN">
              <a:sym typeface="+mn-lt"/>
            </a:endParaRPr>
          </a:p>
          <a:p>
            <a:pPr lvl="1"/>
            <a:r>
              <a:rPr lang="zh-CN" altLang="en-US">
                <a:sym typeface="+mn-lt"/>
              </a:rPr>
              <a:t>如拒绝部分从旧金山至圣路易斯 </a:t>
            </a:r>
            <a:r>
              <a:rPr lang="en-US" altLang="zh-CN">
                <a:sym typeface="+mn-lt"/>
              </a:rPr>
              <a:t>$190 </a:t>
            </a:r>
            <a:r>
              <a:rPr lang="zh-CN" altLang="en-US">
                <a:sym typeface="+mn-lt"/>
              </a:rPr>
              <a:t>的座位预订；</a:t>
            </a:r>
            <a:endParaRPr lang="en-US" altLang="zh-CN">
              <a:sym typeface="+mn-lt"/>
            </a:endParaRPr>
          </a:p>
          <a:p>
            <a:pPr lvl="1"/>
            <a:r>
              <a:rPr lang="zh-CN" altLang="en-US">
                <a:sym typeface="+mn-lt"/>
              </a:rPr>
              <a:t>同时接受旧金山至丹佛 </a:t>
            </a:r>
            <a:r>
              <a:rPr lang="en-US" altLang="zh-CN">
                <a:sym typeface="+mn-lt"/>
              </a:rPr>
              <a:t>$130 </a:t>
            </a:r>
            <a:r>
              <a:rPr lang="zh-CN" altLang="en-US">
                <a:sym typeface="+mn-lt"/>
              </a:rPr>
              <a:t>的座位预订（充分利用旧金山至丹佛和丹佛至圣路易斯的两段资源）；</a:t>
            </a:r>
            <a:endParaRPr lang="en-US" altLang="zh-CN">
              <a:sym typeface="+mn-lt"/>
            </a:endParaRPr>
          </a:p>
          <a:p>
            <a:endParaRPr lang="en-US" altLang="zh-CN" dirty="0">
              <a:sym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线性规划方法的优缺点</a:t>
            </a:r>
            <a:endParaRPr lang="zh-CN" altLang="en-US" dirty="0">
              <a:sym typeface="+mn-lt"/>
            </a:endParaRPr>
          </a:p>
        </p:txBody>
      </p:sp>
      <p:sp>
        <p:nvSpPr>
          <p:cNvPr id="3" name="内容占位符 2"/>
          <p:cNvSpPr>
            <a:spLocks noGrp="1"/>
          </p:cNvSpPr>
          <p:nvPr>
            <p:ph sz="quarter" idx="13"/>
          </p:nvPr>
        </p:nvSpPr>
        <p:spPr/>
        <p:txBody>
          <a:bodyPr/>
          <a:lstStyle/>
          <a:p>
            <a:r>
              <a:rPr lang="zh-CN" altLang="en-US">
                <a:sym typeface="+mn-lt"/>
              </a:rPr>
              <a:t>优点：</a:t>
            </a:r>
            <a:endParaRPr lang="en-US" altLang="zh-CN">
              <a:sym typeface="+mn-lt"/>
            </a:endParaRPr>
          </a:p>
          <a:p>
            <a:pPr lvl="1"/>
            <a:r>
              <a:rPr lang="zh-CN" altLang="en-US">
                <a:sym typeface="+mn-lt"/>
              </a:rPr>
              <a:t>高效软件如 </a:t>
            </a:r>
            <a:r>
              <a:rPr lang="en-US" altLang="zh-CN">
                <a:sym typeface="+mn-lt"/>
              </a:rPr>
              <a:t>CPLEX , LINGO</a:t>
            </a:r>
            <a:r>
              <a:rPr lang="zh-CN" altLang="en-US">
                <a:sym typeface="+mn-lt"/>
              </a:rPr>
              <a:t>解线性规划问题非常便捷</a:t>
            </a:r>
            <a:r>
              <a:rPr lang="en-US" altLang="zh-CN">
                <a:sym typeface="+mn-lt"/>
              </a:rPr>
              <a:t>;</a:t>
            </a:r>
          </a:p>
          <a:p>
            <a:pPr lvl="1"/>
            <a:r>
              <a:rPr lang="zh-CN" altLang="en-US">
                <a:sym typeface="+mn-lt"/>
              </a:rPr>
              <a:t>需求不确定性通常以期望值用在约束条件中，使模型成为确定性线性规划问题；</a:t>
            </a:r>
            <a:endParaRPr lang="en-US" altLang="zh-CN">
              <a:sym typeface="+mn-lt"/>
            </a:endParaRPr>
          </a:p>
          <a:p>
            <a:pPr lvl="1"/>
            <a:r>
              <a:rPr lang="zh-CN" altLang="en-US">
                <a:sym typeface="+mn-lt"/>
              </a:rPr>
              <a:t>通过各种调整考虑超订，以及预订和退订的动态性；</a:t>
            </a:r>
            <a:endParaRPr lang="en-US" altLang="zh-CN" dirty="0">
              <a:sym typeface="+mn-l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线性规划方法的优缺点</a:t>
            </a:r>
            <a:endParaRPr lang="zh-CN" altLang="en-US" dirty="0">
              <a:sym typeface="+mn-lt"/>
            </a:endParaRPr>
          </a:p>
        </p:txBody>
      </p:sp>
      <p:sp>
        <p:nvSpPr>
          <p:cNvPr id="3" name="内容占位符 2"/>
          <p:cNvSpPr>
            <a:spLocks noGrp="1"/>
          </p:cNvSpPr>
          <p:nvPr>
            <p:ph sz="quarter" idx="13"/>
          </p:nvPr>
        </p:nvSpPr>
        <p:spPr/>
        <p:txBody>
          <a:bodyPr/>
          <a:lstStyle/>
          <a:p>
            <a:r>
              <a:rPr lang="zh-CN" altLang="en-US">
                <a:sym typeface="+mn-lt"/>
              </a:rPr>
              <a:t>缺点：</a:t>
            </a:r>
            <a:endParaRPr lang="en-US" altLang="zh-CN">
              <a:sym typeface="+mn-lt"/>
            </a:endParaRPr>
          </a:p>
          <a:p>
            <a:pPr lvl="1"/>
            <a:r>
              <a:rPr lang="zh-CN" altLang="en-US">
                <a:sym typeface="+mn-lt"/>
              </a:rPr>
              <a:t>大型中心辐射型航空公司可能有很多需求非常低的 </a:t>
            </a:r>
            <a:r>
              <a:rPr lang="en-US" altLang="zh-CN">
                <a:sym typeface="+mn-lt"/>
              </a:rPr>
              <a:t>ODFs</a:t>
            </a:r>
            <a:r>
              <a:rPr lang="zh-CN" altLang="en-US">
                <a:sym typeface="+mn-lt"/>
              </a:rPr>
              <a:t>，计算和管理成本高昂；</a:t>
            </a:r>
            <a:endParaRPr lang="en-US" altLang="zh-CN">
              <a:sym typeface="+mn-lt"/>
            </a:endParaRPr>
          </a:p>
          <a:p>
            <a:pPr lvl="1"/>
            <a:r>
              <a:rPr lang="zh-CN" altLang="en-US">
                <a:sym typeface="+mn-lt"/>
              </a:rPr>
              <a:t>以需求的期望值代替随机需求无法取得最优解；</a:t>
            </a:r>
            <a:endParaRPr lang="en-US" altLang="zh-CN">
              <a:sym typeface="+mn-lt"/>
            </a:endParaRPr>
          </a:p>
          <a:p>
            <a:pPr lvl="1"/>
            <a:r>
              <a:rPr lang="zh-CN" altLang="en-US">
                <a:sym typeface="+mn-lt"/>
              </a:rPr>
              <a:t>当预订不严格按照价格等级顺序到达时，配给法失效。</a:t>
            </a:r>
            <a:endParaRPr lang="en-US" altLang="zh-CN" dirty="0">
              <a:sym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a:sym typeface="+mn-lt"/>
              </a:rPr>
              <a:t>第四节 虚拟嵌套网络管理模型</a:t>
            </a:r>
            <a:endParaRPr lang="zh-CN" altLang="en-US" dirty="0">
              <a:sym typeface="+mn-lt"/>
            </a:endParaRPr>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247644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嵌套原理与网络管理</a:t>
            </a:r>
            <a:endParaRPr lang="zh-CN" altLang="en-US" dirty="0">
              <a:sym typeface="+mn-lt"/>
            </a:endParaRPr>
          </a:p>
        </p:txBody>
      </p:sp>
      <p:sp>
        <p:nvSpPr>
          <p:cNvPr id="3" name="内容占位符 2"/>
          <p:cNvSpPr>
            <a:spLocks noGrp="1"/>
          </p:cNvSpPr>
          <p:nvPr>
            <p:ph sz="quarter" idx="13"/>
          </p:nvPr>
        </p:nvSpPr>
        <p:spPr/>
        <p:txBody>
          <a:bodyPr>
            <a:normAutofit fontScale="92500" lnSpcReduction="20000"/>
          </a:bodyPr>
          <a:lstStyle/>
          <a:p>
            <a:r>
              <a:rPr lang="zh-CN" altLang="en-US">
                <a:sym typeface="+mn-lt"/>
              </a:rPr>
              <a:t>嵌套结构的优点：</a:t>
            </a:r>
            <a:endParaRPr lang="en-US" altLang="zh-CN">
              <a:sym typeface="+mn-lt"/>
            </a:endParaRPr>
          </a:p>
          <a:p>
            <a:pPr lvl="1"/>
            <a:r>
              <a:rPr lang="zh-CN" altLang="en-US">
                <a:sym typeface="+mn-lt"/>
              </a:rPr>
              <a:t>如果某一等级开放，则所有高于该等级的预订需求都应被接受；</a:t>
            </a:r>
            <a:endParaRPr lang="en-US" altLang="zh-CN">
              <a:sym typeface="+mn-lt"/>
            </a:endParaRPr>
          </a:p>
          <a:p>
            <a:pPr lvl="1"/>
            <a:r>
              <a:rPr lang="zh-CN" altLang="en-US">
                <a:sym typeface="+mn-lt"/>
              </a:rPr>
              <a:t>高等级预订享有优先权，保证更有价值的乘客优先预订，避免接受低价乘客而拒绝高价乘客的现象；</a:t>
            </a:r>
            <a:endParaRPr lang="en-US" altLang="zh-CN">
              <a:sym typeface="+mn-lt"/>
            </a:endParaRPr>
          </a:p>
          <a:p>
            <a:r>
              <a:rPr lang="zh-CN" altLang="en-US">
                <a:sym typeface="+mn-lt"/>
              </a:rPr>
              <a:t>嵌套结构在网络管理上的局限：</a:t>
            </a:r>
            <a:endParaRPr lang="en-US" altLang="zh-CN">
              <a:sym typeface="+mn-lt"/>
            </a:endParaRPr>
          </a:p>
          <a:p>
            <a:pPr lvl="1"/>
            <a:r>
              <a:rPr lang="zh-CN" altLang="en-US">
                <a:sym typeface="+mn-lt"/>
              </a:rPr>
              <a:t>适用于单航段的</a:t>
            </a:r>
            <a:r>
              <a:rPr lang="en-US" altLang="zh-CN">
                <a:sym typeface="+mn-lt"/>
              </a:rPr>
              <a:t>ODF</a:t>
            </a:r>
            <a:r>
              <a:rPr lang="zh-CN" altLang="en-US">
                <a:sym typeface="+mn-lt"/>
              </a:rPr>
              <a:t>及多航段具有相同</a:t>
            </a:r>
            <a:r>
              <a:rPr lang="en-US" altLang="zh-CN">
                <a:sym typeface="+mn-lt"/>
              </a:rPr>
              <a:t>O-D</a:t>
            </a:r>
            <a:r>
              <a:rPr lang="zh-CN" altLang="en-US">
                <a:sym typeface="+mn-lt"/>
              </a:rPr>
              <a:t>的</a:t>
            </a:r>
            <a:r>
              <a:rPr lang="en-US" altLang="zh-CN">
                <a:sym typeface="+mn-lt"/>
              </a:rPr>
              <a:t>ODF</a:t>
            </a:r>
            <a:r>
              <a:rPr lang="zh-CN" altLang="en-US">
                <a:sym typeface="+mn-lt"/>
              </a:rPr>
              <a:t>；</a:t>
            </a:r>
            <a:endParaRPr lang="en-US" altLang="zh-CN">
              <a:sym typeface="+mn-lt"/>
            </a:endParaRPr>
          </a:p>
          <a:p>
            <a:pPr lvl="1"/>
            <a:r>
              <a:rPr lang="zh-CN" altLang="en-US">
                <a:sym typeface="+mn-lt"/>
              </a:rPr>
              <a:t>对于多航段不同</a:t>
            </a:r>
            <a:r>
              <a:rPr lang="en-US" altLang="zh-CN">
                <a:sym typeface="+mn-lt"/>
              </a:rPr>
              <a:t>ODF</a:t>
            </a:r>
            <a:r>
              <a:rPr lang="zh-CN" altLang="en-US">
                <a:sym typeface="+mn-lt"/>
              </a:rPr>
              <a:t>的预订控制，基于价格的嵌套原则不能简单套用；</a:t>
            </a:r>
            <a:endParaRPr lang="en-US" altLang="zh-CN">
              <a:sym typeface="+mn-lt"/>
            </a:endParaRPr>
          </a:p>
          <a:p>
            <a:pPr lvl="1"/>
            <a:r>
              <a:rPr lang="zh-CN" altLang="en-US">
                <a:sym typeface="+mn-lt"/>
              </a:rPr>
              <a:t>关键是航段在包含它的不同的</a:t>
            </a:r>
            <a:r>
              <a:rPr lang="en-US" altLang="zh-CN">
                <a:sym typeface="+mn-lt"/>
              </a:rPr>
              <a:t>ODF</a:t>
            </a:r>
            <a:r>
              <a:rPr lang="zh-CN" altLang="en-US">
                <a:sym typeface="+mn-lt"/>
              </a:rPr>
              <a:t>上有不同价值，而这些价值又不易确定。</a:t>
            </a:r>
            <a:endParaRPr lang="en-US" altLang="zh-CN" dirty="0">
              <a:sym typeface="+mn-lt"/>
            </a:endParaRPr>
          </a:p>
        </p:txBody>
      </p:sp>
    </p:spTree>
    <p:extLst>
      <p:ext uri="{BB962C8B-B14F-4D97-AF65-F5344CB8AC3E}">
        <p14:creationId xmlns:p14="http://schemas.microsoft.com/office/powerpoint/2010/main" val="477605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虚拟嵌套</a:t>
            </a:r>
            <a:endParaRPr lang="zh-CN" altLang="en-US" dirty="0">
              <a:sym typeface="+mn-lt"/>
            </a:endParaRPr>
          </a:p>
        </p:txBody>
      </p:sp>
      <p:sp>
        <p:nvSpPr>
          <p:cNvPr id="7" name="内容占位符 6"/>
          <p:cNvSpPr>
            <a:spLocks noGrp="1"/>
          </p:cNvSpPr>
          <p:nvPr>
            <p:ph sz="quarter" idx="13"/>
          </p:nvPr>
        </p:nvSpPr>
        <p:spPr/>
        <p:txBody>
          <a:bodyPr/>
          <a:lstStyle/>
          <a:p>
            <a:endParaRPr lang="zh-CN" altLang="en-US"/>
          </a:p>
        </p:txBody>
      </p:sp>
      <p:graphicFrame>
        <p:nvGraphicFramePr>
          <p:cNvPr id="5" name="Table 4"/>
          <p:cNvGraphicFramePr>
            <a:graphicFrameLocks noGrp="1"/>
          </p:cNvGraphicFramePr>
          <p:nvPr>
            <p:extLst>
              <p:ext uri="{D42A27DB-BD31-4B8C-83A1-F6EECF244321}">
                <p14:modId xmlns:p14="http://schemas.microsoft.com/office/powerpoint/2010/main" val="1869182344"/>
              </p:ext>
            </p:extLst>
          </p:nvPr>
        </p:nvGraphicFramePr>
        <p:xfrm>
          <a:off x="1603416" y="1581509"/>
          <a:ext cx="8912018" cy="3325873"/>
        </p:xfrm>
        <a:graphic>
          <a:graphicData uri="http://schemas.openxmlformats.org/drawingml/2006/table">
            <a:tbl>
              <a:tblPr firstRow="1" bandRow="1">
                <a:tableStyleId>{5C22544A-7EE6-4342-B048-85BDC9FD1C3A}</a:tableStyleId>
              </a:tblPr>
              <a:tblGrid>
                <a:gridCol w="747209">
                  <a:extLst>
                    <a:ext uri="{9D8B030D-6E8A-4147-A177-3AD203B41FA5}">
                      <a16:colId xmlns:a16="http://schemas.microsoft.com/office/drawing/2014/main" val="20000"/>
                    </a:ext>
                  </a:extLst>
                </a:gridCol>
                <a:gridCol w="2848732">
                  <a:extLst>
                    <a:ext uri="{9D8B030D-6E8A-4147-A177-3AD203B41FA5}">
                      <a16:colId xmlns:a16="http://schemas.microsoft.com/office/drawing/2014/main" val="20001"/>
                    </a:ext>
                  </a:extLst>
                </a:gridCol>
                <a:gridCol w="1183080">
                  <a:extLst>
                    <a:ext uri="{9D8B030D-6E8A-4147-A177-3AD203B41FA5}">
                      <a16:colId xmlns:a16="http://schemas.microsoft.com/office/drawing/2014/main" val="20002"/>
                    </a:ext>
                  </a:extLst>
                </a:gridCol>
                <a:gridCol w="1338749">
                  <a:extLst>
                    <a:ext uri="{9D8B030D-6E8A-4147-A177-3AD203B41FA5}">
                      <a16:colId xmlns:a16="http://schemas.microsoft.com/office/drawing/2014/main" val="20003"/>
                    </a:ext>
                  </a:extLst>
                </a:gridCol>
                <a:gridCol w="1229781">
                  <a:extLst>
                    <a:ext uri="{9D8B030D-6E8A-4147-A177-3AD203B41FA5}">
                      <a16:colId xmlns:a16="http://schemas.microsoft.com/office/drawing/2014/main" val="20004"/>
                    </a:ext>
                  </a:extLst>
                </a:gridCol>
                <a:gridCol w="1564467">
                  <a:extLst>
                    <a:ext uri="{9D8B030D-6E8A-4147-A177-3AD203B41FA5}">
                      <a16:colId xmlns:a16="http://schemas.microsoft.com/office/drawing/2014/main" val="20005"/>
                    </a:ext>
                  </a:extLst>
                </a:gridCol>
              </a:tblGrid>
              <a:tr h="483511">
                <a:tc>
                  <a:txBody>
                    <a:bodyPr/>
                    <a:lstStyle/>
                    <a:p>
                      <a:pPr algn="ctr"/>
                      <a:r>
                        <a:rPr lang="zh-CN" altLang="en-US" sz="2000" dirty="0">
                          <a:latin typeface="+mn-lt"/>
                          <a:ea typeface="+mn-ea"/>
                          <a:cs typeface="+mn-ea"/>
                          <a:sym typeface="+mn-lt"/>
                        </a:rPr>
                        <a:t>航班</a:t>
                      </a:r>
                      <a:endParaRPr lang="en-US" sz="2000" dirty="0">
                        <a:latin typeface="+mn-lt"/>
                        <a:ea typeface="+mn-ea"/>
                        <a:cs typeface="+mn-ea"/>
                        <a:sym typeface="+mn-lt"/>
                      </a:endParaRPr>
                    </a:p>
                  </a:txBody>
                  <a:tcPr/>
                </a:tc>
                <a:tc>
                  <a:txBody>
                    <a:bodyPr/>
                    <a:lstStyle/>
                    <a:p>
                      <a:pPr algn="ctr"/>
                      <a:r>
                        <a:rPr lang="en-US" sz="2000" dirty="0">
                          <a:latin typeface="+mn-lt"/>
                          <a:ea typeface="+mn-ea"/>
                          <a:cs typeface="+mn-ea"/>
                          <a:sym typeface="+mn-lt"/>
                        </a:rPr>
                        <a:t>ODF</a:t>
                      </a:r>
                    </a:p>
                  </a:txBody>
                  <a:tcPr/>
                </a:tc>
                <a:tc>
                  <a:txBody>
                    <a:bodyPr/>
                    <a:lstStyle/>
                    <a:p>
                      <a:pPr algn="ctr"/>
                      <a:r>
                        <a:rPr lang="zh-CN" altLang="en-US" sz="2000" dirty="0">
                          <a:latin typeface="+mn-lt"/>
                          <a:ea typeface="+mn-ea"/>
                          <a:cs typeface="+mn-ea"/>
                          <a:sym typeface="+mn-lt"/>
                        </a:rPr>
                        <a:t>价格</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座位分配</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需求</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注</a:t>
                      </a:r>
                      <a:endParaRPr lang="en-US" sz="2000" dirty="0">
                        <a:latin typeface="+mn-lt"/>
                        <a:ea typeface="+mn-ea"/>
                        <a:cs typeface="+mn-ea"/>
                        <a:sym typeface="+mn-lt"/>
                      </a:endParaRPr>
                    </a:p>
                  </a:txBody>
                  <a:tcPr/>
                </a:tc>
                <a:extLst>
                  <a:ext uri="{0D108BD9-81ED-4DB2-BD59-A6C34878D82A}">
                    <a16:rowId xmlns:a16="http://schemas.microsoft.com/office/drawing/2014/main" val="10000"/>
                  </a:ext>
                </a:extLst>
              </a:tr>
              <a:tr h="462494">
                <a:tc>
                  <a:txBody>
                    <a:bodyPr/>
                    <a:lstStyle/>
                    <a:p>
                      <a:pPr algn="ctr"/>
                      <a:r>
                        <a:rPr lang="en-US" sz="1800" dirty="0">
                          <a:latin typeface="+mn-lt"/>
                          <a:ea typeface="+mn-ea"/>
                          <a:cs typeface="+mn-ea"/>
                          <a:sym typeface="+mn-lt"/>
                        </a:rPr>
                        <a:t>1</a:t>
                      </a:r>
                    </a:p>
                  </a:txBody>
                  <a:tcPr/>
                </a:tc>
                <a:tc>
                  <a:txBody>
                    <a:bodyPr/>
                    <a:lstStyle/>
                    <a:p>
                      <a:pPr algn="l"/>
                      <a:r>
                        <a:rPr lang="zh-CN" altLang="en-US" sz="1800" dirty="0">
                          <a:latin typeface="+mn-lt"/>
                          <a:ea typeface="+mn-ea"/>
                          <a:cs typeface="+mn-ea"/>
                          <a:sym typeface="+mn-lt"/>
                        </a:rPr>
                        <a:t>旧金山至丹佛全价票</a:t>
                      </a:r>
                      <a:endParaRPr lang="en-US" sz="1800" dirty="0">
                        <a:latin typeface="+mn-lt"/>
                        <a:ea typeface="+mn-ea"/>
                        <a:cs typeface="+mn-ea"/>
                        <a:sym typeface="+mn-lt"/>
                      </a:endParaRPr>
                    </a:p>
                  </a:txBody>
                  <a:tcPr/>
                </a:tc>
                <a:tc>
                  <a:txBody>
                    <a:bodyPr/>
                    <a:lstStyle/>
                    <a:p>
                      <a:pPr algn="ctr"/>
                      <a:r>
                        <a:rPr lang="en-US" sz="1800" b="1" dirty="0">
                          <a:latin typeface="+mn-lt"/>
                          <a:ea typeface="+mn-ea"/>
                          <a:cs typeface="+mn-ea"/>
                          <a:sym typeface="+mn-lt"/>
                        </a:rPr>
                        <a:t>$150</a:t>
                      </a:r>
                    </a:p>
                  </a:txBody>
                  <a:tcPr>
                    <a:solidFill>
                      <a:srgbClr val="A1E949"/>
                    </a:solidFill>
                  </a:tcPr>
                </a:tc>
                <a:tc>
                  <a:txBody>
                    <a:bodyPr/>
                    <a:lstStyle/>
                    <a:p>
                      <a:pPr algn="ctr"/>
                      <a:r>
                        <a:rPr lang="en-US" sz="1800" b="1" dirty="0">
                          <a:solidFill>
                            <a:srgbClr val="0070C0"/>
                          </a:solidFill>
                          <a:latin typeface="+mn-lt"/>
                          <a:ea typeface="+mn-ea"/>
                          <a:cs typeface="+mn-ea"/>
                          <a:sym typeface="+mn-lt"/>
                        </a:rPr>
                        <a:t>30</a:t>
                      </a:r>
                    </a:p>
                  </a:txBody>
                  <a:tcPr/>
                </a:tc>
                <a:tc>
                  <a:txBody>
                    <a:bodyPr/>
                    <a:lstStyle/>
                    <a:p>
                      <a:pPr algn="ctr"/>
                      <a:r>
                        <a:rPr lang="en-US" sz="1800" b="1" dirty="0">
                          <a:solidFill>
                            <a:schemeClr val="tx1"/>
                          </a:solidFill>
                          <a:latin typeface="+mn-lt"/>
                          <a:ea typeface="+mn-ea"/>
                          <a:cs typeface="+mn-ea"/>
                          <a:sym typeface="+mn-lt"/>
                        </a:rPr>
                        <a:t>30</a:t>
                      </a:r>
                    </a:p>
                  </a:txBody>
                  <a:tcPr>
                    <a:solidFill>
                      <a:schemeClr val="accent2"/>
                    </a:solidFill>
                  </a:tcPr>
                </a:tc>
                <a:tc>
                  <a:txBody>
                    <a:bodyPr/>
                    <a:lstStyle/>
                    <a:p>
                      <a:pPr algn="ctr"/>
                      <a:r>
                        <a:rPr lang="zh-CN" altLang="en-US" sz="1800" dirty="0">
                          <a:latin typeface="+mn-lt"/>
                          <a:ea typeface="+mn-ea"/>
                          <a:cs typeface="+mn-ea"/>
                          <a:sym typeface="+mn-lt"/>
                        </a:rPr>
                        <a:t>接受所有预订</a:t>
                      </a:r>
                      <a:endParaRPr lang="en-US" sz="1800" dirty="0">
                        <a:latin typeface="+mn-lt"/>
                        <a:ea typeface="+mn-ea"/>
                        <a:cs typeface="+mn-ea"/>
                        <a:sym typeface="+mn-lt"/>
                      </a:endParaRPr>
                    </a:p>
                  </a:txBody>
                  <a:tcPr/>
                </a:tc>
                <a:extLst>
                  <a:ext uri="{0D108BD9-81ED-4DB2-BD59-A6C34878D82A}">
                    <a16:rowId xmlns:a16="http://schemas.microsoft.com/office/drawing/2014/main" val="10001"/>
                  </a:ext>
                </a:extLst>
              </a:tr>
              <a:tr h="462494">
                <a:tc>
                  <a:txBody>
                    <a:bodyPr/>
                    <a:lstStyle/>
                    <a:p>
                      <a:pPr algn="ctr"/>
                      <a:r>
                        <a:rPr lang="en-US" sz="1800" dirty="0">
                          <a:latin typeface="+mn-lt"/>
                          <a:ea typeface="+mn-ea"/>
                          <a:cs typeface="+mn-ea"/>
                          <a:sym typeface="+mn-lt"/>
                        </a:rPr>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latin typeface="+mn-lt"/>
                          <a:ea typeface="+mn-ea"/>
                          <a:cs typeface="+mn-ea"/>
                          <a:sym typeface="+mn-lt"/>
                        </a:rPr>
                        <a:t>旧金山至丹佛折扣票</a:t>
                      </a:r>
                      <a:endParaRPr lang="en-US" sz="1800" dirty="0">
                        <a:latin typeface="+mn-lt"/>
                        <a:ea typeface="+mn-ea"/>
                        <a:cs typeface="+mn-ea"/>
                        <a:sym typeface="+mn-lt"/>
                      </a:endParaRPr>
                    </a:p>
                  </a:txBody>
                  <a:tcPr/>
                </a:tc>
                <a:tc>
                  <a:txBody>
                    <a:bodyPr/>
                    <a:lstStyle/>
                    <a:p>
                      <a:pPr algn="ctr"/>
                      <a:r>
                        <a:rPr lang="en-US" sz="1800" b="1" dirty="0">
                          <a:latin typeface="+mn-lt"/>
                          <a:ea typeface="+mn-ea"/>
                          <a:cs typeface="+mn-ea"/>
                          <a:sym typeface="+mn-lt"/>
                        </a:rPr>
                        <a:t>$100</a:t>
                      </a:r>
                    </a:p>
                  </a:txBody>
                  <a:tcPr>
                    <a:solidFill>
                      <a:srgbClr val="A1E949"/>
                    </a:solidFill>
                  </a:tcPr>
                </a:tc>
                <a:tc>
                  <a:txBody>
                    <a:bodyPr/>
                    <a:lstStyle/>
                    <a:p>
                      <a:pPr algn="ctr"/>
                      <a:r>
                        <a:rPr lang="en-US" sz="1800" b="1" dirty="0">
                          <a:solidFill>
                            <a:srgbClr val="FF0000"/>
                          </a:solidFill>
                          <a:latin typeface="+mn-lt"/>
                          <a:ea typeface="+mn-ea"/>
                          <a:cs typeface="+mn-ea"/>
                          <a:sym typeface="+mn-lt"/>
                        </a:rPr>
                        <a:t>40</a:t>
                      </a:r>
                    </a:p>
                  </a:txBody>
                  <a:tcPr/>
                </a:tc>
                <a:tc>
                  <a:txBody>
                    <a:bodyPr/>
                    <a:lstStyle/>
                    <a:p>
                      <a:pPr algn="ctr"/>
                      <a:r>
                        <a:rPr lang="en-US" sz="1800" b="1" dirty="0">
                          <a:solidFill>
                            <a:schemeClr val="tx1"/>
                          </a:solidFill>
                          <a:latin typeface="+mn-lt"/>
                          <a:ea typeface="+mn-ea"/>
                          <a:cs typeface="+mn-ea"/>
                          <a:sym typeface="+mn-lt"/>
                        </a:rPr>
                        <a:t>60</a:t>
                      </a:r>
                    </a:p>
                  </a:txBody>
                  <a:tcPr>
                    <a:solidFill>
                      <a:schemeClr val="accent2"/>
                    </a:solidFill>
                  </a:tcPr>
                </a:tc>
                <a:tc>
                  <a:txBody>
                    <a:bodyPr/>
                    <a:lstStyle/>
                    <a:p>
                      <a:pPr algn="ctr"/>
                      <a:r>
                        <a:rPr lang="zh-CN" altLang="en-US" sz="1800" dirty="0">
                          <a:latin typeface="+mn-lt"/>
                          <a:ea typeface="+mn-ea"/>
                          <a:cs typeface="+mn-ea"/>
                          <a:sym typeface="+mn-lt"/>
                        </a:rPr>
                        <a:t>接收部分预订</a:t>
                      </a:r>
                      <a:endParaRPr lang="en-US" sz="1800" dirty="0">
                        <a:latin typeface="+mn-lt"/>
                        <a:ea typeface="+mn-ea"/>
                        <a:cs typeface="+mn-ea"/>
                        <a:sym typeface="+mn-lt"/>
                      </a:endParaRPr>
                    </a:p>
                  </a:txBody>
                  <a:tcPr/>
                </a:tc>
                <a:extLst>
                  <a:ext uri="{0D108BD9-81ED-4DB2-BD59-A6C34878D82A}">
                    <a16:rowId xmlns:a16="http://schemas.microsoft.com/office/drawing/2014/main" val="10002"/>
                  </a:ext>
                </a:extLst>
              </a:tr>
              <a:tr h="462494">
                <a:tc>
                  <a:txBody>
                    <a:bodyPr/>
                    <a:lstStyle/>
                    <a:p>
                      <a:pPr algn="ctr"/>
                      <a:r>
                        <a:rPr lang="en-US" sz="1800" dirty="0">
                          <a:latin typeface="+mn-lt"/>
                          <a:ea typeface="+mn-ea"/>
                          <a:cs typeface="+mn-ea"/>
                          <a:sym typeface="+mn-lt"/>
                        </a:rPr>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latin typeface="+mn-lt"/>
                          <a:ea typeface="+mn-ea"/>
                          <a:cs typeface="+mn-ea"/>
                          <a:sym typeface="+mn-lt"/>
                        </a:rPr>
                        <a:t>丹佛至圣路易斯全价票</a:t>
                      </a:r>
                      <a:endParaRPr lang="en-US" sz="1800" dirty="0">
                        <a:latin typeface="+mn-lt"/>
                        <a:ea typeface="+mn-ea"/>
                        <a:cs typeface="+mn-ea"/>
                        <a:sym typeface="+mn-lt"/>
                      </a:endParaRPr>
                    </a:p>
                  </a:txBody>
                  <a:tcPr/>
                </a:tc>
                <a:tc>
                  <a:txBody>
                    <a:bodyPr/>
                    <a:lstStyle/>
                    <a:p>
                      <a:pPr algn="ctr"/>
                      <a:r>
                        <a:rPr lang="en-US" sz="1800" b="1" dirty="0">
                          <a:latin typeface="+mn-lt"/>
                          <a:ea typeface="+mn-ea"/>
                          <a:cs typeface="+mn-ea"/>
                          <a:sym typeface="+mn-lt"/>
                        </a:rPr>
                        <a:t>$120</a:t>
                      </a:r>
                    </a:p>
                  </a:txBody>
                  <a:tcPr>
                    <a:solidFill>
                      <a:srgbClr val="A1E949"/>
                    </a:solidFill>
                  </a:tcPr>
                </a:tc>
                <a:tc>
                  <a:txBody>
                    <a:bodyPr/>
                    <a:lstStyle/>
                    <a:p>
                      <a:pPr marL="0" algn="ctr" defTabSz="914400" rtl="0" eaLnBrk="1" latinLnBrk="0" hangingPunct="1"/>
                      <a:r>
                        <a:rPr lang="en-US" sz="1800" b="1" kern="1200" dirty="0">
                          <a:solidFill>
                            <a:srgbClr val="0070C0"/>
                          </a:solidFill>
                          <a:latin typeface="+mn-lt"/>
                          <a:ea typeface="+mn-ea"/>
                          <a:cs typeface="+mn-ea"/>
                          <a:sym typeface="+mn-lt"/>
                        </a:rPr>
                        <a:t>20</a:t>
                      </a:r>
                    </a:p>
                  </a:txBody>
                  <a:tcPr/>
                </a:tc>
                <a:tc>
                  <a:txBody>
                    <a:bodyPr/>
                    <a:lstStyle/>
                    <a:p>
                      <a:pPr marL="0" algn="ctr" defTabSz="914400" rtl="0" eaLnBrk="1" latinLnBrk="0" hangingPunct="1"/>
                      <a:r>
                        <a:rPr lang="en-US" sz="1800" b="1" kern="1200" dirty="0">
                          <a:solidFill>
                            <a:schemeClr val="tx1"/>
                          </a:solidFill>
                          <a:latin typeface="+mn-lt"/>
                          <a:ea typeface="+mn-ea"/>
                          <a:cs typeface="+mn-ea"/>
                          <a:sym typeface="+mn-lt"/>
                        </a:rPr>
                        <a:t>20</a:t>
                      </a:r>
                    </a:p>
                  </a:txBody>
                  <a:tcPr>
                    <a:solidFill>
                      <a:schemeClr val="accent2"/>
                    </a:solidFill>
                  </a:tcPr>
                </a:tc>
                <a:tc>
                  <a:txBody>
                    <a:bodyPr/>
                    <a:lstStyle/>
                    <a:p>
                      <a:pPr algn="ctr"/>
                      <a:r>
                        <a:rPr lang="zh-CN" altLang="en-US" sz="1800" dirty="0">
                          <a:latin typeface="+mn-lt"/>
                          <a:ea typeface="+mn-ea"/>
                          <a:cs typeface="+mn-ea"/>
                          <a:sym typeface="+mn-lt"/>
                        </a:rPr>
                        <a:t>接受所有预订</a:t>
                      </a:r>
                      <a:endParaRPr lang="en-US" sz="1800" dirty="0">
                        <a:latin typeface="+mn-lt"/>
                        <a:ea typeface="+mn-ea"/>
                        <a:cs typeface="+mn-ea"/>
                        <a:sym typeface="+mn-lt"/>
                      </a:endParaRPr>
                    </a:p>
                  </a:txBody>
                  <a:tcPr/>
                </a:tc>
                <a:extLst>
                  <a:ext uri="{0D108BD9-81ED-4DB2-BD59-A6C34878D82A}">
                    <a16:rowId xmlns:a16="http://schemas.microsoft.com/office/drawing/2014/main" val="10003"/>
                  </a:ext>
                </a:extLst>
              </a:tr>
              <a:tr h="462494">
                <a:tc>
                  <a:txBody>
                    <a:bodyPr/>
                    <a:lstStyle/>
                    <a:p>
                      <a:pPr algn="ctr"/>
                      <a:r>
                        <a:rPr lang="en-US" sz="1800" dirty="0">
                          <a:latin typeface="+mn-lt"/>
                          <a:ea typeface="+mn-ea"/>
                          <a:cs typeface="+mn-ea"/>
                          <a:sym typeface="+mn-lt"/>
                        </a:rPr>
                        <a:t>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latin typeface="+mn-lt"/>
                          <a:ea typeface="+mn-ea"/>
                          <a:cs typeface="+mn-ea"/>
                          <a:sym typeface="+mn-lt"/>
                        </a:rPr>
                        <a:t>丹佛至圣路易斯折扣票</a:t>
                      </a:r>
                      <a:endParaRPr lang="en-US" sz="1800" dirty="0">
                        <a:latin typeface="+mn-lt"/>
                        <a:ea typeface="+mn-ea"/>
                        <a:cs typeface="+mn-ea"/>
                        <a:sym typeface="+mn-lt"/>
                      </a:endParaRPr>
                    </a:p>
                  </a:txBody>
                  <a:tcPr/>
                </a:tc>
                <a:tc>
                  <a:txBody>
                    <a:bodyPr/>
                    <a:lstStyle/>
                    <a:p>
                      <a:pPr algn="ctr"/>
                      <a:r>
                        <a:rPr lang="en-US" sz="1800" b="1" dirty="0">
                          <a:latin typeface="+mn-lt"/>
                          <a:ea typeface="+mn-ea"/>
                          <a:cs typeface="+mn-ea"/>
                          <a:sym typeface="+mn-lt"/>
                        </a:rPr>
                        <a:t>$80</a:t>
                      </a:r>
                    </a:p>
                  </a:txBody>
                  <a:tcPr>
                    <a:solidFill>
                      <a:srgbClr val="A1E949"/>
                    </a:solidFill>
                  </a:tcPr>
                </a:tc>
                <a:tc>
                  <a:txBody>
                    <a:bodyPr/>
                    <a:lstStyle/>
                    <a:p>
                      <a:pPr marL="0" algn="ctr" defTabSz="914400" rtl="0" eaLnBrk="1" latinLnBrk="0" hangingPunct="1"/>
                      <a:r>
                        <a:rPr lang="en-US" sz="1800" b="1" kern="1200" dirty="0">
                          <a:solidFill>
                            <a:srgbClr val="FF0000"/>
                          </a:solidFill>
                          <a:latin typeface="+mn-lt"/>
                          <a:ea typeface="+mn-ea"/>
                          <a:cs typeface="+mn-ea"/>
                          <a:sym typeface="+mn-lt"/>
                        </a:rPr>
                        <a:t>70</a:t>
                      </a:r>
                    </a:p>
                  </a:txBody>
                  <a:tcPr/>
                </a:tc>
                <a:tc>
                  <a:txBody>
                    <a:bodyPr/>
                    <a:lstStyle/>
                    <a:p>
                      <a:pPr marL="0" algn="ctr" defTabSz="914400" rtl="0" eaLnBrk="1" latinLnBrk="0" hangingPunct="1"/>
                      <a:r>
                        <a:rPr lang="en-US" sz="1800" b="1" kern="1200" dirty="0">
                          <a:solidFill>
                            <a:schemeClr val="tx1"/>
                          </a:solidFill>
                          <a:latin typeface="+mn-lt"/>
                          <a:ea typeface="+mn-ea"/>
                          <a:cs typeface="+mn-ea"/>
                          <a:sym typeface="+mn-lt"/>
                        </a:rPr>
                        <a:t>80</a:t>
                      </a:r>
                    </a:p>
                  </a:txBody>
                  <a:tcPr>
                    <a:solidFill>
                      <a:schemeClr val="accent2"/>
                    </a:solidFill>
                  </a:tcPr>
                </a:tc>
                <a:tc>
                  <a:txBody>
                    <a:bodyPr/>
                    <a:lstStyle/>
                    <a:p>
                      <a:pPr algn="ctr"/>
                      <a:r>
                        <a:rPr lang="zh-CN" altLang="en-US" sz="1800" b="1" dirty="0">
                          <a:latin typeface="+mn-lt"/>
                          <a:ea typeface="+mn-ea"/>
                          <a:cs typeface="+mn-ea"/>
                          <a:sym typeface="+mn-lt"/>
                        </a:rPr>
                        <a:t>接收部分预订</a:t>
                      </a:r>
                      <a:endParaRPr lang="en-US" sz="1800" b="1" dirty="0">
                        <a:latin typeface="+mn-lt"/>
                        <a:ea typeface="+mn-ea"/>
                        <a:cs typeface="+mn-ea"/>
                        <a:sym typeface="+mn-lt"/>
                      </a:endParaRPr>
                    </a:p>
                  </a:txBody>
                  <a:tcPr>
                    <a:solidFill>
                      <a:srgbClr val="00B050"/>
                    </a:solidFill>
                  </a:tcPr>
                </a:tc>
                <a:extLst>
                  <a:ext uri="{0D108BD9-81ED-4DB2-BD59-A6C34878D82A}">
                    <a16:rowId xmlns:a16="http://schemas.microsoft.com/office/drawing/2014/main" val="10004"/>
                  </a:ext>
                </a:extLst>
              </a:tr>
              <a:tr h="462494">
                <a:tc>
                  <a:txBody>
                    <a:bodyPr/>
                    <a:lstStyle/>
                    <a:p>
                      <a:pPr algn="ctr"/>
                      <a:r>
                        <a:rPr lang="en-US" sz="1800" dirty="0">
                          <a:latin typeface="+mn-lt"/>
                          <a:ea typeface="+mn-ea"/>
                          <a:cs typeface="+mn-ea"/>
                          <a:sym typeface="+mn-lt"/>
                        </a:rPr>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latin typeface="+mn-lt"/>
                          <a:ea typeface="+mn-ea"/>
                          <a:cs typeface="+mn-ea"/>
                          <a:sym typeface="+mn-lt"/>
                        </a:rPr>
                        <a:t>旧金山至圣路易斯全价票</a:t>
                      </a:r>
                      <a:endParaRPr lang="en-US" sz="1800" dirty="0">
                        <a:latin typeface="+mn-lt"/>
                        <a:ea typeface="+mn-ea"/>
                        <a:cs typeface="+mn-ea"/>
                        <a:sym typeface="+mn-lt"/>
                      </a:endParaRPr>
                    </a:p>
                  </a:txBody>
                  <a:tcPr/>
                </a:tc>
                <a:tc>
                  <a:txBody>
                    <a:bodyPr/>
                    <a:lstStyle/>
                    <a:p>
                      <a:pPr algn="ctr"/>
                      <a:r>
                        <a:rPr lang="en-US" sz="1800" b="1" dirty="0">
                          <a:latin typeface="+mn-lt"/>
                          <a:ea typeface="+mn-ea"/>
                          <a:cs typeface="+mn-ea"/>
                          <a:sym typeface="+mn-lt"/>
                        </a:rPr>
                        <a:t>$250</a:t>
                      </a:r>
                    </a:p>
                  </a:txBody>
                  <a:tcPr>
                    <a:solidFill>
                      <a:srgbClr val="A1E949"/>
                    </a:solidFill>
                  </a:tcPr>
                </a:tc>
                <a:tc>
                  <a:txBody>
                    <a:bodyPr/>
                    <a:lstStyle/>
                    <a:p>
                      <a:pPr marL="0" algn="ctr" defTabSz="914400" rtl="0" eaLnBrk="1" latinLnBrk="0" hangingPunct="1"/>
                      <a:r>
                        <a:rPr lang="en-US" sz="1800" b="1" kern="1200" dirty="0">
                          <a:solidFill>
                            <a:srgbClr val="0070C0"/>
                          </a:solidFill>
                          <a:latin typeface="+mn-lt"/>
                          <a:ea typeface="+mn-ea"/>
                          <a:cs typeface="+mn-ea"/>
                          <a:sym typeface="+mn-lt"/>
                        </a:rPr>
                        <a:t>30</a:t>
                      </a:r>
                    </a:p>
                  </a:txBody>
                  <a:tcPr/>
                </a:tc>
                <a:tc>
                  <a:txBody>
                    <a:bodyPr/>
                    <a:lstStyle/>
                    <a:p>
                      <a:pPr marL="0" algn="ctr" defTabSz="914400" rtl="0" eaLnBrk="1" latinLnBrk="0" hangingPunct="1"/>
                      <a:r>
                        <a:rPr lang="en-US" sz="1800" b="1" kern="1200" dirty="0">
                          <a:solidFill>
                            <a:schemeClr val="tx1"/>
                          </a:solidFill>
                          <a:latin typeface="+mn-lt"/>
                          <a:ea typeface="+mn-ea"/>
                          <a:cs typeface="+mn-ea"/>
                          <a:sym typeface="+mn-lt"/>
                        </a:rPr>
                        <a:t>30</a:t>
                      </a:r>
                    </a:p>
                  </a:txBody>
                  <a:tcPr>
                    <a:solidFill>
                      <a:schemeClr val="accent2"/>
                    </a:solidFill>
                  </a:tcPr>
                </a:tc>
                <a:tc>
                  <a:txBody>
                    <a:bodyPr/>
                    <a:lstStyle/>
                    <a:p>
                      <a:pPr algn="ctr"/>
                      <a:r>
                        <a:rPr lang="zh-CN" altLang="en-US" sz="1800" dirty="0">
                          <a:latin typeface="+mn-lt"/>
                          <a:ea typeface="+mn-ea"/>
                          <a:cs typeface="+mn-ea"/>
                          <a:sym typeface="+mn-lt"/>
                        </a:rPr>
                        <a:t>接受所有预订</a:t>
                      </a:r>
                      <a:endParaRPr lang="en-US" sz="1800" dirty="0">
                        <a:latin typeface="+mn-lt"/>
                        <a:ea typeface="+mn-ea"/>
                        <a:cs typeface="+mn-ea"/>
                        <a:sym typeface="+mn-lt"/>
                      </a:endParaRPr>
                    </a:p>
                  </a:txBody>
                  <a:tcPr/>
                </a:tc>
                <a:extLst>
                  <a:ext uri="{0D108BD9-81ED-4DB2-BD59-A6C34878D82A}">
                    <a16:rowId xmlns:a16="http://schemas.microsoft.com/office/drawing/2014/main" val="10005"/>
                  </a:ext>
                </a:extLst>
              </a:tr>
              <a:tr h="529892">
                <a:tc>
                  <a:txBody>
                    <a:bodyPr/>
                    <a:lstStyle/>
                    <a:p>
                      <a:pPr algn="ctr"/>
                      <a:r>
                        <a:rPr lang="en-US" sz="1800" dirty="0">
                          <a:latin typeface="+mn-lt"/>
                          <a:ea typeface="+mn-ea"/>
                          <a:cs typeface="+mn-ea"/>
                          <a:sym typeface="+mn-lt"/>
                        </a:rPr>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latin typeface="+mn-lt"/>
                          <a:ea typeface="+mn-ea"/>
                          <a:cs typeface="+mn-ea"/>
                          <a:sym typeface="+mn-lt"/>
                        </a:rPr>
                        <a:t>旧金山至圣路易斯折扣票</a:t>
                      </a:r>
                      <a:endParaRPr lang="en-US" sz="1800" dirty="0">
                        <a:latin typeface="+mn-lt"/>
                        <a:ea typeface="+mn-ea"/>
                        <a:cs typeface="+mn-ea"/>
                        <a:sym typeface="+mn-lt"/>
                      </a:endParaRPr>
                    </a:p>
                  </a:txBody>
                  <a:tcPr/>
                </a:tc>
                <a:tc>
                  <a:txBody>
                    <a:bodyPr/>
                    <a:lstStyle/>
                    <a:p>
                      <a:pPr algn="ctr"/>
                      <a:r>
                        <a:rPr lang="en-US" sz="1800" b="1" dirty="0">
                          <a:latin typeface="+mn-lt"/>
                          <a:ea typeface="+mn-ea"/>
                          <a:cs typeface="+mn-ea"/>
                          <a:sym typeface="+mn-lt"/>
                        </a:rPr>
                        <a:t>$170</a:t>
                      </a:r>
                    </a:p>
                  </a:txBody>
                  <a:tcPr>
                    <a:solidFill>
                      <a:srgbClr val="A1E949"/>
                    </a:solidFill>
                  </a:tcPr>
                </a:tc>
                <a:tc>
                  <a:txBody>
                    <a:bodyPr/>
                    <a:lstStyle/>
                    <a:p>
                      <a:pPr algn="ctr"/>
                      <a:r>
                        <a:rPr lang="en-US" sz="1800" b="1" dirty="0">
                          <a:solidFill>
                            <a:schemeClr val="tx1"/>
                          </a:solidFill>
                          <a:latin typeface="+mn-lt"/>
                          <a:ea typeface="+mn-ea"/>
                          <a:cs typeface="+mn-ea"/>
                          <a:sym typeface="+mn-lt"/>
                        </a:rPr>
                        <a:t>0</a:t>
                      </a:r>
                    </a:p>
                  </a:txBody>
                  <a:tcPr/>
                </a:tc>
                <a:tc>
                  <a:txBody>
                    <a:bodyPr/>
                    <a:lstStyle/>
                    <a:p>
                      <a:pPr algn="ctr"/>
                      <a:r>
                        <a:rPr lang="en-US" sz="1800" b="1" dirty="0">
                          <a:solidFill>
                            <a:schemeClr val="tx1"/>
                          </a:solidFill>
                          <a:latin typeface="+mn-lt"/>
                          <a:ea typeface="+mn-ea"/>
                          <a:cs typeface="+mn-ea"/>
                          <a:sym typeface="+mn-lt"/>
                        </a:rPr>
                        <a:t>40</a:t>
                      </a:r>
                    </a:p>
                  </a:txBody>
                  <a:tcPr>
                    <a:solidFill>
                      <a:schemeClr val="accent2"/>
                    </a:solidFill>
                  </a:tcPr>
                </a:tc>
                <a:tc>
                  <a:txBody>
                    <a:bodyPr/>
                    <a:lstStyle/>
                    <a:p>
                      <a:pPr algn="ctr"/>
                      <a:r>
                        <a:rPr lang="zh-CN" altLang="en-US" sz="1800" b="1" dirty="0">
                          <a:latin typeface="+mn-lt"/>
                          <a:ea typeface="+mn-ea"/>
                          <a:cs typeface="+mn-ea"/>
                          <a:sym typeface="+mn-lt"/>
                        </a:rPr>
                        <a:t>拒绝预订</a:t>
                      </a:r>
                      <a:endParaRPr lang="en-US" sz="1800" b="1" dirty="0">
                        <a:latin typeface="+mn-lt"/>
                        <a:ea typeface="+mn-ea"/>
                        <a:cs typeface="+mn-ea"/>
                        <a:sym typeface="+mn-lt"/>
                      </a:endParaRPr>
                    </a:p>
                  </a:txBody>
                  <a:tcPr>
                    <a:solidFill>
                      <a:schemeClr val="accent5"/>
                    </a:solidFill>
                  </a:tcPr>
                </a:tc>
                <a:extLst>
                  <a:ext uri="{0D108BD9-81ED-4DB2-BD59-A6C34878D82A}">
                    <a16:rowId xmlns:a16="http://schemas.microsoft.com/office/drawing/2014/main" val="10006"/>
                  </a:ext>
                </a:extLst>
              </a:tr>
            </a:tbl>
          </a:graphicData>
        </a:graphic>
      </p:graphicFrame>
      <p:sp>
        <p:nvSpPr>
          <p:cNvPr id="3" name="TextBox 2"/>
          <p:cNvSpPr txBox="1"/>
          <p:nvPr/>
        </p:nvSpPr>
        <p:spPr>
          <a:xfrm>
            <a:off x="1448874" y="5151549"/>
            <a:ext cx="9163318" cy="769441"/>
          </a:xfrm>
          <a:prstGeom prst="rect">
            <a:avLst/>
          </a:prstGeom>
          <a:noFill/>
        </p:spPr>
        <p:txBody>
          <a:bodyPr wrap="square" rtlCol="0">
            <a:spAutoFit/>
          </a:bodyPr>
          <a:lstStyle/>
          <a:p>
            <a:r>
              <a:rPr lang="zh-CN" altLang="en-US" sz="2200" b="1" dirty="0">
                <a:latin typeface="+mn-lt"/>
                <a:ea typeface="+mn-ea"/>
                <a:cs typeface="+mn-ea"/>
                <a:sym typeface="+mn-lt"/>
              </a:rPr>
              <a:t>注：</a:t>
            </a:r>
            <a:r>
              <a:rPr lang="zh-CN" altLang="en-US" sz="2200" dirty="0">
                <a:latin typeface="+mn-lt"/>
                <a:ea typeface="+mn-ea"/>
                <a:cs typeface="+mn-ea"/>
                <a:sym typeface="+mn-lt"/>
              </a:rPr>
              <a:t>嵌套路易斯原理不适合含多个航段的</a:t>
            </a:r>
            <a:r>
              <a:rPr lang="en-US" altLang="zh-CN" sz="2200" dirty="0">
                <a:latin typeface="+mn-lt"/>
                <a:ea typeface="+mn-ea"/>
                <a:cs typeface="+mn-ea"/>
                <a:sym typeface="+mn-lt"/>
              </a:rPr>
              <a:t>ODF</a:t>
            </a:r>
            <a:r>
              <a:rPr lang="zh-CN" altLang="en-US" sz="2200" dirty="0">
                <a:latin typeface="+mn-lt"/>
                <a:ea typeface="+mn-ea"/>
                <a:cs typeface="+mn-ea"/>
                <a:sym typeface="+mn-lt"/>
              </a:rPr>
              <a:t>，如拒绝价格为</a:t>
            </a:r>
            <a:r>
              <a:rPr lang="en-US" altLang="zh-CN" sz="2200" dirty="0">
                <a:latin typeface="+mn-lt"/>
                <a:ea typeface="+mn-ea"/>
                <a:cs typeface="+mn-ea"/>
                <a:sym typeface="+mn-lt"/>
              </a:rPr>
              <a:t>$170</a:t>
            </a:r>
            <a:r>
              <a:rPr lang="zh-CN" altLang="en-US" sz="2200" dirty="0">
                <a:latin typeface="+mn-lt"/>
                <a:ea typeface="+mn-ea"/>
                <a:cs typeface="+mn-ea"/>
                <a:sym typeface="+mn-lt"/>
              </a:rPr>
              <a:t>的航班（旧金山 </a:t>
            </a:r>
            <a:r>
              <a:rPr lang="en-US" altLang="zh-CN" sz="2200" dirty="0">
                <a:latin typeface="+mn-lt"/>
                <a:ea typeface="+mn-ea"/>
                <a:cs typeface="+mn-ea"/>
                <a:sym typeface="+mn-lt"/>
              </a:rPr>
              <a:t>– </a:t>
            </a:r>
            <a:r>
              <a:rPr lang="zh-CN" altLang="en-US" sz="2200" dirty="0">
                <a:latin typeface="+mn-lt"/>
                <a:ea typeface="+mn-ea"/>
                <a:cs typeface="+mn-ea"/>
                <a:sym typeface="+mn-lt"/>
              </a:rPr>
              <a:t>圣路易斯路易斯），接受</a:t>
            </a:r>
            <a:r>
              <a:rPr lang="en-US" altLang="zh-CN" sz="2200" dirty="0">
                <a:latin typeface="+mn-lt"/>
                <a:ea typeface="+mn-ea"/>
                <a:cs typeface="+mn-ea"/>
                <a:sym typeface="+mn-lt"/>
              </a:rPr>
              <a:t>$80</a:t>
            </a:r>
            <a:r>
              <a:rPr lang="zh-CN" altLang="en-US" sz="2200" dirty="0">
                <a:latin typeface="+mn-lt"/>
                <a:ea typeface="+mn-ea"/>
                <a:cs typeface="+mn-ea"/>
                <a:sym typeface="+mn-lt"/>
              </a:rPr>
              <a:t>的航班（丹佛 </a:t>
            </a:r>
            <a:r>
              <a:rPr lang="en-US" altLang="zh-CN" sz="2200" dirty="0">
                <a:latin typeface="+mn-lt"/>
                <a:ea typeface="+mn-ea"/>
                <a:cs typeface="+mn-ea"/>
                <a:sym typeface="+mn-lt"/>
              </a:rPr>
              <a:t>– </a:t>
            </a:r>
            <a:r>
              <a:rPr lang="zh-CN" altLang="en-US" sz="2200" dirty="0">
                <a:latin typeface="+mn-lt"/>
                <a:ea typeface="+mn-ea"/>
                <a:cs typeface="+mn-ea"/>
                <a:sym typeface="+mn-lt"/>
              </a:rPr>
              <a:t>圣路易斯）</a:t>
            </a:r>
            <a:endParaRPr lang="en-US" sz="2200" dirty="0">
              <a:latin typeface="+mn-lt"/>
              <a:ea typeface="+mn-ea"/>
              <a:cs typeface="+mn-ea"/>
              <a:sym typeface="+mn-lt"/>
            </a:endParaRPr>
          </a:p>
        </p:txBody>
      </p:sp>
    </p:spTree>
    <p:extLst>
      <p:ext uri="{BB962C8B-B14F-4D97-AF65-F5344CB8AC3E}">
        <p14:creationId xmlns:p14="http://schemas.microsoft.com/office/powerpoint/2010/main" val="2740631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网络管理中的虚拟嵌套</a:t>
            </a:r>
            <a:endParaRPr lang="zh-CN" altLang="en-US" dirty="0">
              <a:sym typeface="+mn-lt"/>
            </a:endParaRPr>
          </a:p>
        </p:txBody>
      </p:sp>
      <p:sp>
        <p:nvSpPr>
          <p:cNvPr id="3" name="内容占位符 2"/>
          <p:cNvSpPr>
            <a:spLocks noGrp="1"/>
          </p:cNvSpPr>
          <p:nvPr>
            <p:ph sz="quarter" idx="13"/>
          </p:nvPr>
        </p:nvSpPr>
        <p:spPr/>
        <p:txBody>
          <a:bodyPr>
            <a:normAutofit fontScale="70000" lnSpcReduction="20000"/>
          </a:bodyPr>
          <a:lstStyle/>
          <a:p>
            <a:r>
              <a:rPr lang="zh-CN" altLang="en-US">
                <a:sym typeface="+mn-lt"/>
              </a:rPr>
              <a:t>借用单航段管理的嵌套原理；</a:t>
            </a:r>
            <a:endParaRPr lang="en-US" altLang="zh-CN">
              <a:sym typeface="+mn-lt"/>
            </a:endParaRPr>
          </a:p>
          <a:p>
            <a:r>
              <a:rPr lang="zh-CN" altLang="en-US">
                <a:sym typeface="+mn-lt"/>
              </a:rPr>
              <a:t>在</a:t>
            </a:r>
            <a:r>
              <a:rPr lang="en-US" altLang="zh-CN">
                <a:sym typeface="+mn-lt"/>
              </a:rPr>
              <a:t>ODF</a:t>
            </a:r>
            <a:r>
              <a:rPr lang="zh-CN" altLang="en-US">
                <a:sym typeface="+mn-lt"/>
              </a:rPr>
              <a:t>的每一个航段上定义若干不同价值的存储桶，使存储桶被嵌套</a:t>
            </a:r>
            <a:endParaRPr lang="en-US" altLang="zh-CN">
              <a:sym typeface="+mn-lt"/>
            </a:endParaRPr>
          </a:p>
          <a:p>
            <a:r>
              <a:rPr lang="zh-CN" altLang="en-US">
                <a:sym typeface="+mn-lt"/>
              </a:rPr>
              <a:t>如果 </a:t>
            </a:r>
            <a:r>
              <a:rPr lang="en-US" altLang="zh-CN">
                <a:sym typeface="+mn-lt"/>
              </a:rPr>
              <a:t>ODFi </a:t>
            </a:r>
            <a:r>
              <a:rPr lang="zh-CN" altLang="en-US">
                <a:sym typeface="+mn-lt"/>
              </a:rPr>
              <a:t>包含航段 </a:t>
            </a:r>
            <a:r>
              <a:rPr lang="en-US" altLang="zh-CN">
                <a:sym typeface="+mn-lt"/>
              </a:rPr>
              <a:t>j</a:t>
            </a:r>
            <a:r>
              <a:rPr lang="zh-CN" altLang="en-US">
                <a:sym typeface="+mn-lt"/>
              </a:rPr>
              <a:t>，则需要计算</a:t>
            </a:r>
            <a:r>
              <a:rPr lang="en-US" altLang="zh-CN">
                <a:sym typeface="+mn-lt"/>
              </a:rPr>
              <a:t>ODFi </a:t>
            </a:r>
            <a:r>
              <a:rPr lang="zh-CN" altLang="en-US">
                <a:sym typeface="+mn-lt"/>
              </a:rPr>
              <a:t>在 航段 </a:t>
            </a:r>
            <a:r>
              <a:rPr lang="en-US" altLang="zh-CN">
                <a:sym typeface="+mn-lt"/>
              </a:rPr>
              <a:t>j </a:t>
            </a:r>
            <a:r>
              <a:rPr lang="zh-CN" altLang="en-US">
                <a:sym typeface="+mn-lt"/>
              </a:rPr>
              <a:t>上的净航段价格，该价格基于</a:t>
            </a:r>
            <a:r>
              <a:rPr lang="en-US" altLang="zh-CN">
                <a:sym typeface="+mn-lt"/>
              </a:rPr>
              <a:t>ODF</a:t>
            </a:r>
            <a:r>
              <a:rPr lang="zh-CN" altLang="en-US">
                <a:sym typeface="+mn-lt"/>
              </a:rPr>
              <a:t>的票价和其它航段的机会成本；</a:t>
            </a:r>
            <a:endParaRPr lang="en-US" altLang="zh-CN">
              <a:sym typeface="+mn-lt"/>
            </a:endParaRPr>
          </a:p>
          <a:p>
            <a:r>
              <a:rPr lang="zh-CN" altLang="en-US">
                <a:sym typeface="+mn-lt"/>
              </a:rPr>
              <a:t>把所有包含航段 </a:t>
            </a:r>
            <a:r>
              <a:rPr lang="en-US" altLang="zh-CN">
                <a:sym typeface="+mn-lt"/>
              </a:rPr>
              <a:t>j </a:t>
            </a:r>
            <a:r>
              <a:rPr lang="zh-CN" altLang="en-US">
                <a:sym typeface="+mn-lt"/>
              </a:rPr>
              <a:t>的 </a:t>
            </a:r>
            <a:r>
              <a:rPr lang="en-US" altLang="zh-CN">
                <a:sym typeface="+mn-lt"/>
              </a:rPr>
              <a:t>ODFi </a:t>
            </a:r>
            <a:r>
              <a:rPr lang="zh-CN" altLang="en-US">
                <a:sym typeface="+mn-lt"/>
              </a:rPr>
              <a:t>根据其净航段价值映射到航段 </a:t>
            </a:r>
            <a:r>
              <a:rPr lang="en-US" altLang="zh-CN">
                <a:sym typeface="+mn-lt"/>
              </a:rPr>
              <a:t>j </a:t>
            </a:r>
            <a:r>
              <a:rPr lang="zh-CN" altLang="en-US">
                <a:sym typeface="+mn-lt"/>
              </a:rPr>
              <a:t>的某一存储桶，形成嵌套关系；</a:t>
            </a:r>
            <a:endParaRPr lang="en-US" altLang="zh-CN">
              <a:sym typeface="+mn-lt"/>
            </a:endParaRPr>
          </a:p>
          <a:p>
            <a:r>
              <a:rPr lang="zh-CN" altLang="en-US">
                <a:sym typeface="+mn-lt"/>
              </a:rPr>
              <a:t>根据</a:t>
            </a:r>
            <a:r>
              <a:rPr lang="en-US" altLang="zh-CN">
                <a:sym typeface="+mn-lt"/>
              </a:rPr>
              <a:t>EMSR</a:t>
            </a:r>
            <a:r>
              <a:rPr lang="zh-CN" altLang="en-US">
                <a:sym typeface="+mn-lt"/>
              </a:rPr>
              <a:t>等启发式算法计算存储桶预订限额；</a:t>
            </a:r>
            <a:endParaRPr lang="en-US" altLang="zh-CN">
              <a:sym typeface="+mn-lt"/>
            </a:endParaRPr>
          </a:p>
          <a:p>
            <a:r>
              <a:rPr lang="zh-CN" altLang="en-US">
                <a:sym typeface="+mn-lt"/>
              </a:rPr>
              <a:t>把每一</a:t>
            </a:r>
            <a:r>
              <a:rPr lang="en-US" altLang="zh-CN">
                <a:sym typeface="+mn-lt"/>
              </a:rPr>
              <a:t>ODF</a:t>
            </a:r>
            <a:r>
              <a:rPr lang="zh-CN" altLang="en-US">
                <a:sym typeface="+mn-lt"/>
              </a:rPr>
              <a:t>的预订请求映射到该</a:t>
            </a:r>
            <a:r>
              <a:rPr lang="en-US" altLang="zh-CN">
                <a:sym typeface="+mn-lt"/>
              </a:rPr>
              <a:t>ODF</a:t>
            </a:r>
            <a:r>
              <a:rPr lang="zh-CN" altLang="en-US">
                <a:sym typeface="+mn-lt"/>
              </a:rPr>
              <a:t>所含的每一航段的某一存储桶内；</a:t>
            </a:r>
            <a:endParaRPr lang="en-US" altLang="zh-CN">
              <a:sym typeface="+mn-lt"/>
            </a:endParaRPr>
          </a:p>
          <a:p>
            <a:r>
              <a:rPr lang="zh-CN" altLang="en-US">
                <a:sym typeface="+mn-lt"/>
              </a:rPr>
              <a:t>对预订检查每个存储桶的可获得性，如果每个存储桶都有足够的获得性，接受预订，否则拒绝；</a:t>
            </a:r>
            <a:endParaRPr lang="en-US" altLang="zh-CN">
              <a:sym typeface="+mn-lt"/>
            </a:endParaRPr>
          </a:p>
          <a:p>
            <a:pPr lvl="1"/>
            <a:endParaRPr lang="en-US" altLang="zh-CN">
              <a:sym typeface="+mn-lt"/>
            </a:endParaRPr>
          </a:p>
          <a:p>
            <a:pPr lvl="1"/>
            <a:endParaRPr lang="en-US" altLang="zh-CN" dirty="0">
              <a:sym typeface="+mn-lt"/>
            </a:endParaRPr>
          </a:p>
        </p:txBody>
      </p:sp>
    </p:spTree>
    <p:extLst>
      <p:ext uri="{BB962C8B-B14F-4D97-AF65-F5344CB8AC3E}">
        <p14:creationId xmlns:p14="http://schemas.microsoft.com/office/powerpoint/2010/main" val="3773732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网络管理中的虚拟嵌套</a:t>
            </a:r>
            <a:endParaRPr lang="zh-CN" altLang="en-US" dirty="0">
              <a:sym typeface="+mn-lt"/>
            </a:endParaRPr>
          </a:p>
        </p:txBody>
      </p:sp>
      <p:sp>
        <p:nvSpPr>
          <p:cNvPr id="3" name="内容占位符 2"/>
          <p:cNvSpPr>
            <a:spLocks noGrp="1"/>
          </p:cNvSpPr>
          <p:nvPr>
            <p:ph sz="quarter" idx="13"/>
          </p:nvPr>
        </p:nvSpPr>
        <p:spPr/>
        <p:txBody>
          <a:bodyPr/>
          <a:lstStyle/>
          <a:p>
            <a:r>
              <a:rPr lang="zh-CN" altLang="en-US">
                <a:sym typeface="+mn-lt"/>
              </a:rPr>
              <a:t>定义旧金山 </a:t>
            </a:r>
            <a:r>
              <a:rPr lang="en-US" altLang="zh-CN">
                <a:sym typeface="+mn-lt"/>
              </a:rPr>
              <a:t>– </a:t>
            </a:r>
            <a:r>
              <a:rPr lang="zh-CN" altLang="en-US">
                <a:sym typeface="+mn-lt"/>
              </a:rPr>
              <a:t>丹佛航段和丹佛 </a:t>
            </a:r>
            <a:r>
              <a:rPr lang="en-US" altLang="zh-CN">
                <a:sym typeface="+mn-lt"/>
              </a:rPr>
              <a:t>– </a:t>
            </a:r>
            <a:r>
              <a:rPr lang="zh-CN" altLang="en-US">
                <a:sym typeface="+mn-lt"/>
              </a:rPr>
              <a:t>圣路易斯航段的存储桶：</a:t>
            </a:r>
            <a:endParaRPr lang="en-US" altLang="zh-CN">
              <a:sym typeface="+mn-lt"/>
            </a:endParaRPr>
          </a:p>
          <a:p>
            <a:pPr lvl="1"/>
            <a:r>
              <a:rPr lang="zh-CN" altLang="en-US">
                <a:sym typeface="+mn-lt"/>
              </a:rPr>
              <a:t>存储桶价格范围由航空公司根据票价和净航段价格确定，没有严格界定；</a:t>
            </a:r>
            <a:endParaRPr lang="en-US" altLang="zh-CN">
              <a:sym typeface="+mn-lt"/>
            </a:endParaRPr>
          </a:p>
          <a:p>
            <a:pPr lvl="1"/>
            <a:r>
              <a:rPr lang="zh-CN" altLang="en-US">
                <a:sym typeface="+mn-lt"/>
              </a:rPr>
              <a:t>每个航段上的三个存储桶满足嵌套原则</a:t>
            </a:r>
            <a:endParaRPr lang="en-US" altLang="zh-CN" dirty="0">
              <a:sym typeface="+mn-lt"/>
            </a:endParaRPr>
          </a:p>
        </p:txBody>
      </p:sp>
      <p:grpSp>
        <p:nvGrpSpPr>
          <p:cNvPr id="23" name="Group 22"/>
          <p:cNvGrpSpPr/>
          <p:nvPr/>
        </p:nvGrpSpPr>
        <p:grpSpPr>
          <a:xfrm>
            <a:off x="2198217" y="3183930"/>
            <a:ext cx="7826686" cy="1428036"/>
            <a:chOff x="2298979" y="3233039"/>
            <a:chExt cx="7826686" cy="1428036"/>
          </a:xfrm>
        </p:grpSpPr>
        <p:cxnSp>
          <p:nvCxnSpPr>
            <p:cNvPr id="12" name="Straight Connector 11"/>
            <p:cNvCxnSpPr/>
            <p:nvPr/>
          </p:nvCxnSpPr>
          <p:spPr>
            <a:xfrm>
              <a:off x="2298979" y="3407055"/>
              <a:ext cx="0" cy="21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2298979" y="3233039"/>
              <a:ext cx="7826686" cy="1428036"/>
              <a:chOff x="2622431" y="1906900"/>
              <a:chExt cx="7826686" cy="1428036"/>
            </a:xfrm>
          </p:grpSpPr>
          <p:sp>
            <p:nvSpPr>
              <p:cNvPr id="7" name="TextBox 6"/>
              <p:cNvSpPr txBox="1"/>
              <p:nvPr/>
            </p:nvSpPr>
            <p:spPr>
              <a:xfrm>
                <a:off x="6701111" y="2849366"/>
                <a:ext cx="1548616" cy="461665"/>
              </a:xfrm>
              <a:prstGeom prst="rect">
                <a:avLst/>
              </a:prstGeom>
              <a:noFill/>
            </p:spPr>
            <p:txBody>
              <a:bodyPr wrap="square" rtlCol="0">
                <a:spAutoFit/>
              </a:bodyPr>
              <a:lstStyle/>
              <a:p>
                <a:r>
                  <a:rPr lang="zh-CN" altLang="en-US" dirty="0">
                    <a:latin typeface="+mn-lt"/>
                    <a:ea typeface="+mn-ea"/>
                    <a:cs typeface="+mn-ea"/>
                    <a:sym typeface="+mn-lt"/>
                  </a:rPr>
                  <a:t>≥</a:t>
                </a:r>
                <a:r>
                  <a:rPr lang="en-US" altLang="zh-CN" dirty="0">
                    <a:latin typeface="+mn-lt"/>
                    <a:ea typeface="+mn-ea"/>
                    <a:cs typeface="+mn-ea"/>
                    <a:sym typeface="+mn-lt"/>
                  </a:rPr>
                  <a:t>$1000</a:t>
                </a:r>
                <a:endParaRPr lang="zh-CN" altLang="en-US" dirty="0">
                  <a:latin typeface="+mn-lt"/>
                  <a:ea typeface="+mn-ea"/>
                  <a:cs typeface="+mn-ea"/>
                  <a:sym typeface="+mn-lt"/>
                </a:endParaRPr>
              </a:p>
            </p:txBody>
          </p:sp>
          <p:sp>
            <p:nvSpPr>
              <p:cNvPr id="8" name="TextBox 7"/>
              <p:cNvSpPr txBox="1"/>
              <p:nvPr/>
            </p:nvSpPr>
            <p:spPr>
              <a:xfrm>
                <a:off x="4281163" y="2870634"/>
                <a:ext cx="2474873" cy="461665"/>
              </a:xfrm>
              <a:prstGeom prst="rect">
                <a:avLst/>
              </a:prstGeom>
              <a:noFill/>
            </p:spPr>
            <p:txBody>
              <a:bodyPr wrap="square" rtlCol="0">
                <a:spAutoFit/>
              </a:bodyPr>
              <a:lstStyle/>
              <a:p>
                <a:r>
                  <a:rPr lang="en-US" altLang="zh-CN" dirty="0">
                    <a:latin typeface="+mn-lt"/>
                    <a:ea typeface="+mn-ea"/>
                    <a:cs typeface="+mn-ea"/>
                    <a:sym typeface="+mn-lt"/>
                  </a:rPr>
                  <a:t>$600</a:t>
                </a:r>
                <a:r>
                  <a:rPr lang="zh-CN" altLang="en-US" dirty="0">
                    <a:latin typeface="+mn-lt"/>
                    <a:ea typeface="+mn-ea"/>
                    <a:cs typeface="+mn-ea"/>
                    <a:sym typeface="+mn-lt"/>
                  </a:rPr>
                  <a:t>≤</a:t>
                </a:r>
                <a:r>
                  <a:rPr lang="en-US" altLang="zh-CN" dirty="0">
                    <a:latin typeface="+mn-lt"/>
                    <a:ea typeface="+mn-ea"/>
                    <a:cs typeface="+mn-ea"/>
                    <a:sym typeface="+mn-lt"/>
                  </a:rPr>
                  <a:t>x</a:t>
                </a:r>
                <a:r>
                  <a:rPr lang="zh-CN" altLang="en-US" dirty="0">
                    <a:latin typeface="+mn-lt"/>
                    <a:ea typeface="+mn-ea"/>
                    <a:cs typeface="+mn-ea"/>
                    <a:sym typeface="+mn-lt"/>
                  </a:rPr>
                  <a:t>＜</a:t>
                </a:r>
                <a:r>
                  <a:rPr lang="en-US" altLang="zh-CN" dirty="0">
                    <a:latin typeface="+mn-lt"/>
                    <a:ea typeface="+mn-ea"/>
                    <a:cs typeface="+mn-ea"/>
                    <a:sym typeface="+mn-lt"/>
                  </a:rPr>
                  <a:t>$1000</a:t>
                </a:r>
                <a:endParaRPr lang="zh-CN" altLang="en-US" dirty="0">
                  <a:latin typeface="+mn-lt"/>
                  <a:ea typeface="+mn-ea"/>
                  <a:cs typeface="+mn-ea"/>
                  <a:sym typeface="+mn-lt"/>
                </a:endParaRPr>
              </a:p>
            </p:txBody>
          </p:sp>
          <p:sp>
            <p:nvSpPr>
              <p:cNvPr id="9" name="TextBox 8"/>
              <p:cNvSpPr txBox="1"/>
              <p:nvPr/>
            </p:nvSpPr>
            <p:spPr>
              <a:xfrm>
                <a:off x="2953105" y="2873271"/>
                <a:ext cx="1548616" cy="461665"/>
              </a:xfrm>
              <a:prstGeom prst="rect">
                <a:avLst/>
              </a:prstGeom>
              <a:noFill/>
            </p:spPr>
            <p:txBody>
              <a:bodyPr wrap="square" rtlCol="0">
                <a:spAutoFit/>
              </a:bodyPr>
              <a:lstStyle/>
              <a:p>
                <a:r>
                  <a:rPr lang="zh-CN" altLang="en-US" dirty="0">
                    <a:latin typeface="+mn-lt"/>
                    <a:ea typeface="+mn-ea"/>
                    <a:cs typeface="+mn-ea"/>
                    <a:sym typeface="+mn-lt"/>
                  </a:rPr>
                  <a:t>＜</a:t>
                </a:r>
                <a:r>
                  <a:rPr lang="en-US" altLang="zh-CN" dirty="0">
                    <a:latin typeface="+mn-lt"/>
                    <a:ea typeface="+mn-ea"/>
                    <a:cs typeface="+mn-ea"/>
                    <a:sym typeface="+mn-lt"/>
                  </a:rPr>
                  <a:t>$600</a:t>
                </a:r>
                <a:endParaRPr lang="zh-CN" altLang="en-US" dirty="0">
                  <a:latin typeface="+mn-lt"/>
                  <a:ea typeface="+mn-ea"/>
                  <a:cs typeface="+mn-ea"/>
                  <a:sym typeface="+mn-lt"/>
                </a:endParaRPr>
              </a:p>
            </p:txBody>
          </p:sp>
          <p:cxnSp>
            <p:nvCxnSpPr>
              <p:cNvPr id="11" name="Straight Connector 10"/>
              <p:cNvCxnSpPr/>
              <p:nvPr/>
            </p:nvCxnSpPr>
            <p:spPr>
              <a:xfrm>
                <a:off x="2622431" y="2188381"/>
                <a:ext cx="5532376" cy="132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154807" y="2099093"/>
                <a:ext cx="0" cy="21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953105" y="2248195"/>
                <a:ext cx="1279936" cy="369332"/>
              </a:xfrm>
              <a:prstGeom prst="rect">
                <a:avLst/>
              </a:prstGeom>
              <a:solidFill>
                <a:schemeClr val="bg1">
                  <a:lumMod val="85000"/>
                </a:schemeClr>
              </a:solidFill>
              <a:ln w="38100">
                <a:solidFill>
                  <a:srgbClr val="FFA000"/>
                </a:solidFill>
              </a:ln>
            </p:spPr>
            <p:txBody>
              <a:bodyPr wrap="square" rtlCol="0">
                <a:spAutoFit/>
              </a:bodyPr>
              <a:lstStyle/>
              <a:p>
                <a:pPr algn="ctr"/>
                <a:r>
                  <a:rPr lang="zh-CN" altLang="en-US" sz="1800" dirty="0">
                    <a:latin typeface="+mn-lt"/>
                    <a:ea typeface="+mn-ea"/>
                    <a:cs typeface="+mn-ea"/>
                    <a:sym typeface="+mn-lt"/>
                  </a:rPr>
                  <a:t>存储桶 </a:t>
                </a:r>
                <a:r>
                  <a:rPr lang="en-US" altLang="zh-CN" sz="1800" dirty="0">
                    <a:latin typeface="+mn-lt"/>
                    <a:ea typeface="+mn-ea"/>
                    <a:cs typeface="+mn-ea"/>
                    <a:sym typeface="+mn-lt"/>
                  </a:rPr>
                  <a:t>3</a:t>
                </a:r>
                <a:endParaRPr lang="en-US" sz="1800" dirty="0">
                  <a:latin typeface="+mn-lt"/>
                  <a:ea typeface="+mn-ea"/>
                  <a:cs typeface="+mn-ea"/>
                  <a:sym typeface="+mn-lt"/>
                </a:endParaRPr>
              </a:p>
            </p:txBody>
          </p:sp>
          <p:sp>
            <p:nvSpPr>
              <p:cNvPr id="15" name="TextBox 14"/>
              <p:cNvSpPr txBox="1"/>
              <p:nvPr/>
            </p:nvSpPr>
            <p:spPr>
              <a:xfrm>
                <a:off x="4801102" y="2249591"/>
                <a:ext cx="1269954" cy="369332"/>
              </a:xfrm>
              <a:prstGeom prst="rect">
                <a:avLst/>
              </a:prstGeom>
              <a:solidFill>
                <a:schemeClr val="bg1">
                  <a:lumMod val="85000"/>
                </a:schemeClr>
              </a:solidFill>
              <a:ln w="38100">
                <a:solidFill>
                  <a:srgbClr val="FFA000"/>
                </a:solidFill>
              </a:ln>
            </p:spPr>
            <p:txBody>
              <a:bodyPr wrap="square" rtlCol="0">
                <a:spAutoFit/>
              </a:bodyPr>
              <a:lstStyle/>
              <a:p>
                <a:pPr algn="ctr"/>
                <a:r>
                  <a:rPr lang="zh-CN" altLang="en-US" sz="1800" dirty="0">
                    <a:latin typeface="+mn-lt"/>
                    <a:ea typeface="+mn-ea"/>
                    <a:cs typeface="+mn-ea"/>
                    <a:sym typeface="+mn-lt"/>
                  </a:rPr>
                  <a:t>存储桶 </a:t>
                </a:r>
                <a:r>
                  <a:rPr lang="en-US" altLang="zh-CN" sz="1800" dirty="0">
                    <a:latin typeface="+mn-lt"/>
                    <a:ea typeface="+mn-ea"/>
                    <a:cs typeface="+mn-ea"/>
                    <a:sym typeface="+mn-lt"/>
                  </a:rPr>
                  <a:t>2</a:t>
                </a:r>
                <a:endParaRPr lang="en-US" sz="1800" dirty="0">
                  <a:latin typeface="+mn-lt"/>
                  <a:ea typeface="+mn-ea"/>
                  <a:cs typeface="+mn-ea"/>
                  <a:sym typeface="+mn-lt"/>
                </a:endParaRPr>
              </a:p>
            </p:txBody>
          </p:sp>
          <p:sp>
            <p:nvSpPr>
              <p:cNvPr id="16" name="TextBox 15"/>
              <p:cNvSpPr txBox="1"/>
              <p:nvPr/>
            </p:nvSpPr>
            <p:spPr>
              <a:xfrm>
                <a:off x="6601382" y="2256230"/>
                <a:ext cx="1274908" cy="369332"/>
              </a:xfrm>
              <a:prstGeom prst="rect">
                <a:avLst/>
              </a:prstGeom>
              <a:solidFill>
                <a:schemeClr val="bg1">
                  <a:lumMod val="85000"/>
                </a:schemeClr>
              </a:solidFill>
              <a:ln w="38100">
                <a:solidFill>
                  <a:srgbClr val="FFA000"/>
                </a:solidFill>
              </a:ln>
            </p:spPr>
            <p:txBody>
              <a:bodyPr wrap="square" rtlCol="0">
                <a:spAutoFit/>
              </a:bodyPr>
              <a:lstStyle/>
              <a:p>
                <a:pPr algn="ctr"/>
                <a:r>
                  <a:rPr lang="zh-CN" altLang="en-US" sz="1800" dirty="0">
                    <a:latin typeface="+mn-lt"/>
                    <a:ea typeface="+mn-ea"/>
                    <a:cs typeface="+mn-ea"/>
                    <a:sym typeface="+mn-lt"/>
                  </a:rPr>
                  <a:t>存储桶 </a:t>
                </a:r>
                <a:r>
                  <a:rPr lang="en-US" altLang="zh-CN" sz="1800" dirty="0">
                    <a:latin typeface="+mn-lt"/>
                    <a:ea typeface="+mn-ea"/>
                    <a:cs typeface="+mn-ea"/>
                    <a:sym typeface="+mn-lt"/>
                  </a:rPr>
                  <a:t>1</a:t>
                </a:r>
                <a:endParaRPr lang="en-US" sz="1800" dirty="0">
                  <a:latin typeface="+mn-lt"/>
                  <a:ea typeface="+mn-ea"/>
                  <a:cs typeface="+mn-ea"/>
                  <a:sym typeface="+mn-lt"/>
                </a:endParaRPr>
              </a:p>
            </p:txBody>
          </p:sp>
          <p:sp>
            <p:nvSpPr>
              <p:cNvPr id="17" name="TextBox 16"/>
              <p:cNvSpPr txBox="1"/>
              <p:nvPr/>
            </p:nvSpPr>
            <p:spPr>
              <a:xfrm>
                <a:off x="8234487" y="1906900"/>
                <a:ext cx="2214630" cy="400110"/>
              </a:xfrm>
              <a:prstGeom prst="rect">
                <a:avLst/>
              </a:prstGeom>
              <a:solidFill>
                <a:schemeClr val="bg1">
                  <a:lumMod val="75000"/>
                </a:schemeClr>
              </a:solidFill>
            </p:spPr>
            <p:txBody>
              <a:bodyPr wrap="square" rtlCol="0">
                <a:spAutoFit/>
              </a:bodyPr>
              <a:lstStyle/>
              <a:p>
                <a:pPr algn="ctr"/>
                <a:r>
                  <a:rPr lang="zh-CN" altLang="en-US" sz="2000" dirty="0">
                    <a:latin typeface="+mn-lt"/>
                    <a:ea typeface="+mn-ea"/>
                    <a:cs typeface="+mn-ea"/>
                    <a:sym typeface="+mn-lt"/>
                  </a:rPr>
                  <a:t>旧金山 </a:t>
                </a:r>
                <a:r>
                  <a:rPr lang="en-US" altLang="zh-CN" sz="2000" dirty="0">
                    <a:latin typeface="+mn-lt"/>
                    <a:ea typeface="+mn-ea"/>
                    <a:cs typeface="+mn-ea"/>
                    <a:sym typeface="+mn-lt"/>
                  </a:rPr>
                  <a:t>– </a:t>
                </a:r>
                <a:r>
                  <a:rPr lang="zh-CN" altLang="en-US" sz="2000" dirty="0">
                    <a:latin typeface="+mn-lt"/>
                    <a:ea typeface="+mn-ea"/>
                    <a:cs typeface="+mn-ea"/>
                    <a:sym typeface="+mn-lt"/>
                  </a:rPr>
                  <a:t>丹佛</a:t>
                </a:r>
                <a:endParaRPr lang="en-US" sz="2000" dirty="0">
                  <a:latin typeface="+mn-lt"/>
                  <a:ea typeface="+mn-ea"/>
                  <a:cs typeface="+mn-ea"/>
                  <a:sym typeface="+mn-lt"/>
                </a:endParaRPr>
              </a:p>
            </p:txBody>
          </p:sp>
          <p:sp>
            <p:nvSpPr>
              <p:cNvPr id="32" name="TextBox 31"/>
              <p:cNvSpPr txBox="1"/>
              <p:nvPr/>
            </p:nvSpPr>
            <p:spPr>
              <a:xfrm>
                <a:off x="8249727" y="2379340"/>
                <a:ext cx="2199390" cy="400110"/>
              </a:xfrm>
              <a:prstGeom prst="rect">
                <a:avLst/>
              </a:prstGeom>
              <a:solidFill>
                <a:schemeClr val="bg1">
                  <a:lumMod val="75000"/>
                </a:schemeClr>
              </a:solidFill>
            </p:spPr>
            <p:txBody>
              <a:bodyPr wrap="square" rtlCol="0">
                <a:spAutoFit/>
              </a:bodyPr>
              <a:lstStyle/>
              <a:p>
                <a:pPr algn="ctr"/>
                <a:r>
                  <a:rPr lang="en-US" altLang="zh-CN" sz="2000" dirty="0">
                    <a:latin typeface="+mn-lt"/>
                    <a:ea typeface="+mn-ea"/>
                    <a:cs typeface="+mn-ea"/>
                    <a:sym typeface="+mn-lt"/>
                  </a:rPr>
                  <a:t> </a:t>
                </a:r>
                <a:r>
                  <a:rPr lang="zh-CN" altLang="en-US" sz="2000" dirty="0">
                    <a:latin typeface="+mn-lt"/>
                    <a:ea typeface="+mn-ea"/>
                    <a:cs typeface="+mn-ea"/>
                    <a:sym typeface="+mn-lt"/>
                  </a:rPr>
                  <a:t>丹佛 </a:t>
                </a:r>
                <a:r>
                  <a:rPr lang="en-US" altLang="zh-CN" sz="2000" dirty="0">
                    <a:latin typeface="+mn-lt"/>
                    <a:ea typeface="+mn-ea"/>
                    <a:cs typeface="+mn-ea"/>
                    <a:sym typeface="+mn-lt"/>
                  </a:rPr>
                  <a:t>– </a:t>
                </a:r>
                <a:r>
                  <a:rPr lang="zh-CN" altLang="en-US" sz="2000" dirty="0">
                    <a:latin typeface="+mn-lt"/>
                    <a:ea typeface="+mn-ea"/>
                    <a:cs typeface="+mn-ea"/>
                    <a:sym typeface="+mn-lt"/>
                  </a:rPr>
                  <a:t>圣路易斯</a:t>
                </a:r>
                <a:endParaRPr lang="en-US" sz="2000" dirty="0">
                  <a:latin typeface="+mn-lt"/>
                  <a:ea typeface="+mn-ea"/>
                  <a:cs typeface="+mn-ea"/>
                  <a:sym typeface="+mn-lt"/>
                </a:endParaRPr>
              </a:p>
            </p:txBody>
          </p:sp>
        </p:grpSp>
      </p:grpSp>
      <p:graphicFrame>
        <p:nvGraphicFramePr>
          <p:cNvPr id="4" name="Table 3"/>
          <p:cNvGraphicFramePr>
            <a:graphicFrameLocks noGrp="1"/>
          </p:cNvGraphicFramePr>
          <p:nvPr>
            <p:extLst>
              <p:ext uri="{D42A27DB-BD31-4B8C-83A1-F6EECF244321}">
                <p14:modId xmlns:p14="http://schemas.microsoft.com/office/powerpoint/2010/main" val="3927337626"/>
              </p:ext>
            </p:extLst>
          </p:nvPr>
        </p:nvGraphicFramePr>
        <p:xfrm>
          <a:off x="869324" y="4684070"/>
          <a:ext cx="10400656" cy="1010920"/>
        </p:xfrm>
        <a:graphic>
          <a:graphicData uri="http://schemas.openxmlformats.org/drawingml/2006/table">
            <a:tbl>
              <a:tblPr firstRow="1" bandRow="1">
                <a:tableStyleId>{5C22544A-7EE6-4342-B048-85BDC9FD1C3A}</a:tableStyleId>
              </a:tblPr>
              <a:tblGrid>
                <a:gridCol w="1485808">
                  <a:extLst>
                    <a:ext uri="{9D8B030D-6E8A-4147-A177-3AD203B41FA5}">
                      <a16:colId xmlns:a16="http://schemas.microsoft.com/office/drawing/2014/main" val="20000"/>
                    </a:ext>
                  </a:extLst>
                </a:gridCol>
                <a:gridCol w="1485808">
                  <a:extLst>
                    <a:ext uri="{9D8B030D-6E8A-4147-A177-3AD203B41FA5}">
                      <a16:colId xmlns:a16="http://schemas.microsoft.com/office/drawing/2014/main" val="20001"/>
                    </a:ext>
                  </a:extLst>
                </a:gridCol>
                <a:gridCol w="1485808">
                  <a:extLst>
                    <a:ext uri="{9D8B030D-6E8A-4147-A177-3AD203B41FA5}">
                      <a16:colId xmlns:a16="http://schemas.microsoft.com/office/drawing/2014/main" val="20002"/>
                    </a:ext>
                  </a:extLst>
                </a:gridCol>
                <a:gridCol w="1485808">
                  <a:extLst>
                    <a:ext uri="{9D8B030D-6E8A-4147-A177-3AD203B41FA5}">
                      <a16:colId xmlns:a16="http://schemas.microsoft.com/office/drawing/2014/main" val="20003"/>
                    </a:ext>
                  </a:extLst>
                </a:gridCol>
                <a:gridCol w="1485808">
                  <a:extLst>
                    <a:ext uri="{9D8B030D-6E8A-4147-A177-3AD203B41FA5}">
                      <a16:colId xmlns:a16="http://schemas.microsoft.com/office/drawing/2014/main" val="20004"/>
                    </a:ext>
                  </a:extLst>
                </a:gridCol>
                <a:gridCol w="1485808">
                  <a:extLst>
                    <a:ext uri="{9D8B030D-6E8A-4147-A177-3AD203B41FA5}">
                      <a16:colId xmlns:a16="http://schemas.microsoft.com/office/drawing/2014/main" val="20005"/>
                    </a:ext>
                  </a:extLst>
                </a:gridCol>
                <a:gridCol w="1485808">
                  <a:extLst>
                    <a:ext uri="{9D8B030D-6E8A-4147-A177-3AD203B41FA5}">
                      <a16:colId xmlns:a16="http://schemas.microsoft.com/office/drawing/2014/main" val="20006"/>
                    </a:ext>
                  </a:extLst>
                </a:gridCol>
              </a:tblGrid>
              <a:tr h="370840">
                <a:tc>
                  <a:txBody>
                    <a:bodyPr/>
                    <a:lstStyle/>
                    <a:p>
                      <a:pPr algn="ctr"/>
                      <a:r>
                        <a:rPr lang="en-US" b="1" dirty="0">
                          <a:latin typeface="+mn-lt"/>
                          <a:ea typeface="+mn-ea"/>
                          <a:cs typeface="+mn-ea"/>
                          <a:sym typeface="+mn-lt"/>
                        </a:rPr>
                        <a:t>ODF</a:t>
                      </a:r>
                    </a:p>
                  </a:txBody>
                  <a:tcPr/>
                </a:tc>
                <a:tc>
                  <a:txBody>
                    <a:bodyPr/>
                    <a:lstStyle/>
                    <a:p>
                      <a:pPr algn="ctr"/>
                      <a:r>
                        <a:rPr lang="zh-CN" altLang="en-US" dirty="0">
                          <a:latin typeface="+mn-lt"/>
                          <a:ea typeface="+mn-ea"/>
                          <a:cs typeface="+mn-ea"/>
                          <a:sym typeface="+mn-lt"/>
                        </a:rPr>
                        <a:t>旧金山</a:t>
                      </a:r>
                      <a:r>
                        <a:rPr lang="en-US" altLang="zh-CN" dirty="0">
                          <a:latin typeface="+mn-lt"/>
                          <a:ea typeface="+mn-ea"/>
                          <a:cs typeface="+mn-ea"/>
                          <a:sym typeface="+mn-lt"/>
                        </a:rPr>
                        <a:t>-</a:t>
                      </a:r>
                      <a:r>
                        <a:rPr lang="zh-CN" altLang="en-US" dirty="0">
                          <a:latin typeface="+mn-lt"/>
                          <a:ea typeface="+mn-ea"/>
                          <a:cs typeface="+mn-ea"/>
                          <a:sym typeface="+mn-lt"/>
                        </a:rPr>
                        <a:t>丹佛折扣</a:t>
                      </a:r>
                      <a:endParaRPr lang="en-US" dirty="0">
                        <a:latin typeface="+mn-lt"/>
                        <a:ea typeface="+mn-ea"/>
                        <a:cs typeface="+mn-ea"/>
                        <a:sym typeface="+mn-lt"/>
                      </a:endParaRPr>
                    </a:p>
                  </a:txBody>
                  <a:tcPr/>
                </a:tc>
                <a:tc>
                  <a:txBody>
                    <a:bodyPr/>
                    <a:lstStyle/>
                    <a:p>
                      <a:pPr algn="ctr"/>
                      <a:r>
                        <a:rPr lang="zh-CN" altLang="en-US" dirty="0">
                          <a:latin typeface="+mn-lt"/>
                          <a:ea typeface="+mn-ea"/>
                          <a:cs typeface="+mn-ea"/>
                          <a:sym typeface="+mn-lt"/>
                        </a:rPr>
                        <a:t>旧金山</a:t>
                      </a:r>
                      <a:r>
                        <a:rPr lang="en-US" altLang="zh-CN" dirty="0">
                          <a:latin typeface="+mn-lt"/>
                          <a:ea typeface="+mn-ea"/>
                          <a:cs typeface="+mn-ea"/>
                          <a:sym typeface="+mn-lt"/>
                        </a:rPr>
                        <a:t>-</a:t>
                      </a:r>
                      <a:r>
                        <a:rPr lang="zh-CN" altLang="en-US" dirty="0">
                          <a:latin typeface="+mn-lt"/>
                          <a:ea typeface="+mn-ea"/>
                          <a:cs typeface="+mn-ea"/>
                          <a:sym typeface="+mn-lt"/>
                        </a:rPr>
                        <a:t>丹佛全价</a:t>
                      </a:r>
                      <a:endParaRPr lang="en-US" dirty="0">
                        <a:latin typeface="+mn-lt"/>
                        <a:ea typeface="+mn-ea"/>
                        <a:cs typeface="+mn-ea"/>
                        <a:sym typeface="+mn-lt"/>
                      </a:endParaRPr>
                    </a:p>
                  </a:txBody>
                  <a:tcPr/>
                </a:tc>
                <a:tc>
                  <a:txBody>
                    <a:bodyPr/>
                    <a:lstStyle/>
                    <a:p>
                      <a:pPr algn="ctr"/>
                      <a:r>
                        <a:rPr lang="zh-CN" altLang="en-US" dirty="0">
                          <a:latin typeface="+mn-lt"/>
                          <a:ea typeface="+mn-ea"/>
                          <a:cs typeface="+mn-ea"/>
                          <a:sym typeface="+mn-lt"/>
                        </a:rPr>
                        <a:t>丹佛</a:t>
                      </a:r>
                      <a:r>
                        <a:rPr lang="en-US" altLang="zh-CN" dirty="0">
                          <a:latin typeface="+mn-lt"/>
                          <a:ea typeface="+mn-ea"/>
                          <a:cs typeface="+mn-ea"/>
                          <a:sym typeface="+mn-lt"/>
                        </a:rPr>
                        <a:t>-</a:t>
                      </a:r>
                      <a:r>
                        <a:rPr lang="zh-CN" altLang="en-US" dirty="0">
                          <a:latin typeface="+mn-lt"/>
                          <a:ea typeface="+mn-ea"/>
                          <a:cs typeface="+mn-ea"/>
                          <a:sym typeface="+mn-lt"/>
                        </a:rPr>
                        <a:t>圣路易斯折扣</a:t>
                      </a:r>
                      <a:endParaRPr lang="en-US" dirty="0">
                        <a:latin typeface="+mn-lt"/>
                        <a:ea typeface="+mn-ea"/>
                        <a:cs typeface="+mn-ea"/>
                        <a:sym typeface="+mn-lt"/>
                      </a:endParaRPr>
                    </a:p>
                  </a:txBody>
                  <a:tcPr/>
                </a:tc>
                <a:tc>
                  <a:txBody>
                    <a:bodyPr/>
                    <a:lstStyle/>
                    <a:p>
                      <a:pPr algn="ctr"/>
                      <a:r>
                        <a:rPr lang="zh-CN" altLang="en-US" dirty="0">
                          <a:latin typeface="+mn-lt"/>
                          <a:ea typeface="+mn-ea"/>
                          <a:cs typeface="+mn-ea"/>
                          <a:sym typeface="+mn-lt"/>
                        </a:rPr>
                        <a:t>丹佛</a:t>
                      </a:r>
                      <a:r>
                        <a:rPr lang="en-US" altLang="zh-CN" dirty="0">
                          <a:latin typeface="+mn-lt"/>
                          <a:ea typeface="+mn-ea"/>
                          <a:cs typeface="+mn-ea"/>
                          <a:sym typeface="+mn-lt"/>
                        </a:rPr>
                        <a:t>-</a:t>
                      </a:r>
                      <a:r>
                        <a:rPr lang="zh-CN" altLang="en-US" dirty="0">
                          <a:latin typeface="+mn-lt"/>
                          <a:ea typeface="+mn-ea"/>
                          <a:cs typeface="+mn-ea"/>
                          <a:sym typeface="+mn-lt"/>
                        </a:rPr>
                        <a:t>圣路易斯全价</a:t>
                      </a:r>
                      <a:endParaRPr lang="en-US" dirty="0">
                        <a:latin typeface="+mn-lt"/>
                        <a:ea typeface="+mn-ea"/>
                        <a:cs typeface="+mn-ea"/>
                        <a:sym typeface="+mn-lt"/>
                      </a:endParaRPr>
                    </a:p>
                  </a:txBody>
                  <a:tcPr/>
                </a:tc>
                <a:tc>
                  <a:txBody>
                    <a:bodyPr/>
                    <a:lstStyle/>
                    <a:p>
                      <a:pPr algn="ctr"/>
                      <a:r>
                        <a:rPr lang="zh-CN" altLang="en-US" dirty="0">
                          <a:latin typeface="+mn-lt"/>
                          <a:ea typeface="+mn-ea"/>
                          <a:cs typeface="+mn-ea"/>
                          <a:sym typeface="+mn-lt"/>
                        </a:rPr>
                        <a:t>旧金山</a:t>
                      </a:r>
                      <a:r>
                        <a:rPr lang="en-US" altLang="zh-CN" dirty="0">
                          <a:latin typeface="+mn-lt"/>
                          <a:ea typeface="+mn-ea"/>
                          <a:cs typeface="+mn-ea"/>
                          <a:sym typeface="+mn-lt"/>
                        </a:rPr>
                        <a:t>-</a:t>
                      </a:r>
                      <a:r>
                        <a:rPr lang="zh-CN" altLang="en-US" dirty="0">
                          <a:latin typeface="+mn-lt"/>
                          <a:ea typeface="+mn-ea"/>
                          <a:cs typeface="+mn-ea"/>
                          <a:sym typeface="+mn-lt"/>
                        </a:rPr>
                        <a:t>圣路易斯折扣</a:t>
                      </a:r>
                      <a:endParaRPr lang="en-US" dirty="0">
                        <a:latin typeface="+mn-lt"/>
                        <a:ea typeface="+mn-ea"/>
                        <a:cs typeface="+mn-ea"/>
                        <a:sym typeface="+mn-lt"/>
                      </a:endParaRPr>
                    </a:p>
                  </a:txBody>
                  <a:tcPr/>
                </a:tc>
                <a:tc>
                  <a:txBody>
                    <a:bodyPr/>
                    <a:lstStyle/>
                    <a:p>
                      <a:pPr algn="ctr"/>
                      <a:r>
                        <a:rPr lang="zh-CN" altLang="en-US" dirty="0">
                          <a:latin typeface="+mn-lt"/>
                          <a:ea typeface="+mn-ea"/>
                          <a:cs typeface="+mn-ea"/>
                          <a:sym typeface="+mn-lt"/>
                        </a:rPr>
                        <a:t>旧金山</a:t>
                      </a:r>
                      <a:r>
                        <a:rPr lang="en-US" altLang="zh-CN" dirty="0">
                          <a:latin typeface="+mn-lt"/>
                          <a:ea typeface="+mn-ea"/>
                          <a:cs typeface="+mn-ea"/>
                          <a:sym typeface="+mn-lt"/>
                        </a:rPr>
                        <a:t>-</a:t>
                      </a:r>
                      <a:r>
                        <a:rPr lang="zh-CN" altLang="en-US" dirty="0">
                          <a:latin typeface="+mn-lt"/>
                          <a:ea typeface="+mn-ea"/>
                          <a:cs typeface="+mn-ea"/>
                          <a:sym typeface="+mn-lt"/>
                        </a:rPr>
                        <a:t>圣路易斯全价</a:t>
                      </a:r>
                      <a:endParaRPr lang="en-US" dirty="0">
                        <a:latin typeface="+mn-lt"/>
                        <a:ea typeface="+mn-ea"/>
                        <a:cs typeface="+mn-ea"/>
                        <a:sym typeface="+mn-lt"/>
                      </a:endParaRPr>
                    </a:p>
                  </a:txBody>
                  <a:tcPr/>
                </a:tc>
                <a:extLst>
                  <a:ext uri="{0D108BD9-81ED-4DB2-BD59-A6C34878D82A}">
                    <a16:rowId xmlns:a16="http://schemas.microsoft.com/office/drawing/2014/main" val="10000"/>
                  </a:ext>
                </a:extLst>
              </a:tr>
              <a:tr h="370840">
                <a:tc>
                  <a:txBody>
                    <a:bodyPr/>
                    <a:lstStyle/>
                    <a:p>
                      <a:pPr algn="ctr"/>
                      <a:r>
                        <a:rPr lang="zh-CN" altLang="en-US" b="1" dirty="0">
                          <a:latin typeface="+mn-lt"/>
                          <a:ea typeface="+mn-ea"/>
                          <a:cs typeface="+mn-ea"/>
                          <a:sym typeface="+mn-lt"/>
                        </a:rPr>
                        <a:t>票价</a:t>
                      </a:r>
                      <a:endParaRPr lang="en-US" b="1" dirty="0">
                        <a:latin typeface="+mn-lt"/>
                        <a:ea typeface="+mn-ea"/>
                        <a:cs typeface="+mn-ea"/>
                        <a:sym typeface="+mn-lt"/>
                      </a:endParaRPr>
                    </a:p>
                  </a:txBody>
                  <a:tcPr/>
                </a:tc>
                <a:tc>
                  <a:txBody>
                    <a:bodyPr/>
                    <a:lstStyle/>
                    <a:p>
                      <a:pPr algn="ctr"/>
                      <a:r>
                        <a:rPr lang="en-US" b="1" dirty="0">
                          <a:latin typeface="+mn-lt"/>
                          <a:ea typeface="+mn-ea"/>
                          <a:cs typeface="+mn-ea"/>
                          <a:sym typeface="+mn-lt"/>
                        </a:rPr>
                        <a:t>$400</a:t>
                      </a:r>
                    </a:p>
                  </a:txBody>
                  <a:tcPr/>
                </a:tc>
                <a:tc>
                  <a:txBody>
                    <a:bodyPr/>
                    <a:lstStyle/>
                    <a:p>
                      <a:pPr algn="ctr"/>
                      <a:r>
                        <a:rPr lang="en-US" b="1" dirty="0">
                          <a:latin typeface="+mn-lt"/>
                          <a:ea typeface="+mn-ea"/>
                          <a:cs typeface="+mn-ea"/>
                          <a:sym typeface="+mn-lt"/>
                        </a:rPr>
                        <a:t>$650</a:t>
                      </a:r>
                    </a:p>
                  </a:txBody>
                  <a:tcPr/>
                </a:tc>
                <a:tc>
                  <a:txBody>
                    <a:bodyPr/>
                    <a:lstStyle/>
                    <a:p>
                      <a:pPr algn="ctr"/>
                      <a:r>
                        <a:rPr lang="en-US" b="1" dirty="0">
                          <a:latin typeface="+mn-lt"/>
                          <a:ea typeface="+mn-ea"/>
                          <a:cs typeface="+mn-ea"/>
                          <a:sym typeface="+mn-lt"/>
                        </a:rPr>
                        <a:t>$550</a:t>
                      </a:r>
                    </a:p>
                  </a:txBody>
                  <a:tcPr/>
                </a:tc>
                <a:tc>
                  <a:txBody>
                    <a:bodyPr/>
                    <a:lstStyle/>
                    <a:p>
                      <a:pPr algn="ctr"/>
                      <a:r>
                        <a:rPr lang="en-US" b="1" dirty="0">
                          <a:latin typeface="+mn-lt"/>
                          <a:ea typeface="+mn-ea"/>
                          <a:cs typeface="+mn-ea"/>
                          <a:sym typeface="+mn-lt"/>
                        </a:rPr>
                        <a:t>$750</a:t>
                      </a:r>
                    </a:p>
                  </a:txBody>
                  <a:tcPr/>
                </a:tc>
                <a:tc>
                  <a:txBody>
                    <a:bodyPr/>
                    <a:lstStyle/>
                    <a:p>
                      <a:pPr algn="ctr"/>
                      <a:r>
                        <a:rPr lang="en-US" b="1" dirty="0">
                          <a:latin typeface="+mn-lt"/>
                          <a:ea typeface="+mn-ea"/>
                          <a:cs typeface="+mn-ea"/>
                          <a:sym typeface="+mn-lt"/>
                        </a:rPr>
                        <a:t>$1,300</a:t>
                      </a:r>
                    </a:p>
                  </a:txBody>
                  <a:tcPr/>
                </a:tc>
                <a:tc>
                  <a:txBody>
                    <a:bodyPr/>
                    <a:lstStyle/>
                    <a:p>
                      <a:pPr algn="ctr"/>
                      <a:r>
                        <a:rPr lang="en-US" b="1" dirty="0">
                          <a:latin typeface="+mn-lt"/>
                          <a:ea typeface="+mn-ea"/>
                          <a:cs typeface="+mn-ea"/>
                          <a:sym typeface="+mn-lt"/>
                        </a:rPr>
                        <a:t>$1,800</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335065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网络管理中的虚拟嵌套</a:t>
            </a:r>
            <a:endParaRPr lang="zh-CN" altLang="en-US" dirty="0">
              <a:sym typeface="+mn-lt"/>
            </a:endParaRPr>
          </a:p>
        </p:txBody>
      </p:sp>
      <p:sp>
        <p:nvSpPr>
          <p:cNvPr id="8" name="内容占位符 7"/>
          <p:cNvSpPr>
            <a:spLocks noGrp="1"/>
          </p:cNvSpPr>
          <p:nvPr>
            <p:ph sz="quarter" idx="13"/>
          </p:nvPr>
        </p:nvSpPr>
        <p:spPr/>
        <p:txBody>
          <a:bodyPr/>
          <a:lstStyle/>
          <a:p>
            <a:endParaRPr lang="zh-CN" altLang="en-US"/>
          </a:p>
        </p:txBody>
      </p:sp>
      <p:graphicFrame>
        <p:nvGraphicFramePr>
          <p:cNvPr id="5" name="Table 4"/>
          <p:cNvGraphicFramePr>
            <a:graphicFrameLocks noGrp="1"/>
          </p:cNvGraphicFramePr>
          <p:nvPr>
            <p:extLst>
              <p:ext uri="{D42A27DB-BD31-4B8C-83A1-F6EECF244321}">
                <p14:modId xmlns:p14="http://schemas.microsoft.com/office/powerpoint/2010/main" val="2191584402"/>
              </p:ext>
            </p:extLst>
          </p:nvPr>
        </p:nvGraphicFramePr>
        <p:xfrm>
          <a:off x="615025" y="2828197"/>
          <a:ext cx="8953497" cy="2794099"/>
        </p:xfrm>
        <a:graphic>
          <a:graphicData uri="http://schemas.openxmlformats.org/drawingml/2006/table">
            <a:tbl>
              <a:tblPr firstRow="1" bandRow="1">
                <a:tableStyleId>{5C22544A-7EE6-4342-B048-85BDC9FD1C3A}</a:tableStyleId>
              </a:tblPr>
              <a:tblGrid>
                <a:gridCol w="2087878">
                  <a:extLst>
                    <a:ext uri="{9D8B030D-6E8A-4147-A177-3AD203B41FA5}">
                      <a16:colId xmlns:a16="http://schemas.microsoft.com/office/drawing/2014/main" val="20000"/>
                    </a:ext>
                  </a:extLst>
                </a:gridCol>
                <a:gridCol w="73152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455420">
                  <a:extLst>
                    <a:ext uri="{9D8B030D-6E8A-4147-A177-3AD203B41FA5}">
                      <a16:colId xmlns:a16="http://schemas.microsoft.com/office/drawing/2014/main" val="20003"/>
                    </a:ext>
                  </a:extLst>
                </a:gridCol>
                <a:gridCol w="1104900">
                  <a:extLst>
                    <a:ext uri="{9D8B030D-6E8A-4147-A177-3AD203B41FA5}">
                      <a16:colId xmlns:a16="http://schemas.microsoft.com/office/drawing/2014/main" val="20004"/>
                    </a:ext>
                  </a:extLst>
                </a:gridCol>
                <a:gridCol w="1402080">
                  <a:extLst>
                    <a:ext uri="{9D8B030D-6E8A-4147-A177-3AD203B41FA5}">
                      <a16:colId xmlns:a16="http://schemas.microsoft.com/office/drawing/2014/main" val="20005"/>
                    </a:ext>
                  </a:extLst>
                </a:gridCol>
                <a:gridCol w="1028699">
                  <a:extLst>
                    <a:ext uri="{9D8B030D-6E8A-4147-A177-3AD203B41FA5}">
                      <a16:colId xmlns:a16="http://schemas.microsoft.com/office/drawing/2014/main" val="20006"/>
                    </a:ext>
                  </a:extLst>
                </a:gridCol>
              </a:tblGrid>
              <a:tr h="399157">
                <a:tc>
                  <a:txBody>
                    <a:bodyPr/>
                    <a:lstStyle/>
                    <a:p>
                      <a:pPr algn="ctr"/>
                      <a:r>
                        <a:rPr lang="zh-CN" altLang="en-US" sz="2000" dirty="0">
                          <a:latin typeface="+mn-lt"/>
                          <a:ea typeface="+mn-ea"/>
                          <a:cs typeface="+mn-ea"/>
                          <a:sym typeface="+mn-lt"/>
                        </a:rPr>
                        <a:t>产品</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等级</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总价</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航段净价</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存储桶</a:t>
                      </a:r>
                      <a:endParaRPr lang="en-US" sz="2000" dirty="0">
                        <a:latin typeface="+mn-lt"/>
                        <a:ea typeface="+mn-ea"/>
                        <a:cs typeface="+mn-ea"/>
                        <a:sym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mn-lt"/>
                          <a:ea typeface="+mn-ea"/>
                          <a:cs typeface="+mn-ea"/>
                          <a:sym typeface="+mn-lt"/>
                        </a:rPr>
                        <a:t>航段净价</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存储桶</a:t>
                      </a:r>
                      <a:endParaRPr lang="en-US" sz="2000" dirty="0">
                        <a:latin typeface="+mn-lt"/>
                        <a:ea typeface="+mn-ea"/>
                        <a:cs typeface="+mn-ea"/>
                        <a:sym typeface="+mn-lt"/>
                      </a:endParaRPr>
                    </a:p>
                  </a:txBody>
                  <a:tcPr/>
                </a:tc>
                <a:extLst>
                  <a:ext uri="{0D108BD9-81ED-4DB2-BD59-A6C34878D82A}">
                    <a16:rowId xmlns:a16="http://schemas.microsoft.com/office/drawing/2014/main" val="10000"/>
                  </a:ext>
                </a:extLst>
              </a:tr>
              <a:tr h="399157">
                <a:tc>
                  <a:txBody>
                    <a:bodyPr/>
                    <a:lstStyle/>
                    <a:p>
                      <a:pPr algn="ctr"/>
                      <a:r>
                        <a:rPr lang="zh-CN" altLang="en-US" sz="1800" dirty="0">
                          <a:latin typeface="+mn-lt"/>
                          <a:ea typeface="+mn-ea"/>
                          <a:cs typeface="+mn-ea"/>
                          <a:sym typeface="+mn-lt"/>
                        </a:rPr>
                        <a:t>旧金山 </a:t>
                      </a:r>
                      <a:r>
                        <a:rPr lang="en-US" altLang="zh-CN" sz="1800" dirty="0">
                          <a:latin typeface="+mn-lt"/>
                          <a:ea typeface="+mn-ea"/>
                          <a:cs typeface="+mn-ea"/>
                          <a:sym typeface="+mn-lt"/>
                        </a:rPr>
                        <a:t>– </a:t>
                      </a:r>
                      <a:r>
                        <a:rPr lang="zh-CN" altLang="en-US" sz="1800" dirty="0">
                          <a:latin typeface="+mn-lt"/>
                          <a:ea typeface="+mn-ea"/>
                          <a:cs typeface="+mn-ea"/>
                          <a:sym typeface="+mn-lt"/>
                        </a:rPr>
                        <a:t>丹佛</a:t>
                      </a:r>
                      <a:endParaRPr lang="en-US" sz="1800" dirty="0">
                        <a:latin typeface="+mn-lt"/>
                        <a:ea typeface="+mn-ea"/>
                        <a:cs typeface="+mn-ea"/>
                        <a:sym typeface="+mn-lt"/>
                      </a:endParaRPr>
                    </a:p>
                  </a:txBody>
                  <a:tcPr/>
                </a:tc>
                <a:tc>
                  <a:txBody>
                    <a:bodyPr/>
                    <a:lstStyle/>
                    <a:p>
                      <a:pPr algn="ctr"/>
                      <a:r>
                        <a:rPr lang="en-US" sz="2000" dirty="0">
                          <a:latin typeface="+mn-lt"/>
                          <a:ea typeface="+mn-ea"/>
                          <a:cs typeface="+mn-ea"/>
                          <a:sym typeface="+mn-lt"/>
                        </a:rPr>
                        <a:t>M</a:t>
                      </a:r>
                    </a:p>
                  </a:txBody>
                  <a:tcPr/>
                </a:tc>
                <a:tc>
                  <a:txBody>
                    <a:bodyPr/>
                    <a:lstStyle/>
                    <a:p>
                      <a:pPr algn="ctr"/>
                      <a:r>
                        <a:rPr lang="en-US" sz="2000" b="1" dirty="0">
                          <a:latin typeface="+mn-lt"/>
                          <a:ea typeface="+mn-ea"/>
                          <a:cs typeface="+mn-ea"/>
                          <a:sym typeface="+mn-lt"/>
                        </a:rPr>
                        <a:t>$400</a:t>
                      </a:r>
                    </a:p>
                  </a:txBody>
                  <a:tcPr/>
                </a:tc>
                <a:tc>
                  <a:txBody>
                    <a:bodyPr/>
                    <a:lstStyle/>
                    <a:p>
                      <a:pPr algn="ctr"/>
                      <a:r>
                        <a:rPr lang="en-US" sz="2000" b="1" dirty="0">
                          <a:latin typeface="+mn-lt"/>
                          <a:ea typeface="+mn-ea"/>
                          <a:cs typeface="+mn-ea"/>
                          <a:sym typeface="+mn-lt"/>
                        </a:rPr>
                        <a:t>$400</a:t>
                      </a:r>
                    </a:p>
                  </a:txBody>
                  <a:tcPr/>
                </a:tc>
                <a:tc>
                  <a:txBody>
                    <a:bodyPr/>
                    <a:lstStyle/>
                    <a:p>
                      <a:pPr algn="ctr"/>
                      <a:r>
                        <a:rPr lang="en-US" sz="2000" b="1" dirty="0">
                          <a:latin typeface="+mn-lt"/>
                          <a:ea typeface="+mn-ea"/>
                          <a:cs typeface="+mn-ea"/>
                          <a:sym typeface="+mn-lt"/>
                        </a:rPr>
                        <a:t>3</a:t>
                      </a:r>
                    </a:p>
                  </a:txBody>
                  <a:tcPr>
                    <a:solidFill>
                      <a:srgbClr val="00B050"/>
                    </a:solidFill>
                  </a:tcPr>
                </a:tc>
                <a:tc>
                  <a:txBody>
                    <a:bodyPr/>
                    <a:lstStyle/>
                    <a:p>
                      <a:pPr algn="ctr"/>
                      <a:r>
                        <a:rPr lang="en-US" sz="2000" dirty="0">
                          <a:latin typeface="+mn-lt"/>
                          <a:ea typeface="+mn-ea"/>
                          <a:cs typeface="+mn-ea"/>
                          <a:sym typeface="+mn-lt"/>
                        </a:rPr>
                        <a:t>--</a:t>
                      </a:r>
                    </a:p>
                  </a:txBody>
                  <a:tcPr/>
                </a:tc>
                <a:tc>
                  <a:txBody>
                    <a:bodyPr/>
                    <a:lstStyle/>
                    <a:p>
                      <a:pPr algn="ctr"/>
                      <a:r>
                        <a:rPr lang="en-US" sz="2000" b="1" dirty="0">
                          <a:latin typeface="+mn-lt"/>
                          <a:ea typeface="+mn-ea"/>
                          <a:cs typeface="+mn-ea"/>
                          <a:sym typeface="+mn-lt"/>
                        </a:rPr>
                        <a:t>--</a:t>
                      </a:r>
                    </a:p>
                  </a:txBody>
                  <a:tcPr>
                    <a:solidFill>
                      <a:srgbClr val="A1E949"/>
                    </a:solidFill>
                  </a:tcPr>
                </a:tc>
                <a:extLst>
                  <a:ext uri="{0D108BD9-81ED-4DB2-BD59-A6C34878D82A}">
                    <a16:rowId xmlns:a16="http://schemas.microsoft.com/office/drawing/2014/main" val="10001"/>
                  </a:ext>
                </a:extLst>
              </a:tr>
              <a:tr h="399157">
                <a:tc>
                  <a:txBody>
                    <a:bodyPr/>
                    <a:lstStyle/>
                    <a:p>
                      <a:pPr marL="0" algn="ctr" defTabSz="914400" rtl="0" eaLnBrk="1" latinLnBrk="0" hangingPunct="1"/>
                      <a:r>
                        <a:rPr lang="zh-CN" altLang="en-US" sz="1800" kern="1200" dirty="0">
                          <a:solidFill>
                            <a:schemeClr val="dk1"/>
                          </a:solidFill>
                          <a:latin typeface="+mn-lt"/>
                          <a:ea typeface="+mn-ea"/>
                          <a:cs typeface="+mn-ea"/>
                          <a:sym typeface="+mn-lt"/>
                        </a:rPr>
                        <a:t>旧金山 </a:t>
                      </a:r>
                      <a:r>
                        <a:rPr lang="en-US" altLang="zh-CN" sz="1800" kern="1200" dirty="0">
                          <a:solidFill>
                            <a:schemeClr val="dk1"/>
                          </a:solidFill>
                          <a:latin typeface="+mn-lt"/>
                          <a:ea typeface="+mn-ea"/>
                          <a:cs typeface="+mn-ea"/>
                          <a:sym typeface="+mn-lt"/>
                        </a:rPr>
                        <a:t>– </a:t>
                      </a:r>
                      <a:r>
                        <a:rPr lang="zh-CN" altLang="en-US" sz="1800" kern="1200" dirty="0">
                          <a:solidFill>
                            <a:schemeClr val="dk1"/>
                          </a:solidFill>
                          <a:latin typeface="+mn-lt"/>
                          <a:ea typeface="+mn-ea"/>
                          <a:cs typeface="+mn-ea"/>
                          <a:sym typeface="+mn-lt"/>
                        </a:rPr>
                        <a:t>丹佛</a:t>
                      </a:r>
                      <a:endParaRPr lang="en-US" sz="1800" kern="1200" dirty="0">
                        <a:solidFill>
                          <a:schemeClr val="dk1"/>
                        </a:solidFill>
                        <a:latin typeface="+mn-lt"/>
                        <a:ea typeface="+mn-ea"/>
                        <a:cs typeface="+mn-ea"/>
                        <a:sym typeface="+mn-lt"/>
                      </a:endParaRPr>
                    </a:p>
                  </a:txBody>
                  <a:tcPr/>
                </a:tc>
                <a:tc>
                  <a:txBody>
                    <a:bodyPr/>
                    <a:lstStyle/>
                    <a:p>
                      <a:pPr algn="ctr"/>
                      <a:r>
                        <a:rPr lang="en-US" sz="2000" dirty="0">
                          <a:latin typeface="+mn-lt"/>
                          <a:ea typeface="+mn-ea"/>
                          <a:cs typeface="+mn-ea"/>
                          <a:sym typeface="+mn-lt"/>
                        </a:rPr>
                        <a:t>Y</a:t>
                      </a:r>
                    </a:p>
                  </a:txBody>
                  <a:tcPr/>
                </a:tc>
                <a:tc>
                  <a:txBody>
                    <a:bodyPr/>
                    <a:lstStyle/>
                    <a:p>
                      <a:pPr algn="ctr"/>
                      <a:r>
                        <a:rPr lang="en-US" sz="2000" b="1" dirty="0">
                          <a:latin typeface="+mn-lt"/>
                          <a:ea typeface="+mn-ea"/>
                          <a:cs typeface="+mn-ea"/>
                          <a:sym typeface="+mn-lt"/>
                        </a:rPr>
                        <a:t>$650</a:t>
                      </a:r>
                    </a:p>
                  </a:txBody>
                  <a:tcPr/>
                </a:tc>
                <a:tc>
                  <a:txBody>
                    <a:bodyPr/>
                    <a:lstStyle/>
                    <a:p>
                      <a:pPr algn="ctr"/>
                      <a:r>
                        <a:rPr lang="en-US" sz="2000" b="1" dirty="0">
                          <a:latin typeface="+mn-lt"/>
                          <a:ea typeface="+mn-ea"/>
                          <a:cs typeface="+mn-ea"/>
                          <a:sym typeface="+mn-lt"/>
                        </a:rPr>
                        <a:t>$650</a:t>
                      </a:r>
                    </a:p>
                  </a:txBody>
                  <a:tcPr/>
                </a:tc>
                <a:tc>
                  <a:txBody>
                    <a:bodyPr/>
                    <a:lstStyle/>
                    <a:p>
                      <a:pPr algn="ctr"/>
                      <a:r>
                        <a:rPr lang="en-US" sz="2000" b="1" dirty="0">
                          <a:latin typeface="+mn-lt"/>
                          <a:ea typeface="+mn-ea"/>
                          <a:cs typeface="+mn-ea"/>
                          <a:sym typeface="+mn-lt"/>
                        </a:rPr>
                        <a:t>2</a:t>
                      </a:r>
                    </a:p>
                  </a:txBody>
                  <a:tcPr>
                    <a:solidFill>
                      <a:srgbClr val="00B050"/>
                    </a:solidFill>
                  </a:tcPr>
                </a:tc>
                <a:tc>
                  <a:txBody>
                    <a:bodyPr/>
                    <a:lstStyle/>
                    <a:p>
                      <a:pPr algn="ctr"/>
                      <a:r>
                        <a:rPr lang="en-US" sz="2000" dirty="0">
                          <a:latin typeface="+mn-lt"/>
                          <a:ea typeface="+mn-ea"/>
                          <a:cs typeface="+mn-ea"/>
                          <a:sym typeface="+mn-lt"/>
                        </a:rPr>
                        <a:t>--</a:t>
                      </a:r>
                    </a:p>
                  </a:txBody>
                  <a:tcPr/>
                </a:tc>
                <a:tc>
                  <a:txBody>
                    <a:bodyPr/>
                    <a:lstStyle/>
                    <a:p>
                      <a:pPr algn="ctr"/>
                      <a:r>
                        <a:rPr lang="en-US" sz="2000" b="1" dirty="0">
                          <a:latin typeface="+mn-lt"/>
                          <a:ea typeface="+mn-ea"/>
                          <a:cs typeface="+mn-ea"/>
                          <a:sym typeface="+mn-lt"/>
                        </a:rPr>
                        <a:t>--</a:t>
                      </a:r>
                    </a:p>
                  </a:txBody>
                  <a:tcPr>
                    <a:solidFill>
                      <a:srgbClr val="A1E949"/>
                    </a:solidFill>
                  </a:tcPr>
                </a:tc>
                <a:extLst>
                  <a:ext uri="{0D108BD9-81ED-4DB2-BD59-A6C34878D82A}">
                    <a16:rowId xmlns:a16="http://schemas.microsoft.com/office/drawing/2014/main" val="10002"/>
                  </a:ext>
                </a:extLst>
              </a:tr>
              <a:tr h="399157">
                <a:tc>
                  <a:txBody>
                    <a:bodyPr/>
                    <a:lstStyle/>
                    <a:p>
                      <a:pPr marL="0" algn="ctr" defTabSz="914400" rtl="0" eaLnBrk="1" latinLnBrk="0" hangingPunct="1"/>
                      <a:r>
                        <a:rPr lang="zh-CN" altLang="en-US" sz="1800" kern="1200" dirty="0">
                          <a:solidFill>
                            <a:schemeClr val="dk1"/>
                          </a:solidFill>
                          <a:latin typeface="+mn-lt"/>
                          <a:ea typeface="+mn-ea"/>
                          <a:cs typeface="+mn-ea"/>
                          <a:sym typeface="+mn-lt"/>
                        </a:rPr>
                        <a:t>丹佛 </a:t>
                      </a:r>
                      <a:r>
                        <a:rPr lang="en-US" altLang="zh-CN" sz="1800" kern="1200" dirty="0">
                          <a:solidFill>
                            <a:schemeClr val="dk1"/>
                          </a:solidFill>
                          <a:latin typeface="+mn-lt"/>
                          <a:ea typeface="+mn-ea"/>
                          <a:cs typeface="+mn-ea"/>
                          <a:sym typeface="+mn-lt"/>
                        </a:rPr>
                        <a:t>–</a:t>
                      </a:r>
                      <a:r>
                        <a:rPr lang="zh-CN" altLang="en-US" sz="1800" kern="1200" dirty="0">
                          <a:solidFill>
                            <a:schemeClr val="dk1"/>
                          </a:solidFill>
                          <a:latin typeface="+mn-lt"/>
                          <a:ea typeface="+mn-ea"/>
                          <a:cs typeface="+mn-ea"/>
                          <a:sym typeface="+mn-lt"/>
                        </a:rPr>
                        <a:t>圣路易斯</a:t>
                      </a:r>
                      <a:endParaRPr lang="en-US" sz="1800" kern="1200" dirty="0">
                        <a:solidFill>
                          <a:schemeClr val="dk1"/>
                        </a:solidFill>
                        <a:latin typeface="+mn-lt"/>
                        <a:ea typeface="+mn-ea"/>
                        <a:cs typeface="+mn-ea"/>
                        <a:sym typeface="+mn-lt"/>
                      </a:endParaRPr>
                    </a:p>
                  </a:txBody>
                  <a:tcPr/>
                </a:tc>
                <a:tc>
                  <a:txBody>
                    <a:bodyPr/>
                    <a:lstStyle/>
                    <a:p>
                      <a:pPr algn="ctr"/>
                      <a:r>
                        <a:rPr lang="en-US" sz="2000" dirty="0">
                          <a:latin typeface="+mn-lt"/>
                          <a:ea typeface="+mn-ea"/>
                          <a:cs typeface="+mn-ea"/>
                          <a:sym typeface="+mn-lt"/>
                        </a:rPr>
                        <a:t>M</a:t>
                      </a:r>
                    </a:p>
                  </a:txBody>
                  <a:tcPr/>
                </a:tc>
                <a:tc>
                  <a:txBody>
                    <a:bodyPr/>
                    <a:lstStyle/>
                    <a:p>
                      <a:pPr algn="ctr"/>
                      <a:r>
                        <a:rPr lang="en-US" sz="2000" b="1" dirty="0">
                          <a:latin typeface="+mn-lt"/>
                          <a:ea typeface="+mn-ea"/>
                          <a:cs typeface="+mn-ea"/>
                          <a:sym typeface="+mn-lt"/>
                        </a:rPr>
                        <a:t>$550</a:t>
                      </a:r>
                    </a:p>
                  </a:txBody>
                  <a:tcPr/>
                </a:tc>
                <a:tc>
                  <a:txBody>
                    <a:bodyPr/>
                    <a:lstStyle/>
                    <a:p>
                      <a:pPr algn="ctr"/>
                      <a:r>
                        <a:rPr lang="en-US" sz="2000" dirty="0">
                          <a:latin typeface="+mn-lt"/>
                          <a:ea typeface="+mn-ea"/>
                          <a:cs typeface="+mn-ea"/>
                          <a:sym typeface="+mn-lt"/>
                        </a:rPr>
                        <a:t>--</a:t>
                      </a:r>
                    </a:p>
                  </a:txBody>
                  <a:tcPr/>
                </a:tc>
                <a:tc>
                  <a:txBody>
                    <a:bodyPr/>
                    <a:lstStyle/>
                    <a:p>
                      <a:pPr algn="ctr"/>
                      <a:r>
                        <a:rPr lang="en-US" sz="2000" b="1" dirty="0">
                          <a:latin typeface="+mn-lt"/>
                          <a:ea typeface="+mn-ea"/>
                          <a:cs typeface="+mn-ea"/>
                          <a:sym typeface="+mn-lt"/>
                        </a:rPr>
                        <a:t>--</a:t>
                      </a:r>
                    </a:p>
                  </a:txBody>
                  <a:tcPr>
                    <a:solidFill>
                      <a:srgbClr val="00B050"/>
                    </a:solidFill>
                  </a:tcPr>
                </a:tc>
                <a:tc>
                  <a:txBody>
                    <a:bodyPr/>
                    <a:lstStyle/>
                    <a:p>
                      <a:pPr algn="ctr"/>
                      <a:r>
                        <a:rPr lang="en-US" sz="2000" b="1" dirty="0">
                          <a:latin typeface="+mn-lt"/>
                          <a:ea typeface="+mn-ea"/>
                          <a:cs typeface="+mn-ea"/>
                          <a:sym typeface="+mn-lt"/>
                        </a:rPr>
                        <a:t>$550</a:t>
                      </a:r>
                    </a:p>
                  </a:txBody>
                  <a:tcPr/>
                </a:tc>
                <a:tc>
                  <a:txBody>
                    <a:bodyPr/>
                    <a:lstStyle/>
                    <a:p>
                      <a:pPr algn="ctr"/>
                      <a:r>
                        <a:rPr lang="en-US" sz="2000" b="1" dirty="0">
                          <a:latin typeface="+mn-lt"/>
                          <a:ea typeface="+mn-ea"/>
                          <a:cs typeface="+mn-ea"/>
                          <a:sym typeface="+mn-lt"/>
                        </a:rPr>
                        <a:t>3</a:t>
                      </a:r>
                    </a:p>
                  </a:txBody>
                  <a:tcPr>
                    <a:solidFill>
                      <a:srgbClr val="A1E949"/>
                    </a:solidFill>
                  </a:tcPr>
                </a:tc>
                <a:extLst>
                  <a:ext uri="{0D108BD9-81ED-4DB2-BD59-A6C34878D82A}">
                    <a16:rowId xmlns:a16="http://schemas.microsoft.com/office/drawing/2014/main" val="10003"/>
                  </a:ext>
                </a:extLst>
              </a:tr>
              <a:tr h="399157">
                <a:tc>
                  <a:txBody>
                    <a:bodyPr/>
                    <a:lstStyle/>
                    <a:p>
                      <a:pPr algn="ctr"/>
                      <a:r>
                        <a:rPr lang="zh-CN" altLang="en-US" sz="1800" kern="1200" dirty="0">
                          <a:solidFill>
                            <a:schemeClr val="dk1"/>
                          </a:solidFill>
                          <a:latin typeface="+mn-lt"/>
                          <a:ea typeface="+mn-ea"/>
                          <a:cs typeface="+mn-ea"/>
                          <a:sym typeface="+mn-lt"/>
                        </a:rPr>
                        <a:t>丹佛 </a:t>
                      </a:r>
                      <a:r>
                        <a:rPr lang="en-US" altLang="zh-CN" sz="1800" kern="1200" dirty="0">
                          <a:solidFill>
                            <a:schemeClr val="dk1"/>
                          </a:solidFill>
                          <a:latin typeface="+mn-lt"/>
                          <a:ea typeface="+mn-ea"/>
                          <a:cs typeface="+mn-ea"/>
                          <a:sym typeface="+mn-lt"/>
                        </a:rPr>
                        <a:t>– </a:t>
                      </a:r>
                      <a:r>
                        <a:rPr lang="zh-CN" altLang="en-US" sz="1800" kern="1200" dirty="0">
                          <a:solidFill>
                            <a:schemeClr val="dk1"/>
                          </a:solidFill>
                          <a:latin typeface="+mn-lt"/>
                          <a:ea typeface="+mn-ea"/>
                          <a:cs typeface="+mn-ea"/>
                          <a:sym typeface="+mn-lt"/>
                        </a:rPr>
                        <a:t>圣路易斯</a:t>
                      </a:r>
                      <a:endParaRPr lang="en-US" sz="1800" kern="1200" dirty="0">
                        <a:solidFill>
                          <a:schemeClr val="dk1"/>
                        </a:solidFill>
                        <a:latin typeface="+mn-lt"/>
                        <a:ea typeface="+mn-ea"/>
                        <a:cs typeface="+mn-ea"/>
                        <a:sym typeface="+mn-lt"/>
                      </a:endParaRPr>
                    </a:p>
                  </a:txBody>
                  <a:tcPr/>
                </a:tc>
                <a:tc>
                  <a:txBody>
                    <a:bodyPr/>
                    <a:lstStyle/>
                    <a:p>
                      <a:pPr algn="ctr"/>
                      <a:r>
                        <a:rPr lang="en-US" sz="2000" dirty="0">
                          <a:latin typeface="+mn-lt"/>
                          <a:ea typeface="+mn-ea"/>
                          <a:cs typeface="+mn-ea"/>
                          <a:sym typeface="+mn-lt"/>
                        </a:rPr>
                        <a:t>Y</a:t>
                      </a:r>
                    </a:p>
                  </a:txBody>
                  <a:tcPr/>
                </a:tc>
                <a:tc>
                  <a:txBody>
                    <a:bodyPr/>
                    <a:lstStyle/>
                    <a:p>
                      <a:pPr algn="ctr"/>
                      <a:r>
                        <a:rPr lang="en-US" sz="2000" b="1" dirty="0">
                          <a:latin typeface="+mn-lt"/>
                          <a:ea typeface="+mn-ea"/>
                          <a:cs typeface="+mn-ea"/>
                          <a:sym typeface="+mn-lt"/>
                        </a:rPr>
                        <a:t>$750</a:t>
                      </a:r>
                    </a:p>
                  </a:txBody>
                  <a:tcPr/>
                </a:tc>
                <a:tc>
                  <a:txBody>
                    <a:bodyPr/>
                    <a:lstStyle/>
                    <a:p>
                      <a:pPr algn="ctr"/>
                      <a:r>
                        <a:rPr lang="en-US" sz="2000" dirty="0">
                          <a:latin typeface="+mn-lt"/>
                          <a:ea typeface="+mn-ea"/>
                          <a:cs typeface="+mn-ea"/>
                          <a:sym typeface="+mn-lt"/>
                        </a:rPr>
                        <a:t>--</a:t>
                      </a:r>
                    </a:p>
                  </a:txBody>
                  <a:tcPr/>
                </a:tc>
                <a:tc>
                  <a:txBody>
                    <a:bodyPr/>
                    <a:lstStyle/>
                    <a:p>
                      <a:pPr algn="ctr"/>
                      <a:r>
                        <a:rPr lang="en-US" sz="2000" b="1" dirty="0">
                          <a:latin typeface="+mn-lt"/>
                          <a:ea typeface="+mn-ea"/>
                          <a:cs typeface="+mn-ea"/>
                          <a:sym typeface="+mn-lt"/>
                        </a:rPr>
                        <a:t>--</a:t>
                      </a:r>
                    </a:p>
                  </a:txBody>
                  <a:tcPr>
                    <a:solidFill>
                      <a:srgbClr val="00B050"/>
                    </a:solidFill>
                  </a:tcPr>
                </a:tc>
                <a:tc>
                  <a:txBody>
                    <a:bodyPr/>
                    <a:lstStyle/>
                    <a:p>
                      <a:pPr algn="ctr"/>
                      <a:r>
                        <a:rPr lang="en-US" sz="2000" b="1" dirty="0">
                          <a:latin typeface="+mn-lt"/>
                          <a:ea typeface="+mn-ea"/>
                          <a:cs typeface="+mn-ea"/>
                          <a:sym typeface="+mn-lt"/>
                        </a:rPr>
                        <a:t>$750</a:t>
                      </a:r>
                    </a:p>
                  </a:txBody>
                  <a:tcPr/>
                </a:tc>
                <a:tc>
                  <a:txBody>
                    <a:bodyPr/>
                    <a:lstStyle/>
                    <a:p>
                      <a:pPr algn="ctr"/>
                      <a:r>
                        <a:rPr lang="en-US" sz="2000" b="1" dirty="0">
                          <a:latin typeface="+mn-lt"/>
                          <a:ea typeface="+mn-ea"/>
                          <a:cs typeface="+mn-ea"/>
                          <a:sym typeface="+mn-lt"/>
                        </a:rPr>
                        <a:t>2</a:t>
                      </a:r>
                    </a:p>
                  </a:txBody>
                  <a:tcPr>
                    <a:solidFill>
                      <a:srgbClr val="A1E949"/>
                    </a:solidFill>
                  </a:tcPr>
                </a:tc>
                <a:extLst>
                  <a:ext uri="{0D108BD9-81ED-4DB2-BD59-A6C34878D82A}">
                    <a16:rowId xmlns:a16="http://schemas.microsoft.com/office/drawing/2014/main" val="10004"/>
                  </a:ext>
                </a:extLst>
              </a:tr>
              <a:tr h="399157">
                <a:tc>
                  <a:txBody>
                    <a:bodyPr/>
                    <a:lstStyle/>
                    <a:p>
                      <a:pPr algn="ctr"/>
                      <a:r>
                        <a:rPr lang="zh-CN" altLang="en-US" sz="1800" kern="1200" dirty="0">
                          <a:solidFill>
                            <a:schemeClr val="dk1"/>
                          </a:solidFill>
                          <a:latin typeface="+mn-lt"/>
                          <a:ea typeface="+mn-ea"/>
                          <a:cs typeface="+mn-ea"/>
                          <a:sym typeface="+mn-lt"/>
                        </a:rPr>
                        <a:t>旧金山 </a:t>
                      </a:r>
                      <a:r>
                        <a:rPr lang="en-US" altLang="zh-CN" sz="1800" kern="1200" dirty="0">
                          <a:solidFill>
                            <a:schemeClr val="dk1"/>
                          </a:solidFill>
                          <a:latin typeface="+mn-lt"/>
                          <a:ea typeface="+mn-ea"/>
                          <a:cs typeface="+mn-ea"/>
                          <a:sym typeface="+mn-lt"/>
                        </a:rPr>
                        <a:t>– </a:t>
                      </a:r>
                      <a:r>
                        <a:rPr lang="zh-CN" altLang="en-US" sz="1800" kern="1200" dirty="0">
                          <a:solidFill>
                            <a:schemeClr val="dk1"/>
                          </a:solidFill>
                          <a:latin typeface="+mn-lt"/>
                          <a:ea typeface="+mn-ea"/>
                          <a:cs typeface="+mn-ea"/>
                          <a:sym typeface="+mn-lt"/>
                        </a:rPr>
                        <a:t>圣路易斯</a:t>
                      </a:r>
                      <a:endParaRPr lang="en-US" sz="1800" kern="1200" dirty="0">
                        <a:solidFill>
                          <a:schemeClr val="dk1"/>
                        </a:solidFill>
                        <a:latin typeface="+mn-lt"/>
                        <a:ea typeface="+mn-ea"/>
                        <a:cs typeface="+mn-ea"/>
                        <a:sym typeface="+mn-lt"/>
                      </a:endParaRPr>
                    </a:p>
                  </a:txBody>
                  <a:tcPr/>
                </a:tc>
                <a:tc>
                  <a:txBody>
                    <a:bodyPr/>
                    <a:lstStyle/>
                    <a:p>
                      <a:pPr algn="ctr"/>
                      <a:r>
                        <a:rPr lang="en-US" sz="2000" dirty="0">
                          <a:latin typeface="+mn-lt"/>
                          <a:ea typeface="+mn-ea"/>
                          <a:cs typeface="+mn-ea"/>
                          <a:sym typeface="+mn-lt"/>
                        </a:rPr>
                        <a:t>M</a:t>
                      </a:r>
                    </a:p>
                  </a:txBody>
                  <a:tcPr/>
                </a:tc>
                <a:tc>
                  <a:txBody>
                    <a:bodyPr/>
                    <a:lstStyle/>
                    <a:p>
                      <a:pPr algn="ctr"/>
                      <a:r>
                        <a:rPr lang="en-US" sz="2000" b="1" dirty="0">
                          <a:latin typeface="+mn-lt"/>
                          <a:ea typeface="+mn-ea"/>
                          <a:cs typeface="+mn-ea"/>
                          <a:sym typeface="+mn-lt"/>
                        </a:rPr>
                        <a:t>$1,300</a:t>
                      </a:r>
                    </a:p>
                  </a:txBody>
                  <a:tcPr/>
                </a:tc>
                <a:tc>
                  <a:txBody>
                    <a:bodyPr/>
                    <a:lstStyle/>
                    <a:p>
                      <a:pPr algn="ctr"/>
                      <a:r>
                        <a:rPr lang="en-US" sz="2000" b="1" dirty="0">
                          <a:solidFill>
                            <a:srgbClr val="C00000"/>
                          </a:solidFill>
                          <a:latin typeface="+mn-lt"/>
                          <a:ea typeface="+mn-ea"/>
                          <a:cs typeface="+mn-ea"/>
                          <a:sym typeface="+mn-lt"/>
                        </a:rPr>
                        <a:t>$500</a:t>
                      </a:r>
                    </a:p>
                  </a:txBody>
                  <a:tcPr/>
                </a:tc>
                <a:tc>
                  <a:txBody>
                    <a:bodyPr/>
                    <a:lstStyle/>
                    <a:p>
                      <a:pPr algn="ctr"/>
                      <a:r>
                        <a:rPr lang="en-US" sz="2000" b="1" dirty="0">
                          <a:latin typeface="+mn-lt"/>
                          <a:ea typeface="+mn-ea"/>
                          <a:cs typeface="+mn-ea"/>
                          <a:sym typeface="+mn-lt"/>
                        </a:rPr>
                        <a:t>3</a:t>
                      </a:r>
                    </a:p>
                  </a:txBody>
                  <a:tcPr>
                    <a:solidFill>
                      <a:srgbClr val="00B050"/>
                    </a:solidFill>
                  </a:tcPr>
                </a:tc>
                <a:tc>
                  <a:txBody>
                    <a:bodyPr/>
                    <a:lstStyle/>
                    <a:p>
                      <a:pPr marL="0" algn="ctr" defTabSz="914400" rtl="0" eaLnBrk="1" latinLnBrk="0" hangingPunct="1"/>
                      <a:r>
                        <a:rPr lang="en-US" sz="2000" b="1" kern="1200" dirty="0">
                          <a:solidFill>
                            <a:srgbClr val="C00000"/>
                          </a:solidFill>
                          <a:latin typeface="+mn-lt"/>
                          <a:ea typeface="+mn-ea"/>
                          <a:cs typeface="+mn-ea"/>
                          <a:sym typeface="+mn-lt"/>
                        </a:rPr>
                        <a:t>$1,050</a:t>
                      </a:r>
                    </a:p>
                  </a:txBody>
                  <a:tcPr/>
                </a:tc>
                <a:tc>
                  <a:txBody>
                    <a:bodyPr/>
                    <a:lstStyle/>
                    <a:p>
                      <a:pPr algn="ctr"/>
                      <a:r>
                        <a:rPr lang="en-US" sz="2000" b="1" dirty="0">
                          <a:latin typeface="+mn-lt"/>
                          <a:ea typeface="+mn-ea"/>
                          <a:cs typeface="+mn-ea"/>
                          <a:sym typeface="+mn-lt"/>
                        </a:rPr>
                        <a:t>1</a:t>
                      </a:r>
                    </a:p>
                  </a:txBody>
                  <a:tcPr>
                    <a:solidFill>
                      <a:srgbClr val="A1E949"/>
                    </a:solidFill>
                  </a:tcPr>
                </a:tc>
                <a:extLst>
                  <a:ext uri="{0D108BD9-81ED-4DB2-BD59-A6C34878D82A}">
                    <a16:rowId xmlns:a16="http://schemas.microsoft.com/office/drawing/2014/main" val="10005"/>
                  </a:ext>
                </a:extLst>
              </a:tr>
              <a:tr h="399157">
                <a:tc>
                  <a:txBody>
                    <a:bodyPr/>
                    <a:lstStyle/>
                    <a:p>
                      <a:pPr algn="ctr"/>
                      <a:r>
                        <a:rPr lang="zh-CN" altLang="en-US" sz="1800" kern="1200" dirty="0">
                          <a:solidFill>
                            <a:schemeClr val="dk1"/>
                          </a:solidFill>
                          <a:latin typeface="+mn-lt"/>
                          <a:ea typeface="+mn-ea"/>
                          <a:cs typeface="+mn-ea"/>
                          <a:sym typeface="+mn-lt"/>
                        </a:rPr>
                        <a:t>旧金山 </a:t>
                      </a:r>
                      <a:r>
                        <a:rPr lang="en-US" altLang="zh-CN" sz="1800" kern="1200" dirty="0">
                          <a:solidFill>
                            <a:schemeClr val="dk1"/>
                          </a:solidFill>
                          <a:latin typeface="+mn-lt"/>
                          <a:ea typeface="+mn-ea"/>
                          <a:cs typeface="+mn-ea"/>
                          <a:sym typeface="+mn-lt"/>
                        </a:rPr>
                        <a:t>– </a:t>
                      </a:r>
                      <a:r>
                        <a:rPr lang="zh-CN" altLang="en-US" sz="1800" kern="1200" dirty="0">
                          <a:solidFill>
                            <a:schemeClr val="dk1"/>
                          </a:solidFill>
                          <a:latin typeface="+mn-lt"/>
                          <a:ea typeface="+mn-ea"/>
                          <a:cs typeface="+mn-ea"/>
                          <a:sym typeface="+mn-lt"/>
                        </a:rPr>
                        <a:t>圣路易斯</a:t>
                      </a:r>
                      <a:endParaRPr lang="en-US" sz="1800" kern="1200" dirty="0">
                        <a:solidFill>
                          <a:schemeClr val="dk1"/>
                        </a:solidFill>
                        <a:latin typeface="+mn-lt"/>
                        <a:ea typeface="+mn-ea"/>
                        <a:cs typeface="+mn-ea"/>
                        <a:sym typeface="+mn-lt"/>
                      </a:endParaRPr>
                    </a:p>
                  </a:txBody>
                  <a:tcPr/>
                </a:tc>
                <a:tc>
                  <a:txBody>
                    <a:bodyPr/>
                    <a:lstStyle/>
                    <a:p>
                      <a:pPr algn="ctr"/>
                      <a:r>
                        <a:rPr lang="en-US" sz="2000" dirty="0">
                          <a:latin typeface="+mn-lt"/>
                          <a:ea typeface="+mn-ea"/>
                          <a:cs typeface="+mn-ea"/>
                          <a:sym typeface="+mn-lt"/>
                        </a:rPr>
                        <a:t>Y</a:t>
                      </a:r>
                    </a:p>
                  </a:txBody>
                  <a:tcPr/>
                </a:tc>
                <a:tc>
                  <a:txBody>
                    <a:bodyPr/>
                    <a:lstStyle/>
                    <a:p>
                      <a:pPr algn="ctr"/>
                      <a:r>
                        <a:rPr lang="en-US" sz="2000" b="1" dirty="0">
                          <a:latin typeface="+mn-lt"/>
                          <a:ea typeface="+mn-ea"/>
                          <a:cs typeface="+mn-ea"/>
                          <a:sym typeface="+mn-lt"/>
                        </a:rPr>
                        <a:t>$1,800</a:t>
                      </a:r>
                    </a:p>
                  </a:txBody>
                  <a:tcPr/>
                </a:tc>
                <a:tc>
                  <a:txBody>
                    <a:bodyPr/>
                    <a:lstStyle/>
                    <a:p>
                      <a:pPr marL="0" algn="ctr" defTabSz="914400" rtl="0" eaLnBrk="1" latinLnBrk="0" hangingPunct="1"/>
                      <a:r>
                        <a:rPr lang="en-US" sz="2000" b="1" kern="1200" dirty="0">
                          <a:solidFill>
                            <a:srgbClr val="C00000"/>
                          </a:solidFill>
                          <a:latin typeface="+mn-lt"/>
                          <a:ea typeface="+mn-ea"/>
                          <a:cs typeface="+mn-ea"/>
                          <a:sym typeface="+mn-lt"/>
                        </a:rPr>
                        <a:t>$1,000</a:t>
                      </a:r>
                    </a:p>
                  </a:txBody>
                  <a:tcPr/>
                </a:tc>
                <a:tc>
                  <a:txBody>
                    <a:bodyPr/>
                    <a:lstStyle/>
                    <a:p>
                      <a:pPr algn="ctr"/>
                      <a:r>
                        <a:rPr lang="en-US" sz="2000" b="1" dirty="0">
                          <a:latin typeface="+mn-lt"/>
                          <a:ea typeface="+mn-ea"/>
                          <a:cs typeface="+mn-ea"/>
                          <a:sym typeface="+mn-lt"/>
                        </a:rPr>
                        <a:t>1</a:t>
                      </a:r>
                    </a:p>
                  </a:txBody>
                  <a:tcPr>
                    <a:solidFill>
                      <a:srgbClr val="00B050"/>
                    </a:solidFill>
                  </a:tcPr>
                </a:tc>
                <a:tc>
                  <a:txBody>
                    <a:bodyPr/>
                    <a:lstStyle/>
                    <a:p>
                      <a:pPr marL="0" algn="ctr" defTabSz="914400" rtl="0" eaLnBrk="1" latinLnBrk="0" hangingPunct="1"/>
                      <a:r>
                        <a:rPr lang="en-US" sz="2000" b="1" kern="1200" dirty="0">
                          <a:solidFill>
                            <a:srgbClr val="C00000"/>
                          </a:solidFill>
                          <a:latin typeface="+mn-lt"/>
                          <a:ea typeface="+mn-ea"/>
                          <a:cs typeface="+mn-ea"/>
                          <a:sym typeface="+mn-lt"/>
                        </a:rPr>
                        <a:t>$1,550</a:t>
                      </a:r>
                    </a:p>
                  </a:txBody>
                  <a:tcPr/>
                </a:tc>
                <a:tc>
                  <a:txBody>
                    <a:bodyPr/>
                    <a:lstStyle/>
                    <a:p>
                      <a:pPr algn="ctr"/>
                      <a:r>
                        <a:rPr lang="en-US" sz="2000" b="1" dirty="0">
                          <a:latin typeface="+mn-lt"/>
                          <a:ea typeface="+mn-ea"/>
                          <a:cs typeface="+mn-ea"/>
                          <a:sym typeface="+mn-lt"/>
                        </a:rPr>
                        <a:t>1</a:t>
                      </a:r>
                    </a:p>
                  </a:txBody>
                  <a:tcPr>
                    <a:solidFill>
                      <a:srgbClr val="A1E949"/>
                    </a:solidFill>
                  </a:tcPr>
                </a:tc>
                <a:extLst>
                  <a:ext uri="{0D108BD9-81ED-4DB2-BD59-A6C34878D82A}">
                    <a16:rowId xmlns:a16="http://schemas.microsoft.com/office/drawing/2014/main" val="10006"/>
                  </a:ext>
                </a:extLst>
              </a:tr>
            </a:tbl>
          </a:graphicData>
        </a:graphic>
      </p:graphicFrame>
      <p:sp>
        <p:nvSpPr>
          <p:cNvPr id="6" name="TextBox 5"/>
          <p:cNvSpPr txBox="1"/>
          <p:nvPr/>
        </p:nvSpPr>
        <p:spPr>
          <a:xfrm>
            <a:off x="615025" y="1627868"/>
            <a:ext cx="9233200" cy="1131848"/>
          </a:xfrm>
          <a:prstGeom prst="rect">
            <a:avLst/>
          </a:prstGeom>
          <a:noFill/>
        </p:spPr>
        <p:txBody>
          <a:bodyPr wrap="square" rtlCol="0">
            <a:spAutoFit/>
          </a:bodyPr>
          <a:lstStyle/>
          <a:p>
            <a:pPr>
              <a:lnSpc>
                <a:spcPct val="150000"/>
              </a:lnSpc>
            </a:pPr>
            <a:r>
              <a:rPr lang="zh-CN" altLang="en-US" b="1" dirty="0">
                <a:solidFill>
                  <a:schemeClr val="accent3"/>
                </a:solidFill>
                <a:latin typeface="+mn-lt"/>
                <a:ea typeface="+mn-ea"/>
                <a:cs typeface="+mn-ea"/>
                <a:sym typeface="+mn-lt"/>
              </a:rPr>
              <a:t>净航段价值计算： </a:t>
            </a:r>
            <a:r>
              <a:rPr lang="zh-CN" altLang="en-US" dirty="0">
                <a:latin typeface="+mn-lt"/>
                <a:ea typeface="+mn-ea"/>
                <a:cs typeface="+mn-ea"/>
                <a:sym typeface="+mn-lt"/>
              </a:rPr>
              <a:t>假设航段 </a:t>
            </a:r>
            <a:r>
              <a:rPr lang="en-US" altLang="zh-CN" dirty="0">
                <a:latin typeface="+mn-lt"/>
                <a:ea typeface="+mn-ea"/>
                <a:cs typeface="+mn-ea"/>
                <a:sym typeface="+mn-lt"/>
              </a:rPr>
              <a:t>1 </a:t>
            </a:r>
            <a:r>
              <a:rPr lang="zh-CN" altLang="en-US" dirty="0">
                <a:latin typeface="+mn-lt"/>
                <a:ea typeface="+mn-ea"/>
                <a:cs typeface="+mn-ea"/>
                <a:sym typeface="+mn-lt"/>
              </a:rPr>
              <a:t>和 航段 </a:t>
            </a:r>
            <a:r>
              <a:rPr lang="en-US" altLang="zh-CN" dirty="0">
                <a:latin typeface="+mn-lt"/>
                <a:ea typeface="+mn-ea"/>
                <a:cs typeface="+mn-ea"/>
                <a:sym typeface="+mn-lt"/>
              </a:rPr>
              <a:t>2 </a:t>
            </a:r>
            <a:r>
              <a:rPr lang="zh-CN" altLang="en-US" dirty="0">
                <a:latin typeface="+mn-lt"/>
                <a:ea typeface="+mn-ea"/>
                <a:cs typeface="+mn-ea"/>
                <a:sym typeface="+mn-lt"/>
              </a:rPr>
              <a:t>的机会成本分别为 </a:t>
            </a:r>
            <a:r>
              <a:rPr lang="en-US" altLang="zh-CN" dirty="0">
                <a:latin typeface="+mn-lt"/>
                <a:ea typeface="+mn-ea"/>
                <a:cs typeface="+mn-ea"/>
                <a:sym typeface="+mn-lt"/>
              </a:rPr>
              <a:t>$250 </a:t>
            </a:r>
            <a:r>
              <a:rPr lang="zh-CN" altLang="en-US" dirty="0">
                <a:latin typeface="+mn-lt"/>
                <a:ea typeface="+mn-ea"/>
                <a:cs typeface="+mn-ea"/>
                <a:sym typeface="+mn-lt"/>
              </a:rPr>
              <a:t>和 </a:t>
            </a:r>
            <a:r>
              <a:rPr lang="en-US" altLang="zh-CN" dirty="0">
                <a:latin typeface="+mn-lt"/>
                <a:ea typeface="+mn-ea"/>
                <a:cs typeface="+mn-ea"/>
                <a:sym typeface="+mn-lt"/>
              </a:rPr>
              <a:t>$800</a:t>
            </a:r>
            <a:endParaRPr lang="en-US" dirty="0">
              <a:latin typeface="+mn-lt"/>
              <a:ea typeface="+mn-ea"/>
              <a:cs typeface="+mn-ea"/>
              <a:sym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1168996567"/>
              </p:ext>
            </p:extLst>
          </p:nvPr>
        </p:nvGraphicFramePr>
        <p:xfrm>
          <a:off x="4592663" y="2435344"/>
          <a:ext cx="2606040" cy="396240"/>
        </p:xfrm>
        <a:graphic>
          <a:graphicData uri="http://schemas.openxmlformats.org/drawingml/2006/table">
            <a:tbl>
              <a:tblPr firstRow="1" bandRow="1">
                <a:tableStyleId>{5C22544A-7EE6-4342-B048-85BDC9FD1C3A}</a:tableStyleId>
              </a:tblPr>
              <a:tblGrid>
                <a:gridCol w="2606040">
                  <a:extLst>
                    <a:ext uri="{9D8B030D-6E8A-4147-A177-3AD203B41FA5}">
                      <a16:colId xmlns:a16="http://schemas.microsoft.com/office/drawing/2014/main" val="20000"/>
                    </a:ext>
                  </a:extLst>
                </a:gridCol>
              </a:tblGrid>
              <a:tr h="370840">
                <a:tc>
                  <a:txBody>
                    <a:bodyPr/>
                    <a:lstStyle/>
                    <a:p>
                      <a:pPr algn="ctr"/>
                      <a:r>
                        <a:rPr lang="zh-CN" altLang="en-US" sz="2000" dirty="0">
                          <a:latin typeface="+mn-lt"/>
                          <a:ea typeface="+mn-ea"/>
                          <a:cs typeface="+mn-ea"/>
                          <a:sym typeface="+mn-lt"/>
                        </a:rPr>
                        <a:t>航段 </a:t>
                      </a:r>
                      <a:r>
                        <a:rPr lang="en-US" altLang="zh-CN" sz="2000" dirty="0">
                          <a:latin typeface="+mn-lt"/>
                          <a:ea typeface="+mn-ea"/>
                          <a:cs typeface="+mn-ea"/>
                          <a:sym typeface="+mn-lt"/>
                        </a:rPr>
                        <a:t>1</a:t>
                      </a:r>
                      <a:endParaRPr lang="en-US" sz="2000" dirty="0">
                        <a:latin typeface="+mn-lt"/>
                        <a:ea typeface="+mn-ea"/>
                        <a:cs typeface="+mn-ea"/>
                        <a:sym typeface="+mn-lt"/>
                      </a:endParaRPr>
                    </a:p>
                  </a:txBody>
                  <a:tcPr>
                    <a:solidFill>
                      <a:schemeClr val="accent5"/>
                    </a:solidFill>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922956395"/>
              </p:ext>
            </p:extLst>
          </p:nvPr>
        </p:nvGraphicFramePr>
        <p:xfrm>
          <a:off x="7137743" y="2435344"/>
          <a:ext cx="2430779" cy="396240"/>
        </p:xfrm>
        <a:graphic>
          <a:graphicData uri="http://schemas.openxmlformats.org/drawingml/2006/table">
            <a:tbl>
              <a:tblPr firstRow="1" bandRow="1">
                <a:tableStyleId>{5C22544A-7EE6-4342-B048-85BDC9FD1C3A}</a:tableStyleId>
              </a:tblPr>
              <a:tblGrid>
                <a:gridCol w="2430779">
                  <a:extLst>
                    <a:ext uri="{9D8B030D-6E8A-4147-A177-3AD203B41FA5}">
                      <a16:colId xmlns:a16="http://schemas.microsoft.com/office/drawing/2014/main" val="20000"/>
                    </a:ext>
                  </a:extLst>
                </a:gridCol>
              </a:tblGrid>
              <a:tr h="388620">
                <a:tc>
                  <a:txBody>
                    <a:bodyPr/>
                    <a:lstStyle/>
                    <a:p>
                      <a:pPr algn="ctr"/>
                      <a:r>
                        <a:rPr lang="zh-CN" altLang="en-US" sz="2000" dirty="0">
                          <a:latin typeface="+mn-lt"/>
                          <a:ea typeface="+mn-ea"/>
                          <a:cs typeface="+mn-ea"/>
                          <a:sym typeface="+mn-lt"/>
                        </a:rPr>
                        <a:t>航段 </a:t>
                      </a:r>
                      <a:r>
                        <a:rPr lang="en-US" altLang="zh-CN" sz="2000" dirty="0">
                          <a:latin typeface="+mn-lt"/>
                          <a:ea typeface="+mn-ea"/>
                          <a:cs typeface="+mn-ea"/>
                          <a:sym typeface="+mn-lt"/>
                        </a:rPr>
                        <a:t>2</a:t>
                      </a:r>
                      <a:endParaRPr lang="en-US" sz="2000" dirty="0">
                        <a:latin typeface="+mn-lt"/>
                        <a:ea typeface="+mn-ea"/>
                        <a:cs typeface="+mn-ea"/>
                        <a:sym typeface="+mn-lt"/>
                      </a:endParaRPr>
                    </a:p>
                  </a:txBody>
                  <a:tcPr>
                    <a:solidFill>
                      <a:schemeClr val="accent5"/>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76089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中心辐射型网络</a:t>
            </a:r>
            <a:endParaRPr lang="zh-CN" altLang="en-US" dirty="0">
              <a:sym typeface="+mn-lt"/>
            </a:endParaRPr>
          </a:p>
        </p:txBody>
      </p:sp>
      <p:sp>
        <p:nvSpPr>
          <p:cNvPr id="23" name="内容占位符 22"/>
          <p:cNvSpPr>
            <a:spLocks noGrp="1"/>
          </p:cNvSpPr>
          <p:nvPr>
            <p:ph sz="quarter" idx="13"/>
          </p:nvPr>
        </p:nvSpPr>
        <p:spPr/>
        <p:txBody>
          <a:bodyPr/>
          <a:lstStyle/>
          <a:p>
            <a:endParaRPr lang="zh-CN" altLang="en-US"/>
          </a:p>
        </p:txBody>
      </p:sp>
      <p:sp>
        <p:nvSpPr>
          <p:cNvPr id="5" name="Oval 4"/>
          <p:cNvSpPr/>
          <p:nvPr/>
        </p:nvSpPr>
        <p:spPr>
          <a:xfrm>
            <a:off x="3662101" y="3816396"/>
            <a:ext cx="465826" cy="46582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 name="Oval 5"/>
          <p:cNvSpPr/>
          <p:nvPr/>
        </p:nvSpPr>
        <p:spPr>
          <a:xfrm>
            <a:off x="5993296" y="3706481"/>
            <a:ext cx="465826" cy="46582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 name="Oval 6"/>
          <p:cNvSpPr/>
          <p:nvPr/>
        </p:nvSpPr>
        <p:spPr>
          <a:xfrm>
            <a:off x="2738263" y="2081842"/>
            <a:ext cx="316302" cy="3105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Oval 7"/>
          <p:cNvSpPr/>
          <p:nvPr/>
        </p:nvSpPr>
        <p:spPr>
          <a:xfrm>
            <a:off x="2344363" y="2964556"/>
            <a:ext cx="316302" cy="3105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 name="Oval 8"/>
          <p:cNvSpPr/>
          <p:nvPr/>
        </p:nvSpPr>
        <p:spPr>
          <a:xfrm>
            <a:off x="1870038" y="3677680"/>
            <a:ext cx="316302" cy="3105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 name="Oval 9"/>
          <p:cNvSpPr/>
          <p:nvPr/>
        </p:nvSpPr>
        <p:spPr>
          <a:xfrm>
            <a:off x="2792388" y="4601003"/>
            <a:ext cx="316302" cy="3105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 name="Oval 10"/>
          <p:cNvSpPr/>
          <p:nvPr/>
        </p:nvSpPr>
        <p:spPr>
          <a:xfrm>
            <a:off x="3530487" y="5433638"/>
            <a:ext cx="316302" cy="3105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2" name="Oval 11"/>
          <p:cNvSpPr/>
          <p:nvPr/>
        </p:nvSpPr>
        <p:spPr>
          <a:xfrm>
            <a:off x="4293500" y="4829874"/>
            <a:ext cx="316302" cy="3105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 name="Oval 12"/>
          <p:cNvSpPr/>
          <p:nvPr/>
        </p:nvSpPr>
        <p:spPr>
          <a:xfrm>
            <a:off x="4947675" y="2426831"/>
            <a:ext cx="316302" cy="3105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4" name="Oval 13"/>
          <p:cNvSpPr/>
          <p:nvPr/>
        </p:nvSpPr>
        <p:spPr>
          <a:xfrm>
            <a:off x="6321014" y="2662746"/>
            <a:ext cx="316302" cy="3105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5" name="Oval 14"/>
          <p:cNvSpPr/>
          <p:nvPr/>
        </p:nvSpPr>
        <p:spPr>
          <a:xfrm>
            <a:off x="7209935" y="2185730"/>
            <a:ext cx="316302" cy="3105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6" name="Oval 15"/>
          <p:cNvSpPr/>
          <p:nvPr/>
        </p:nvSpPr>
        <p:spPr>
          <a:xfrm>
            <a:off x="7764242" y="2732098"/>
            <a:ext cx="316302" cy="3105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7" name="Oval 16"/>
          <p:cNvSpPr/>
          <p:nvPr/>
        </p:nvSpPr>
        <p:spPr>
          <a:xfrm>
            <a:off x="6938002" y="4085985"/>
            <a:ext cx="316302" cy="3105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8" name="Oval 17"/>
          <p:cNvSpPr/>
          <p:nvPr/>
        </p:nvSpPr>
        <p:spPr>
          <a:xfrm>
            <a:off x="6706572" y="4807730"/>
            <a:ext cx="316302" cy="3105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9" name="Oval 18"/>
          <p:cNvSpPr/>
          <p:nvPr/>
        </p:nvSpPr>
        <p:spPr>
          <a:xfrm>
            <a:off x="5773720" y="5146250"/>
            <a:ext cx="316302" cy="3105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21" name="Straight Connector 20"/>
          <p:cNvCxnSpPr>
            <a:stCxn id="7" idx="5"/>
            <a:endCxn id="5" idx="1"/>
          </p:cNvCxnSpPr>
          <p:nvPr/>
        </p:nvCxnSpPr>
        <p:spPr>
          <a:xfrm>
            <a:off x="3008244" y="2346913"/>
            <a:ext cx="722076" cy="1537702"/>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5" idx="2"/>
          </p:cNvCxnSpPr>
          <p:nvPr/>
        </p:nvCxnSpPr>
        <p:spPr>
          <a:xfrm>
            <a:off x="2543229" y="3325227"/>
            <a:ext cx="1118873" cy="724083"/>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157614" y="3925555"/>
            <a:ext cx="1497642" cy="192912"/>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051906" y="4220806"/>
            <a:ext cx="692981" cy="379504"/>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3697544" y="4298608"/>
            <a:ext cx="183785" cy="1153673"/>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5055079" y="4117675"/>
            <a:ext cx="1132" cy="7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198114" y="2674191"/>
            <a:ext cx="876662" cy="1103488"/>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endCxn id="12" idx="0"/>
          </p:cNvCxnSpPr>
          <p:nvPr/>
        </p:nvCxnSpPr>
        <p:spPr>
          <a:xfrm>
            <a:off x="4004405" y="4241260"/>
            <a:ext cx="447246" cy="588614"/>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6" idx="5"/>
            <a:endCxn id="18" idx="1"/>
          </p:cNvCxnSpPr>
          <p:nvPr/>
        </p:nvCxnSpPr>
        <p:spPr>
          <a:xfrm>
            <a:off x="6390903" y="4104089"/>
            <a:ext cx="361990" cy="74912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6" idx="5"/>
            <a:endCxn id="17" idx="2"/>
          </p:cNvCxnSpPr>
          <p:nvPr/>
        </p:nvCxnSpPr>
        <p:spPr>
          <a:xfrm>
            <a:off x="6390903" y="4104089"/>
            <a:ext cx="547099" cy="137171"/>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6" idx="4"/>
            <a:endCxn id="19" idx="0"/>
          </p:cNvCxnSpPr>
          <p:nvPr/>
        </p:nvCxnSpPr>
        <p:spPr>
          <a:xfrm flipH="1">
            <a:off x="5931871" y="4172308"/>
            <a:ext cx="294338" cy="973942"/>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6" idx="0"/>
          </p:cNvCxnSpPr>
          <p:nvPr/>
        </p:nvCxnSpPr>
        <p:spPr>
          <a:xfrm flipH="1">
            <a:off x="6226210" y="2964612"/>
            <a:ext cx="218527" cy="741868"/>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5" idx="3"/>
            <a:endCxn id="6" idx="7"/>
          </p:cNvCxnSpPr>
          <p:nvPr/>
        </p:nvCxnSpPr>
        <p:spPr>
          <a:xfrm flipH="1">
            <a:off x="6390903" y="2450801"/>
            <a:ext cx="865353" cy="1323899"/>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endCxn id="6" idx="6"/>
          </p:cNvCxnSpPr>
          <p:nvPr/>
        </p:nvCxnSpPr>
        <p:spPr>
          <a:xfrm flipH="1">
            <a:off x="6459122" y="2987614"/>
            <a:ext cx="1348582" cy="95178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5" idx="6"/>
          </p:cNvCxnSpPr>
          <p:nvPr/>
        </p:nvCxnSpPr>
        <p:spPr>
          <a:xfrm flipV="1">
            <a:off x="4127927" y="3973871"/>
            <a:ext cx="1883018" cy="7543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3709941" y="3809659"/>
            <a:ext cx="417571" cy="461665"/>
          </a:xfrm>
          <a:prstGeom prst="rect">
            <a:avLst/>
          </a:prstGeom>
          <a:noFill/>
        </p:spPr>
        <p:txBody>
          <a:bodyPr wrap="square" rtlCol="0">
            <a:spAutoFit/>
          </a:bodyPr>
          <a:lstStyle/>
          <a:p>
            <a:r>
              <a:rPr lang="en-US" dirty="0">
                <a:latin typeface="+mn-lt"/>
                <a:ea typeface="+mn-ea"/>
                <a:cs typeface="+mn-ea"/>
                <a:sym typeface="+mn-lt"/>
              </a:rPr>
              <a:t>A</a:t>
            </a:r>
          </a:p>
        </p:txBody>
      </p:sp>
      <p:sp>
        <p:nvSpPr>
          <p:cNvPr id="66" name="TextBox 65"/>
          <p:cNvSpPr txBox="1"/>
          <p:nvPr/>
        </p:nvSpPr>
        <p:spPr>
          <a:xfrm>
            <a:off x="6061594" y="3712320"/>
            <a:ext cx="417571" cy="461665"/>
          </a:xfrm>
          <a:prstGeom prst="rect">
            <a:avLst/>
          </a:prstGeom>
          <a:noFill/>
        </p:spPr>
        <p:txBody>
          <a:bodyPr wrap="square" rtlCol="0">
            <a:spAutoFit/>
          </a:bodyPr>
          <a:lstStyle/>
          <a:p>
            <a:r>
              <a:rPr lang="en-US" dirty="0">
                <a:latin typeface="+mn-lt"/>
                <a:ea typeface="+mn-ea"/>
                <a:cs typeface="+mn-ea"/>
                <a:sym typeface="+mn-lt"/>
              </a:rPr>
              <a:t>B</a:t>
            </a:r>
          </a:p>
        </p:txBody>
      </p:sp>
      <p:sp>
        <p:nvSpPr>
          <p:cNvPr id="67" name="TextBox 66"/>
          <p:cNvSpPr txBox="1"/>
          <p:nvPr/>
        </p:nvSpPr>
        <p:spPr>
          <a:xfrm>
            <a:off x="8266542" y="1782070"/>
            <a:ext cx="3318004" cy="4444678"/>
          </a:xfrm>
          <a:prstGeom prst="rect">
            <a:avLst/>
          </a:prstGeom>
          <a:noFill/>
        </p:spPr>
        <p:txBody>
          <a:bodyPr wrap="square" rtlCol="0">
            <a:spAutoFit/>
          </a:bodyPr>
          <a:lstStyle/>
          <a:p>
            <a:pPr>
              <a:lnSpc>
                <a:spcPct val="130000"/>
              </a:lnSpc>
            </a:pPr>
            <a:r>
              <a:rPr lang="zh-CN" altLang="en-US" sz="2200" b="1" dirty="0">
                <a:latin typeface="+mn-lt"/>
                <a:ea typeface="+mn-ea"/>
                <a:cs typeface="+mn-ea"/>
                <a:sym typeface="+mn-lt"/>
              </a:rPr>
              <a:t>中心辐射型网络：</a:t>
            </a:r>
            <a:endParaRPr lang="en-US" altLang="zh-CN" sz="2200" b="1" dirty="0">
              <a:latin typeface="+mn-lt"/>
              <a:ea typeface="+mn-ea"/>
              <a:cs typeface="+mn-ea"/>
              <a:sym typeface="+mn-lt"/>
            </a:endParaRPr>
          </a:p>
          <a:p>
            <a:pPr marL="342900" indent="-342900">
              <a:lnSpc>
                <a:spcPct val="130000"/>
              </a:lnSpc>
              <a:buFont typeface="Wingdings" panose="05000000000000000000" pitchFamily="2" charset="2"/>
              <a:buChar char="v"/>
            </a:pPr>
            <a:r>
              <a:rPr lang="zh-CN" altLang="en-US" sz="2200" dirty="0">
                <a:latin typeface="+mn-lt"/>
                <a:ea typeface="+mn-ea"/>
                <a:cs typeface="+mn-ea"/>
                <a:sym typeface="+mn-lt"/>
              </a:rPr>
              <a:t>东部</a:t>
            </a:r>
            <a:r>
              <a:rPr lang="en-US" sz="2200" dirty="0">
                <a:latin typeface="+mn-lt"/>
                <a:ea typeface="+mn-ea"/>
                <a:cs typeface="+mn-ea"/>
                <a:sym typeface="+mn-lt"/>
              </a:rPr>
              <a:t>20 </a:t>
            </a:r>
            <a:r>
              <a:rPr lang="zh-CN" altLang="en-US" sz="2200" dirty="0">
                <a:latin typeface="+mn-lt"/>
                <a:ea typeface="+mn-ea"/>
                <a:cs typeface="+mn-ea"/>
                <a:sym typeface="+mn-lt"/>
              </a:rPr>
              <a:t>个城市经过枢纽 </a:t>
            </a:r>
            <a:r>
              <a:rPr lang="en-US" altLang="zh-CN" sz="2200" dirty="0">
                <a:latin typeface="+mn-lt"/>
                <a:ea typeface="+mn-ea"/>
                <a:cs typeface="+mn-ea"/>
                <a:sym typeface="+mn-lt"/>
              </a:rPr>
              <a:t>A </a:t>
            </a:r>
            <a:r>
              <a:rPr lang="zh-CN" altLang="en-US" sz="2200" dirty="0">
                <a:latin typeface="+mn-lt"/>
                <a:ea typeface="+mn-ea"/>
                <a:cs typeface="+mn-ea"/>
                <a:sym typeface="+mn-lt"/>
              </a:rPr>
              <a:t>和 </a:t>
            </a:r>
            <a:r>
              <a:rPr lang="en-US" altLang="zh-CN" sz="2200" dirty="0">
                <a:latin typeface="+mn-lt"/>
                <a:ea typeface="+mn-ea"/>
                <a:cs typeface="+mn-ea"/>
                <a:sym typeface="+mn-lt"/>
              </a:rPr>
              <a:t>B </a:t>
            </a:r>
            <a:r>
              <a:rPr lang="zh-CN" altLang="en-US" sz="2200" dirty="0">
                <a:latin typeface="+mn-lt"/>
                <a:ea typeface="+mn-ea"/>
                <a:cs typeface="+mn-ea"/>
                <a:sym typeface="+mn-lt"/>
              </a:rPr>
              <a:t>连接西部</a:t>
            </a:r>
            <a:r>
              <a:rPr lang="en-US" altLang="zh-CN" sz="2200" dirty="0">
                <a:latin typeface="+mn-lt"/>
                <a:ea typeface="+mn-ea"/>
                <a:cs typeface="+mn-ea"/>
                <a:sym typeface="+mn-lt"/>
              </a:rPr>
              <a:t>20</a:t>
            </a:r>
            <a:r>
              <a:rPr lang="zh-CN" altLang="en-US" sz="2200" dirty="0">
                <a:latin typeface="+mn-lt"/>
                <a:ea typeface="+mn-ea"/>
                <a:cs typeface="+mn-ea"/>
                <a:sym typeface="+mn-lt"/>
              </a:rPr>
              <a:t>个城市，构成 </a:t>
            </a:r>
            <a:r>
              <a:rPr lang="en-US" altLang="zh-CN" sz="2200" dirty="0">
                <a:latin typeface="+mn-lt"/>
                <a:ea typeface="+mn-ea"/>
                <a:cs typeface="+mn-ea"/>
                <a:sym typeface="+mn-lt"/>
              </a:rPr>
              <a:t>400 </a:t>
            </a:r>
            <a:r>
              <a:rPr lang="zh-CN" altLang="en-US" sz="2200" dirty="0">
                <a:latin typeface="+mn-lt"/>
                <a:ea typeface="+mn-ea"/>
                <a:cs typeface="+mn-ea"/>
                <a:sym typeface="+mn-lt"/>
              </a:rPr>
              <a:t>个不同产品</a:t>
            </a:r>
            <a:r>
              <a:rPr lang="en-US" altLang="zh-CN" sz="2200" dirty="0">
                <a:latin typeface="+mn-lt"/>
                <a:ea typeface="+mn-ea"/>
                <a:cs typeface="+mn-ea"/>
                <a:sym typeface="+mn-lt"/>
              </a:rPr>
              <a:t>;</a:t>
            </a:r>
          </a:p>
          <a:p>
            <a:pPr marL="342900" indent="-342900">
              <a:lnSpc>
                <a:spcPct val="130000"/>
              </a:lnSpc>
              <a:buFont typeface="Wingdings" panose="05000000000000000000" pitchFamily="2" charset="2"/>
              <a:buChar char="v"/>
            </a:pPr>
            <a:r>
              <a:rPr lang="zh-CN" altLang="en-US" sz="2200" dirty="0">
                <a:latin typeface="+mn-lt"/>
                <a:ea typeface="+mn-ea"/>
                <a:cs typeface="+mn-ea"/>
                <a:sym typeface="+mn-lt"/>
              </a:rPr>
              <a:t>是否接受</a:t>
            </a:r>
            <a:r>
              <a:rPr lang="en-US" altLang="zh-CN" sz="2200" dirty="0">
                <a:latin typeface="+mn-lt"/>
                <a:ea typeface="+mn-ea"/>
                <a:cs typeface="+mn-ea"/>
                <a:sym typeface="+mn-lt"/>
              </a:rPr>
              <a:t>A</a:t>
            </a:r>
            <a:r>
              <a:rPr lang="en-US" altLang="zh-CN" sz="2200" baseline="-25000" dirty="0">
                <a:latin typeface="+mn-lt"/>
                <a:ea typeface="+mn-ea"/>
                <a:cs typeface="+mn-ea"/>
                <a:sym typeface="+mn-lt"/>
              </a:rPr>
              <a:t>1</a:t>
            </a:r>
            <a:r>
              <a:rPr lang="zh-CN" altLang="en-US" sz="2200" dirty="0">
                <a:latin typeface="+mn-lt"/>
                <a:ea typeface="+mn-ea"/>
                <a:cs typeface="+mn-ea"/>
                <a:sym typeface="+mn-lt"/>
              </a:rPr>
              <a:t>至</a:t>
            </a:r>
            <a:r>
              <a:rPr lang="en-US" altLang="zh-CN" sz="2200" dirty="0">
                <a:latin typeface="+mn-lt"/>
                <a:ea typeface="+mn-ea"/>
                <a:cs typeface="+mn-ea"/>
                <a:sym typeface="+mn-lt"/>
              </a:rPr>
              <a:t>B</a:t>
            </a:r>
            <a:r>
              <a:rPr lang="en-US" altLang="zh-CN" sz="2200" baseline="-25000" dirty="0">
                <a:latin typeface="+mn-lt"/>
                <a:ea typeface="+mn-ea"/>
                <a:cs typeface="+mn-ea"/>
                <a:sym typeface="+mn-lt"/>
              </a:rPr>
              <a:t>1</a:t>
            </a:r>
            <a:r>
              <a:rPr lang="zh-CN" altLang="en-US" sz="2200" dirty="0">
                <a:latin typeface="+mn-lt"/>
                <a:ea typeface="+mn-ea"/>
                <a:cs typeface="+mn-ea"/>
                <a:sym typeface="+mn-lt"/>
              </a:rPr>
              <a:t>预订不仅受</a:t>
            </a:r>
            <a:r>
              <a:rPr lang="en-US" altLang="zh-CN" sz="2200" dirty="0">
                <a:latin typeface="+mn-lt"/>
                <a:ea typeface="+mn-ea"/>
                <a:cs typeface="+mn-ea"/>
                <a:sym typeface="+mn-lt"/>
              </a:rPr>
              <a:t>A</a:t>
            </a:r>
            <a:r>
              <a:rPr lang="en-US" altLang="zh-CN" sz="2200" baseline="-25000" dirty="0">
                <a:latin typeface="+mn-lt"/>
                <a:ea typeface="+mn-ea"/>
                <a:cs typeface="+mn-ea"/>
                <a:sym typeface="+mn-lt"/>
              </a:rPr>
              <a:t>2</a:t>
            </a:r>
            <a:r>
              <a:rPr lang="zh-CN" altLang="en-US" sz="2200" dirty="0">
                <a:latin typeface="+mn-lt"/>
                <a:ea typeface="+mn-ea"/>
                <a:cs typeface="+mn-ea"/>
                <a:sym typeface="+mn-lt"/>
              </a:rPr>
              <a:t>至</a:t>
            </a:r>
            <a:r>
              <a:rPr lang="en-US" altLang="zh-CN" sz="2200" dirty="0">
                <a:latin typeface="+mn-lt"/>
                <a:ea typeface="+mn-ea"/>
                <a:cs typeface="+mn-ea"/>
                <a:sym typeface="+mn-lt"/>
              </a:rPr>
              <a:t>B</a:t>
            </a:r>
            <a:r>
              <a:rPr lang="en-US" altLang="zh-CN" sz="2200" baseline="-25000" dirty="0">
                <a:latin typeface="+mn-lt"/>
                <a:ea typeface="+mn-ea"/>
                <a:cs typeface="+mn-ea"/>
                <a:sym typeface="+mn-lt"/>
              </a:rPr>
              <a:t>2</a:t>
            </a:r>
            <a:r>
              <a:rPr lang="zh-CN" altLang="en-US" sz="2200" dirty="0">
                <a:latin typeface="+mn-lt"/>
                <a:ea typeface="+mn-ea"/>
                <a:cs typeface="+mn-ea"/>
                <a:sym typeface="+mn-lt"/>
              </a:rPr>
              <a:t>航班价格影响，更与</a:t>
            </a:r>
            <a:r>
              <a:rPr lang="en-US" altLang="zh-CN" sz="2200" dirty="0">
                <a:latin typeface="+mn-lt"/>
                <a:ea typeface="+mn-ea"/>
                <a:cs typeface="+mn-ea"/>
                <a:sym typeface="+mn-lt"/>
              </a:rPr>
              <a:t>A</a:t>
            </a:r>
            <a:r>
              <a:rPr lang="en-US" altLang="zh-CN" sz="2200" baseline="-25000" dirty="0">
                <a:latin typeface="+mn-lt"/>
                <a:ea typeface="+mn-ea"/>
                <a:cs typeface="+mn-ea"/>
                <a:sym typeface="+mn-lt"/>
              </a:rPr>
              <a:t>1</a:t>
            </a:r>
            <a:r>
              <a:rPr lang="zh-CN" altLang="en-US" sz="2200" dirty="0">
                <a:latin typeface="+mn-lt"/>
                <a:ea typeface="+mn-ea"/>
                <a:cs typeface="+mn-ea"/>
                <a:sym typeface="+mn-lt"/>
              </a:rPr>
              <a:t>至</a:t>
            </a:r>
            <a:r>
              <a:rPr lang="en-US" altLang="zh-CN" sz="2200" dirty="0">
                <a:latin typeface="+mn-lt"/>
                <a:ea typeface="+mn-ea"/>
                <a:cs typeface="+mn-ea"/>
                <a:sym typeface="+mn-lt"/>
              </a:rPr>
              <a:t>B</a:t>
            </a:r>
            <a:r>
              <a:rPr lang="en-US" altLang="zh-CN" sz="2200" baseline="-25000" dirty="0">
                <a:latin typeface="+mn-lt"/>
                <a:ea typeface="+mn-ea"/>
                <a:cs typeface="+mn-ea"/>
                <a:sym typeface="+mn-lt"/>
              </a:rPr>
              <a:t>1</a:t>
            </a:r>
            <a:r>
              <a:rPr lang="zh-CN" altLang="en-US" sz="2200" dirty="0">
                <a:latin typeface="+mn-lt"/>
                <a:ea typeface="+mn-ea"/>
                <a:cs typeface="+mn-ea"/>
                <a:sym typeface="+mn-lt"/>
              </a:rPr>
              <a:t>航班上各航段资源有关。</a:t>
            </a:r>
            <a:endParaRPr lang="en-US" sz="2200" dirty="0">
              <a:latin typeface="+mn-lt"/>
              <a:ea typeface="+mn-ea"/>
              <a:cs typeface="+mn-ea"/>
              <a:sym typeface="+mn-lt"/>
            </a:endParaRPr>
          </a:p>
        </p:txBody>
      </p:sp>
      <p:sp>
        <p:nvSpPr>
          <p:cNvPr id="3" name="TextBox 2"/>
          <p:cNvSpPr txBox="1"/>
          <p:nvPr/>
        </p:nvSpPr>
        <p:spPr>
          <a:xfrm>
            <a:off x="1215445" y="3596413"/>
            <a:ext cx="652784" cy="461665"/>
          </a:xfrm>
          <a:prstGeom prst="rect">
            <a:avLst/>
          </a:prstGeom>
          <a:noFill/>
        </p:spPr>
        <p:txBody>
          <a:bodyPr wrap="square" rtlCol="0">
            <a:spAutoFit/>
          </a:bodyPr>
          <a:lstStyle/>
          <a:p>
            <a:r>
              <a:rPr lang="en-US" dirty="0">
                <a:latin typeface="+mn-lt"/>
                <a:ea typeface="+mn-ea"/>
                <a:cs typeface="+mn-ea"/>
                <a:sym typeface="+mn-lt"/>
              </a:rPr>
              <a:t>A</a:t>
            </a:r>
            <a:r>
              <a:rPr lang="en-US" baseline="-25000" dirty="0">
                <a:latin typeface="+mn-lt"/>
                <a:ea typeface="+mn-ea"/>
                <a:cs typeface="+mn-ea"/>
                <a:sym typeface="+mn-lt"/>
              </a:rPr>
              <a:t>1</a:t>
            </a:r>
          </a:p>
        </p:txBody>
      </p:sp>
      <p:sp>
        <p:nvSpPr>
          <p:cNvPr id="39" name="TextBox 38"/>
          <p:cNvSpPr txBox="1"/>
          <p:nvPr/>
        </p:nvSpPr>
        <p:spPr>
          <a:xfrm>
            <a:off x="2217850" y="1977977"/>
            <a:ext cx="652784" cy="461665"/>
          </a:xfrm>
          <a:prstGeom prst="rect">
            <a:avLst/>
          </a:prstGeom>
          <a:noFill/>
        </p:spPr>
        <p:txBody>
          <a:bodyPr wrap="square" rtlCol="0">
            <a:spAutoFit/>
          </a:bodyPr>
          <a:lstStyle/>
          <a:p>
            <a:r>
              <a:rPr lang="en-US" dirty="0">
                <a:latin typeface="+mn-lt"/>
                <a:ea typeface="+mn-ea"/>
                <a:cs typeface="+mn-ea"/>
                <a:sym typeface="+mn-lt"/>
              </a:rPr>
              <a:t>A</a:t>
            </a:r>
            <a:r>
              <a:rPr lang="en-US" baseline="-25000" dirty="0">
                <a:latin typeface="+mn-lt"/>
                <a:ea typeface="+mn-ea"/>
                <a:cs typeface="+mn-ea"/>
                <a:sym typeface="+mn-lt"/>
              </a:rPr>
              <a:t>2</a:t>
            </a:r>
          </a:p>
        </p:txBody>
      </p:sp>
      <p:sp>
        <p:nvSpPr>
          <p:cNvPr id="40" name="TextBox 39"/>
          <p:cNvSpPr txBox="1"/>
          <p:nvPr/>
        </p:nvSpPr>
        <p:spPr>
          <a:xfrm>
            <a:off x="6697528" y="1982272"/>
            <a:ext cx="652784" cy="461665"/>
          </a:xfrm>
          <a:prstGeom prst="rect">
            <a:avLst/>
          </a:prstGeom>
          <a:noFill/>
        </p:spPr>
        <p:txBody>
          <a:bodyPr wrap="square" rtlCol="0">
            <a:spAutoFit/>
          </a:bodyPr>
          <a:lstStyle/>
          <a:p>
            <a:r>
              <a:rPr lang="en-US" dirty="0">
                <a:latin typeface="+mn-lt"/>
                <a:ea typeface="+mn-ea"/>
                <a:cs typeface="+mn-ea"/>
                <a:sym typeface="+mn-lt"/>
              </a:rPr>
              <a:t>B</a:t>
            </a:r>
            <a:r>
              <a:rPr lang="en-US" baseline="-25000" dirty="0">
                <a:latin typeface="+mn-lt"/>
                <a:ea typeface="+mn-ea"/>
                <a:cs typeface="+mn-ea"/>
                <a:sym typeface="+mn-lt"/>
              </a:rPr>
              <a:t>2</a:t>
            </a:r>
          </a:p>
        </p:txBody>
      </p:sp>
      <p:sp>
        <p:nvSpPr>
          <p:cNvPr id="41" name="TextBox 40"/>
          <p:cNvSpPr txBox="1"/>
          <p:nvPr/>
        </p:nvSpPr>
        <p:spPr>
          <a:xfrm>
            <a:off x="7281368" y="4034297"/>
            <a:ext cx="652784" cy="461665"/>
          </a:xfrm>
          <a:prstGeom prst="rect">
            <a:avLst/>
          </a:prstGeom>
          <a:noFill/>
        </p:spPr>
        <p:txBody>
          <a:bodyPr wrap="square" rtlCol="0">
            <a:spAutoFit/>
          </a:bodyPr>
          <a:lstStyle/>
          <a:p>
            <a:r>
              <a:rPr lang="en-US" dirty="0">
                <a:latin typeface="+mn-lt"/>
                <a:ea typeface="+mn-ea"/>
                <a:cs typeface="+mn-ea"/>
                <a:sym typeface="+mn-lt"/>
              </a:rPr>
              <a:t>B</a:t>
            </a:r>
            <a:r>
              <a:rPr lang="en-US" baseline="-25000" dirty="0">
                <a:latin typeface="+mn-lt"/>
                <a:ea typeface="+mn-ea"/>
                <a:cs typeface="+mn-ea"/>
                <a:sym typeface="+mn-lt"/>
              </a:rPr>
              <a:t>1</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网络管理中的虚拟嵌套</a:t>
            </a:r>
            <a:endParaRPr lang="zh-CN" altLang="en-US" dirty="0">
              <a:sym typeface="+mn-lt"/>
            </a:endParaRPr>
          </a:p>
        </p:txBody>
      </p:sp>
      <p:sp>
        <p:nvSpPr>
          <p:cNvPr id="3" name="内容占位符 2"/>
          <p:cNvSpPr>
            <a:spLocks noGrp="1"/>
          </p:cNvSpPr>
          <p:nvPr>
            <p:ph sz="quarter" idx="13"/>
          </p:nvPr>
        </p:nvSpPr>
        <p:spPr/>
        <p:txBody>
          <a:bodyPr>
            <a:normAutofit fontScale="92500"/>
          </a:bodyPr>
          <a:lstStyle/>
          <a:p>
            <a:r>
              <a:rPr lang="zh-CN" altLang="en-US">
                <a:sym typeface="+mn-lt"/>
              </a:rPr>
              <a:t>航段</a:t>
            </a:r>
            <a:r>
              <a:rPr lang="en-US" altLang="zh-CN">
                <a:sym typeface="+mn-lt"/>
              </a:rPr>
              <a:t>1</a:t>
            </a:r>
            <a:r>
              <a:rPr lang="zh-CN" altLang="en-US">
                <a:sym typeface="+mn-lt"/>
              </a:rPr>
              <a:t>和航段</a:t>
            </a:r>
            <a:r>
              <a:rPr lang="en-US" altLang="zh-CN">
                <a:sym typeface="+mn-lt"/>
              </a:rPr>
              <a:t>2</a:t>
            </a:r>
            <a:r>
              <a:rPr lang="zh-CN" altLang="en-US">
                <a:sym typeface="+mn-lt"/>
              </a:rPr>
              <a:t>的机会成本如何确定？</a:t>
            </a:r>
            <a:endParaRPr lang="en-US" altLang="zh-CN">
              <a:sym typeface="+mn-lt"/>
            </a:endParaRPr>
          </a:p>
          <a:p>
            <a:pPr lvl="1"/>
            <a:r>
              <a:rPr lang="zh-CN" altLang="en-US">
                <a:sym typeface="+mn-lt"/>
              </a:rPr>
              <a:t>根据以往经验估计产品的未来机会成本；</a:t>
            </a:r>
            <a:endParaRPr lang="en-US" altLang="zh-CN">
              <a:sym typeface="+mn-lt"/>
            </a:endParaRPr>
          </a:p>
          <a:p>
            <a:pPr lvl="1"/>
            <a:r>
              <a:rPr lang="zh-CN" altLang="en-US">
                <a:sym typeface="+mn-lt"/>
              </a:rPr>
              <a:t>用历史机会成本把 </a:t>
            </a:r>
            <a:r>
              <a:rPr lang="en-US" altLang="zh-CN">
                <a:sym typeface="+mn-lt"/>
              </a:rPr>
              <a:t>ODF </a:t>
            </a:r>
            <a:r>
              <a:rPr lang="zh-CN" altLang="en-US">
                <a:sym typeface="+mn-lt"/>
              </a:rPr>
              <a:t>映射到存储桶（静态虚拟嵌套方法）；</a:t>
            </a:r>
            <a:endParaRPr lang="en-US" altLang="zh-CN">
              <a:sym typeface="+mn-lt"/>
            </a:endParaRPr>
          </a:p>
          <a:p>
            <a:pPr lvl="1"/>
            <a:r>
              <a:rPr lang="zh-CN" altLang="en-US">
                <a:sym typeface="+mn-lt"/>
              </a:rPr>
              <a:t>例 </a:t>
            </a:r>
            <a:r>
              <a:rPr lang="en-US" altLang="zh-CN">
                <a:sym typeface="+mn-lt"/>
              </a:rPr>
              <a:t>6: </a:t>
            </a:r>
            <a:r>
              <a:rPr lang="zh-CN" altLang="en-US">
                <a:sym typeface="+mn-lt"/>
              </a:rPr>
              <a:t>历史记录显示，以往周二</a:t>
            </a:r>
            <a:r>
              <a:rPr lang="en-US" altLang="zh-CN">
                <a:sym typeface="+mn-lt"/>
              </a:rPr>
              <a:t> 2:00 </a:t>
            </a:r>
            <a:r>
              <a:rPr lang="zh-CN" altLang="en-US">
                <a:sym typeface="+mn-lt"/>
              </a:rPr>
              <a:t>旧金山飞达拉斯航班出发时的机会成本曾为 </a:t>
            </a:r>
            <a:r>
              <a:rPr lang="en-US" altLang="zh-CN">
                <a:sym typeface="+mn-lt"/>
              </a:rPr>
              <a:t>$180, $130, $190, $205 </a:t>
            </a:r>
            <a:r>
              <a:rPr lang="zh-CN" altLang="en-US">
                <a:sym typeface="+mn-lt"/>
              </a:rPr>
              <a:t>和</a:t>
            </a:r>
            <a:r>
              <a:rPr lang="en-US" altLang="zh-CN">
                <a:sym typeface="+mn-lt"/>
              </a:rPr>
              <a:t> $95</a:t>
            </a:r>
            <a:r>
              <a:rPr lang="zh-CN" altLang="en-US">
                <a:sym typeface="+mn-lt"/>
              </a:rPr>
              <a:t>，则下周二同一航班的机会成本的估算值为上述五个数据的平均值，即</a:t>
            </a:r>
            <a:r>
              <a:rPr lang="en-US" altLang="zh-CN">
                <a:sym typeface="+mn-lt"/>
              </a:rPr>
              <a:t> $160.</a:t>
            </a:r>
          </a:p>
          <a:p>
            <a:pPr lvl="1"/>
            <a:r>
              <a:rPr lang="zh-CN" altLang="en-US">
                <a:sym typeface="+mn-lt"/>
              </a:rPr>
              <a:t>例 </a:t>
            </a:r>
            <a:r>
              <a:rPr lang="en-US" altLang="zh-CN">
                <a:sym typeface="+mn-lt"/>
              </a:rPr>
              <a:t>7: </a:t>
            </a:r>
            <a:r>
              <a:rPr lang="zh-CN" altLang="en-US">
                <a:sym typeface="+mn-lt"/>
              </a:rPr>
              <a:t>某航班历史上有</a:t>
            </a:r>
            <a:r>
              <a:rPr lang="en-US" altLang="zh-CN">
                <a:sym typeface="+mn-lt"/>
              </a:rPr>
              <a:t> 30% </a:t>
            </a:r>
            <a:r>
              <a:rPr lang="zh-CN" altLang="en-US">
                <a:sym typeface="+mn-lt"/>
              </a:rPr>
              <a:t>的时间座位全部售出，售罄时机会成本为</a:t>
            </a:r>
            <a:r>
              <a:rPr lang="en-US" altLang="zh-CN">
                <a:sym typeface="+mn-lt"/>
              </a:rPr>
              <a:t> $750. </a:t>
            </a:r>
            <a:r>
              <a:rPr lang="zh-CN" altLang="en-US">
                <a:sym typeface="+mn-lt"/>
              </a:rPr>
              <a:t>该航段未来期望机会成本的估计为 </a:t>
            </a:r>
            <a:r>
              <a:rPr lang="en-US" altLang="zh-CN">
                <a:sym typeface="+mn-lt"/>
              </a:rPr>
              <a:t>0.3 x $750 =$225;</a:t>
            </a:r>
          </a:p>
          <a:p>
            <a:pPr lvl="1"/>
            <a:endParaRPr lang="en-US" altLang="zh-CN" dirty="0">
              <a:sym typeface="+mn-lt"/>
            </a:endParaRPr>
          </a:p>
        </p:txBody>
      </p:sp>
    </p:spTree>
    <p:extLst>
      <p:ext uri="{BB962C8B-B14F-4D97-AF65-F5344CB8AC3E}">
        <p14:creationId xmlns:p14="http://schemas.microsoft.com/office/powerpoint/2010/main" val="27597713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网络管理中的虚拟嵌套</a:t>
            </a:r>
            <a:endParaRPr lang="zh-CN" altLang="en-US" dirty="0">
              <a:sym typeface="+mn-lt"/>
            </a:endParaRPr>
          </a:p>
        </p:txBody>
      </p:sp>
      <p:sp>
        <p:nvSpPr>
          <p:cNvPr id="3" name="内容占位符 2"/>
          <p:cNvSpPr>
            <a:spLocks noGrp="1"/>
          </p:cNvSpPr>
          <p:nvPr>
            <p:ph sz="quarter" idx="13"/>
          </p:nvPr>
        </p:nvSpPr>
        <p:spPr/>
        <p:txBody>
          <a:bodyPr/>
          <a:lstStyle/>
          <a:p>
            <a:r>
              <a:rPr lang="zh-CN" altLang="en-US">
                <a:sym typeface="+mn-lt"/>
              </a:rPr>
              <a:t>计算存储桶的预订限额和保留水平</a:t>
            </a:r>
            <a:endParaRPr lang="en-US" altLang="zh-CN">
              <a:sym typeface="+mn-lt"/>
            </a:endParaRPr>
          </a:p>
          <a:p>
            <a:pPr lvl="1"/>
            <a:r>
              <a:rPr lang="zh-CN" altLang="en-US">
                <a:sym typeface="+mn-lt"/>
              </a:rPr>
              <a:t>与处理单航段情况相似；</a:t>
            </a:r>
            <a:endParaRPr lang="en-US" altLang="zh-CN">
              <a:sym typeface="+mn-lt"/>
            </a:endParaRPr>
          </a:p>
          <a:p>
            <a:pPr lvl="1"/>
            <a:r>
              <a:rPr lang="zh-CN" altLang="en-US">
                <a:sym typeface="+mn-lt"/>
              </a:rPr>
              <a:t>给定存储桶的需求均值、标准差、价格值和产能，使用</a:t>
            </a:r>
            <a:r>
              <a:rPr lang="en-US" altLang="zh-CN">
                <a:sym typeface="+mn-lt"/>
              </a:rPr>
              <a:t>EMSR</a:t>
            </a:r>
            <a:r>
              <a:rPr lang="zh-CN" altLang="en-US">
                <a:sym typeface="+mn-lt"/>
              </a:rPr>
              <a:t>计算每一存储桶的预订限额和保留水平。</a:t>
            </a:r>
            <a:endParaRPr lang="en-US" altLang="zh-CN" dirty="0">
              <a:sym typeface="+mn-lt"/>
            </a:endParaRPr>
          </a:p>
        </p:txBody>
      </p:sp>
    </p:spTree>
    <p:extLst>
      <p:ext uri="{BB962C8B-B14F-4D97-AF65-F5344CB8AC3E}">
        <p14:creationId xmlns:p14="http://schemas.microsoft.com/office/powerpoint/2010/main" val="28786066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网络管理中的虚拟嵌套</a:t>
            </a:r>
            <a:endParaRPr lang="zh-CN" altLang="en-US" dirty="0">
              <a:sym typeface="+mn-lt"/>
            </a:endParaRP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lstStyle/>
              <a:p>
                <a:r>
                  <a:rPr lang="zh-CN" altLang="en-US" dirty="0">
                    <a:sym typeface="+mn-lt"/>
                  </a:rPr>
                  <a:t>用</a:t>
                </a:r>
                <a:r>
                  <a:rPr lang="en-US" altLang="zh-CN" dirty="0">
                    <a:sym typeface="+mn-lt"/>
                  </a:rPr>
                  <a:t>EMSR-b</a:t>
                </a:r>
                <a:r>
                  <a:rPr lang="zh-CN" altLang="en-US" dirty="0">
                    <a:sym typeface="+mn-lt"/>
                  </a:rPr>
                  <a:t>计算等级 </a:t>
                </a:r>
                <a:r>
                  <a:rPr lang="en-US" altLang="zh-CN" dirty="0">
                    <a:sym typeface="+mn-lt"/>
                  </a:rPr>
                  <a:t>j </a:t>
                </a:r>
                <a:r>
                  <a:rPr lang="zh-CN" altLang="en-US" dirty="0">
                    <a:sym typeface="+mn-lt"/>
                  </a:rPr>
                  <a:t>的预订限额和保留水平（设需求服从正态分布）</a:t>
                </a:r>
                <a:endParaRPr lang="en-US" altLang="zh-CN" dirty="0">
                  <a:sym typeface="+mn-lt"/>
                </a:endParaRPr>
              </a:p>
              <a:p>
                <a14:m>
                  <m:oMath xmlns:m="http://schemas.openxmlformats.org/officeDocument/2006/math">
                    <m:r>
                      <a:rPr lang="zh-CN" altLang="en-US">
                        <a:sym typeface="+mn-lt"/>
                      </a:rPr>
                      <m:t>𝜇</m:t>
                    </m:r>
                    <m:r>
                      <a:rPr lang="en-US" altLang="zh-CN">
                        <a:sym typeface="+mn-lt"/>
                      </a:rPr>
                      <m:t>=</m:t>
                    </m:r>
                    <m:nary>
                      <m:naryPr>
                        <m:chr m:val="∑"/>
                        <m:limLoc m:val="subSup"/>
                        <m:ctrlPr>
                          <a:rPr lang="en-US" altLang="zh-CN">
                            <a:sym typeface="+mn-lt"/>
                          </a:rPr>
                        </m:ctrlPr>
                      </m:naryPr>
                      <m:sub>
                        <m:r>
                          <m:rPr>
                            <m:brk m:alnAt="25"/>
                          </m:rPr>
                          <a:rPr lang="en-US" altLang="zh-CN">
                            <a:sym typeface="+mn-lt"/>
                          </a:rPr>
                          <m:t>𝑖</m:t>
                        </m:r>
                        <m:r>
                          <a:rPr lang="en-US" altLang="zh-CN">
                            <a:sym typeface="+mn-lt"/>
                          </a:rPr>
                          <m:t>=1</m:t>
                        </m:r>
                      </m:sub>
                      <m:sup>
                        <m:r>
                          <a:rPr lang="en-US" altLang="zh-CN">
                            <a:sym typeface="+mn-lt"/>
                          </a:rPr>
                          <m:t>𝑗</m:t>
                        </m:r>
                        <m:r>
                          <a:rPr lang="en-US" altLang="zh-CN">
                            <a:sym typeface="+mn-lt"/>
                          </a:rPr>
                          <m:t>−1</m:t>
                        </m:r>
                      </m:sup>
                      <m:e>
                        <m:sSub>
                          <m:sSubPr>
                            <m:ctrlPr>
                              <a:rPr lang="en-US" altLang="zh-CN">
                                <a:sym typeface="+mn-lt"/>
                              </a:rPr>
                            </m:ctrlPr>
                          </m:sSubPr>
                          <m:e>
                            <m:r>
                              <a:rPr lang="zh-CN" altLang="en-US">
                                <a:sym typeface="+mn-lt"/>
                              </a:rPr>
                              <m:t>𝜇</m:t>
                            </m:r>
                          </m:e>
                          <m:sub>
                            <m:r>
                              <a:rPr lang="en-US" altLang="zh-CN">
                                <a:sym typeface="+mn-lt"/>
                              </a:rPr>
                              <m:t>𝑖</m:t>
                            </m:r>
                          </m:sub>
                        </m:sSub>
                      </m:e>
                    </m:nary>
                    <m:r>
                      <a:rPr lang="en-US" altLang="zh-CN">
                        <a:sym typeface="+mn-lt"/>
                      </a:rPr>
                      <m:t>,</m:t>
                    </m:r>
                    <m:r>
                      <a:rPr lang="en-US" altLang="zh-CN" smtClean="0">
                        <a:sym typeface="+mn-lt"/>
                      </a:rPr>
                      <m:t>  </m:t>
                    </m:r>
                    <m:r>
                      <a:rPr lang="en-US" altLang="zh-CN">
                        <a:sym typeface="+mn-lt"/>
                      </a:rPr>
                      <m:t>𝑝</m:t>
                    </m:r>
                    <m:r>
                      <a:rPr lang="en-US" altLang="zh-CN">
                        <a:sym typeface="+mn-lt"/>
                      </a:rPr>
                      <m:t>=</m:t>
                    </m:r>
                    <m:nary>
                      <m:naryPr>
                        <m:chr m:val="∑"/>
                        <m:limLoc m:val="subSup"/>
                        <m:ctrlPr>
                          <a:rPr lang="en-US" altLang="zh-CN">
                            <a:sym typeface="+mn-lt"/>
                          </a:rPr>
                        </m:ctrlPr>
                      </m:naryPr>
                      <m:sub>
                        <m:r>
                          <m:rPr>
                            <m:brk m:alnAt="25"/>
                          </m:rPr>
                          <a:rPr lang="en-US" altLang="zh-CN">
                            <a:sym typeface="+mn-lt"/>
                          </a:rPr>
                          <m:t>𝑖</m:t>
                        </m:r>
                        <m:r>
                          <a:rPr lang="en-US" altLang="zh-CN">
                            <a:sym typeface="+mn-lt"/>
                          </a:rPr>
                          <m:t>=1</m:t>
                        </m:r>
                      </m:sub>
                      <m:sup>
                        <m:r>
                          <a:rPr lang="en-US" altLang="zh-CN">
                            <a:sym typeface="+mn-lt"/>
                          </a:rPr>
                          <m:t>𝑗</m:t>
                        </m:r>
                        <m:r>
                          <a:rPr lang="en-US" altLang="zh-CN">
                            <a:sym typeface="+mn-lt"/>
                          </a:rPr>
                          <m:t>−1</m:t>
                        </m:r>
                      </m:sup>
                      <m:e>
                        <m:f>
                          <m:fPr>
                            <m:ctrlPr>
                              <a:rPr lang="en-US" altLang="zh-CN">
                                <a:sym typeface="+mn-lt"/>
                              </a:rPr>
                            </m:ctrlPr>
                          </m:fPr>
                          <m:num>
                            <m:sSub>
                              <m:sSubPr>
                                <m:ctrlPr>
                                  <a:rPr lang="en-US" altLang="zh-CN">
                                    <a:sym typeface="+mn-lt"/>
                                  </a:rPr>
                                </m:ctrlPr>
                              </m:sSubPr>
                              <m:e>
                                <m:r>
                                  <a:rPr lang="en-US" altLang="zh-CN">
                                    <a:sym typeface="+mn-lt"/>
                                  </a:rPr>
                                  <m:t>𝑝</m:t>
                                </m:r>
                              </m:e>
                              <m:sub>
                                <m:r>
                                  <a:rPr lang="en-US" altLang="zh-CN">
                                    <a:sym typeface="+mn-lt"/>
                                  </a:rPr>
                                  <m:t>𝑖</m:t>
                                </m:r>
                              </m:sub>
                            </m:sSub>
                            <m:sSub>
                              <m:sSubPr>
                                <m:ctrlPr>
                                  <a:rPr lang="en-US" altLang="zh-CN">
                                    <a:sym typeface="+mn-lt"/>
                                  </a:rPr>
                                </m:ctrlPr>
                              </m:sSubPr>
                              <m:e>
                                <m:r>
                                  <a:rPr lang="zh-CN" altLang="en-US">
                                    <a:sym typeface="+mn-lt"/>
                                  </a:rPr>
                                  <m:t>𝜇</m:t>
                                </m:r>
                              </m:e>
                              <m:sub>
                                <m:r>
                                  <a:rPr lang="en-US" altLang="zh-CN">
                                    <a:sym typeface="+mn-lt"/>
                                  </a:rPr>
                                  <m:t>𝑖</m:t>
                                </m:r>
                              </m:sub>
                            </m:sSub>
                          </m:num>
                          <m:den>
                            <m:r>
                              <a:rPr lang="zh-CN" altLang="en-US">
                                <a:sym typeface="+mn-lt"/>
                              </a:rPr>
                              <m:t>𝜇</m:t>
                            </m:r>
                          </m:den>
                        </m:f>
                        <m:r>
                          <a:rPr lang="zh-CN" altLang="en-US" smtClean="0">
                            <a:sym typeface="+mn-lt"/>
                          </a:rPr>
                          <m:t>，</m:t>
                        </m:r>
                      </m:e>
                    </m:nary>
                    <m:r>
                      <a:rPr lang="en-US" altLang="zh-CN" smtClean="0">
                        <a:sym typeface="+mn-lt"/>
                      </a:rPr>
                      <m:t>     </m:t>
                    </m:r>
                    <m:r>
                      <a:rPr lang="zh-CN" altLang="en-US">
                        <a:sym typeface="+mn-lt"/>
                      </a:rPr>
                      <m:t>𝜎</m:t>
                    </m:r>
                    <m:r>
                      <a:rPr lang="en-US" altLang="zh-CN">
                        <a:sym typeface="+mn-lt"/>
                      </a:rPr>
                      <m:t>=</m:t>
                    </m:r>
                    <m:rad>
                      <m:radPr>
                        <m:degHide m:val="on"/>
                        <m:ctrlPr>
                          <a:rPr lang="en-US" altLang="zh-CN">
                            <a:sym typeface="+mn-lt"/>
                          </a:rPr>
                        </m:ctrlPr>
                      </m:radPr>
                      <m:deg/>
                      <m:e>
                        <m:nary>
                          <m:naryPr>
                            <m:chr m:val="∑"/>
                            <m:limLoc m:val="subSup"/>
                            <m:ctrlPr>
                              <a:rPr lang="en-US" altLang="zh-CN">
                                <a:sym typeface="+mn-lt"/>
                              </a:rPr>
                            </m:ctrlPr>
                          </m:naryPr>
                          <m:sub>
                            <m:r>
                              <m:rPr>
                                <m:brk m:alnAt="25"/>
                              </m:rPr>
                              <a:rPr lang="en-US" altLang="zh-CN">
                                <a:sym typeface="+mn-lt"/>
                              </a:rPr>
                              <m:t>𝑖</m:t>
                            </m:r>
                            <m:r>
                              <a:rPr lang="en-US" altLang="zh-CN">
                                <a:sym typeface="+mn-lt"/>
                              </a:rPr>
                              <m:t>=1</m:t>
                            </m:r>
                          </m:sub>
                          <m:sup>
                            <m:r>
                              <a:rPr lang="en-US" altLang="zh-CN">
                                <a:sym typeface="+mn-lt"/>
                              </a:rPr>
                              <m:t>𝑗</m:t>
                            </m:r>
                            <m:r>
                              <a:rPr lang="en-US" altLang="zh-CN">
                                <a:sym typeface="+mn-lt"/>
                              </a:rPr>
                              <m:t>−1</m:t>
                            </m:r>
                          </m:sup>
                          <m:e>
                            <m:sSubSup>
                              <m:sSubSupPr>
                                <m:ctrlPr>
                                  <a:rPr lang="en-US" altLang="zh-CN">
                                    <a:sym typeface="+mn-lt"/>
                                  </a:rPr>
                                </m:ctrlPr>
                              </m:sSubSupPr>
                              <m:e>
                                <m:r>
                                  <a:rPr lang="zh-CN" altLang="en-US">
                                    <a:sym typeface="+mn-lt"/>
                                  </a:rPr>
                                  <m:t>𝜎</m:t>
                                </m:r>
                              </m:e>
                              <m:sub>
                                <m:r>
                                  <a:rPr lang="en-US" altLang="zh-CN">
                                    <a:sym typeface="+mn-lt"/>
                                  </a:rPr>
                                  <m:t>𝑖</m:t>
                                </m:r>
                              </m:sub>
                              <m:sup>
                                <m:r>
                                  <a:rPr lang="en-US" altLang="zh-CN">
                                    <a:sym typeface="+mn-lt"/>
                                  </a:rPr>
                                  <m:t>2</m:t>
                                </m:r>
                              </m:sup>
                            </m:sSubSup>
                          </m:e>
                        </m:nary>
                      </m:e>
                    </m:rad>
                  </m:oMath>
                </a14:m>
                <a:endParaRPr lang="en-US" altLang="zh-CN" dirty="0">
                  <a:sym typeface="+mn-lt"/>
                </a:endParaRPr>
              </a:p>
              <a:p>
                <a14:m>
                  <m:oMath xmlns:m="http://schemas.openxmlformats.org/officeDocument/2006/math">
                    <m:sSub>
                      <m:sSubPr>
                        <m:ctrlPr>
                          <a:rPr lang="en-US" altLang="zh-CN">
                            <a:sym typeface="+mn-lt"/>
                          </a:rPr>
                        </m:ctrlPr>
                      </m:sSubPr>
                      <m:e>
                        <m:r>
                          <a:rPr lang="en-US" altLang="zh-CN">
                            <a:sym typeface="+mn-lt"/>
                          </a:rPr>
                          <m:t>𝑦</m:t>
                        </m:r>
                      </m:e>
                      <m:sub>
                        <m:r>
                          <a:rPr lang="en-US" altLang="zh-CN">
                            <a:sym typeface="+mn-lt"/>
                          </a:rPr>
                          <m:t>𝑗</m:t>
                        </m:r>
                      </m:sub>
                    </m:sSub>
                    <m:r>
                      <a:rPr lang="en-US" altLang="zh-CN">
                        <a:sym typeface="+mn-lt"/>
                      </a:rPr>
                      <m:t>=</m:t>
                    </m:r>
                    <m:r>
                      <m:rPr>
                        <m:sty m:val="p"/>
                      </m:rPr>
                      <a:rPr lang="en-US" altLang="zh-CN">
                        <a:sym typeface="+mn-lt"/>
                      </a:rPr>
                      <m:t>min</m:t>
                    </m:r>
                    <m:d>
                      <m:dPr>
                        <m:begChr m:val="["/>
                        <m:endChr m:val="]"/>
                        <m:ctrlPr>
                          <a:rPr lang="en-US" altLang="zh-CN">
                            <a:sym typeface="+mn-lt"/>
                          </a:rPr>
                        </m:ctrlPr>
                      </m:dPr>
                      <m:e>
                        <m:r>
                          <a:rPr lang="zh-CN" altLang="en-US">
                            <a:sym typeface="+mn-lt"/>
                          </a:rPr>
                          <m:t>𝜇</m:t>
                        </m:r>
                        <m:r>
                          <a:rPr lang="en-US" altLang="zh-CN">
                            <a:sym typeface="+mn-lt"/>
                          </a:rPr>
                          <m:t>+</m:t>
                        </m:r>
                        <m:r>
                          <a:rPr lang="zh-CN" altLang="en-US">
                            <a:sym typeface="+mn-lt"/>
                          </a:rPr>
                          <m:t>𝜎</m:t>
                        </m:r>
                        <m:sSup>
                          <m:sSupPr>
                            <m:ctrlPr>
                              <a:rPr lang="en-US" altLang="zh-CN">
                                <a:sym typeface="+mn-lt"/>
                              </a:rPr>
                            </m:ctrlPr>
                          </m:sSupPr>
                          <m:e>
                            <m:r>
                              <m:rPr>
                                <m:sty m:val="p"/>
                              </m:rPr>
                              <a:rPr lang="el-GR" altLang="zh-CN">
                                <a:sym typeface="+mn-lt"/>
                              </a:rPr>
                              <m:t>Φ</m:t>
                            </m:r>
                          </m:e>
                          <m:sup>
                            <m:r>
                              <a:rPr lang="en-US" altLang="zh-CN">
                                <a:sym typeface="+mn-lt"/>
                              </a:rPr>
                              <m:t>−1</m:t>
                            </m:r>
                          </m:sup>
                        </m:sSup>
                        <m:d>
                          <m:dPr>
                            <m:ctrlPr>
                              <a:rPr lang="en-US" altLang="zh-CN">
                                <a:sym typeface="+mn-lt"/>
                              </a:rPr>
                            </m:ctrlPr>
                          </m:dPr>
                          <m:e>
                            <m:f>
                              <m:fPr>
                                <m:ctrlPr>
                                  <a:rPr lang="en-US" altLang="zh-CN">
                                    <a:sym typeface="+mn-lt"/>
                                  </a:rPr>
                                </m:ctrlPr>
                              </m:fPr>
                              <m:num>
                                <m:r>
                                  <a:rPr lang="en-US" altLang="zh-CN">
                                    <a:sym typeface="+mn-lt"/>
                                  </a:rPr>
                                  <m:t>𝑝</m:t>
                                </m:r>
                                <m:r>
                                  <a:rPr lang="en-US" altLang="zh-CN">
                                    <a:sym typeface="+mn-lt"/>
                                  </a:rPr>
                                  <m:t>−</m:t>
                                </m:r>
                                <m:sSub>
                                  <m:sSubPr>
                                    <m:ctrlPr>
                                      <a:rPr lang="en-US" altLang="zh-CN">
                                        <a:sym typeface="+mn-lt"/>
                                      </a:rPr>
                                    </m:ctrlPr>
                                  </m:sSubPr>
                                  <m:e>
                                    <m:r>
                                      <a:rPr lang="en-US" altLang="zh-CN">
                                        <a:sym typeface="+mn-lt"/>
                                      </a:rPr>
                                      <m:t>𝑝</m:t>
                                    </m:r>
                                  </m:e>
                                  <m:sub>
                                    <m:r>
                                      <a:rPr lang="en-US" altLang="zh-CN">
                                        <a:sym typeface="+mn-lt"/>
                                      </a:rPr>
                                      <m:t>𝑗</m:t>
                                    </m:r>
                                  </m:sub>
                                </m:sSub>
                              </m:num>
                              <m:den>
                                <m:r>
                                  <a:rPr lang="en-US" altLang="zh-CN">
                                    <a:sym typeface="+mn-lt"/>
                                  </a:rPr>
                                  <m:t>𝑝</m:t>
                                </m:r>
                              </m:den>
                            </m:f>
                          </m:e>
                        </m:d>
                        <m:r>
                          <a:rPr lang="en-US" altLang="zh-CN">
                            <a:sym typeface="+mn-lt"/>
                          </a:rPr>
                          <m:t>, </m:t>
                        </m:r>
                        <m:r>
                          <a:rPr lang="en-US" altLang="zh-CN">
                            <a:sym typeface="+mn-lt"/>
                          </a:rPr>
                          <m:t>𝐶</m:t>
                        </m:r>
                      </m:e>
                    </m:d>
                  </m:oMath>
                </a14:m>
                <a:endParaRPr lang="en-US" altLang="zh-CN" dirty="0">
                  <a:sym typeface="+mn-lt"/>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14" r="-3068"/>
                </a:stretch>
              </a:blipFill>
            </p:spPr>
            <p:txBody>
              <a:bodyPr/>
              <a:lstStyle/>
              <a:p>
                <a:r>
                  <a:rPr lang="zh-CN" altLang="en-US">
                    <a:noFill/>
                  </a:rPr>
                  <a:t> </a:t>
                </a:r>
              </a:p>
            </p:txBody>
          </p:sp>
        </mc:Fallback>
      </mc:AlternateContent>
      <p:sp>
        <p:nvSpPr>
          <p:cNvPr id="4" name="TextBox 3"/>
          <p:cNvSpPr txBox="1"/>
          <p:nvPr/>
        </p:nvSpPr>
        <p:spPr>
          <a:xfrm>
            <a:off x="5638801" y="3295290"/>
            <a:ext cx="65" cy="369332"/>
          </a:xfrm>
          <a:prstGeom prst="rect">
            <a:avLst/>
          </a:prstGeom>
          <a:noFill/>
        </p:spPr>
        <p:txBody>
          <a:bodyPr wrap="none" lIns="0" tIns="0" rIns="0" bIns="0" rtlCol="0">
            <a:spAutoFit/>
          </a:bodyPr>
          <a:lstStyle/>
          <a:p>
            <a:endParaRPr lang="en-US" dirty="0">
              <a:latin typeface="+mn-lt"/>
              <a:ea typeface="+mn-ea"/>
              <a:cs typeface="+mn-ea"/>
              <a:sym typeface="+mn-lt"/>
            </a:endParaRPr>
          </a:p>
        </p:txBody>
      </p:sp>
      <p:sp>
        <p:nvSpPr>
          <p:cNvPr id="5" name="TextBox 4"/>
          <p:cNvSpPr txBox="1"/>
          <p:nvPr/>
        </p:nvSpPr>
        <p:spPr>
          <a:xfrm>
            <a:off x="5638801" y="2973237"/>
            <a:ext cx="65" cy="369332"/>
          </a:xfrm>
          <a:prstGeom prst="rect">
            <a:avLst/>
          </a:prstGeom>
          <a:noFill/>
        </p:spPr>
        <p:txBody>
          <a:bodyPr wrap="none" lIns="0" tIns="0" rIns="0" bIns="0" rtlCol="0">
            <a:spAutoFit/>
          </a:bodyPr>
          <a:lstStyle/>
          <a:p>
            <a:endParaRPr lang="en-US" dirty="0">
              <a:latin typeface="+mn-lt"/>
              <a:ea typeface="+mn-ea"/>
              <a:cs typeface="+mn-ea"/>
              <a:sym typeface="+mn-lt"/>
            </a:endParaRPr>
          </a:p>
        </p:txBody>
      </p:sp>
    </p:spTree>
    <p:extLst>
      <p:ext uri="{BB962C8B-B14F-4D97-AF65-F5344CB8AC3E}">
        <p14:creationId xmlns:p14="http://schemas.microsoft.com/office/powerpoint/2010/main" val="3545315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网络管理中的虚拟嵌套</a:t>
            </a:r>
            <a:endParaRPr lang="zh-CN" altLang="en-US" dirty="0">
              <a:sym typeface="+mn-lt"/>
            </a:endParaRPr>
          </a:p>
        </p:txBody>
      </p:sp>
      <mc:AlternateContent xmlns:mc="http://schemas.openxmlformats.org/markup-compatibility/2006">
        <mc:Choice xmlns:a14="http://schemas.microsoft.com/office/drawing/2010/main" Requires="a14">
          <p:sp>
            <p:nvSpPr>
              <p:cNvPr id="3" name="内容占位符 2"/>
              <p:cNvSpPr>
                <a:spLocks noGrp="1"/>
              </p:cNvSpPr>
              <p:nvPr>
                <p:ph sz="quarter" idx="13"/>
              </p:nvPr>
            </p:nvSpPr>
            <p:spPr/>
            <p:txBody>
              <a:bodyPr>
                <a:normAutofit fontScale="77500" lnSpcReduction="20000"/>
              </a:bodyPr>
              <a:lstStyle/>
              <a:p>
                <a:r>
                  <a:rPr lang="zh-CN" altLang="en-US" dirty="0">
                    <a:sym typeface="+mn-lt"/>
                  </a:rPr>
                  <a:t>例</a:t>
                </a:r>
                <a:r>
                  <a:rPr lang="en-US" altLang="zh-CN" dirty="0">
                    <a:sym typeface="+mn-lt"/>
                  </a:rPr>
                  <a:t> </a:t>
                </a:r>
                <a:r>
                  <a:rPr lang="zh-CN" altLang="en-US" dirty="0">
                    <a:sym typeface="+mn-lt"/>
                  </a:rPr>
                  <a:t>：令某一航段三个存储桶价格值为</a:t>
                </a:r>
                <a:r>
                  <a:rPr lang="en-US" altLang="zh-CN" dirty="0">
                    <a:sym typeface="+mn-lt"/>
                  </a:rPr>
                  <a:t> </a:t>
                </a:r>
                <a14:m>
                  <m:oMath xmlns:m="http://schemas.openxmlformats.org/officeDocument/2006/math">
                    <m:sSub>
                      <m:sSubPr>
                        <m:ctrlPr>
                          <a:rPr lang="en-US" altLang="zh-CN">
                            <a:sym typeface="+mn-lt"/>
                          </a:rPr>
                        </m:ctrlPr>
                      </m:sSubPr>
                      <m:e>
                        <m:r>
                          <a:rPr lang="en-US" altLang="zh-CN">
                            <a:sym typeface="+mn-lt"/>
                          </a:rPr>
                          <m:t>𝑝</m:t>
                        </m:r>
                      </m:e>
                      <m:sub>
                        <m:r>
                          <a:rPr lang="en-US" altLang="zh-CN">
                            <a:sym typeface="+mn-lt"/>
                          </a:rPr>
                          <m:t>3</m:t>
                        </m:r>
                      </m:sub>
                    </m:sSub>
                    <m:r>
                      <a:rPr lang="en-US" altLang="zh-CN">
                        <a:sym typeface="+mn-lt"/>
                      </a:rPr>
                      <m:t>=$</m:t>
                    </m:r>
                    <m:r>
                      <a:rPr lang="en-US" altLang="zh-CN" smtClean="0">
                        <a:sym typeface="+mn-lt"/>
                      </a:rPr>
                      <m:t>40</m:t>
                    </m:r>
                    <m:r>
                      <a:rPr lang="en-US" altLang="zh-CN">
                        <a:sym typeface="+mn-lt"/>
                      </a:rPr>
                      <m:t>0, </m:t>
                    </m:r>
                    <m:sSub>
                      <m:sSubPr>
                        <m:ctrlPr>
                          <a:rPr lang="en-US" altLang="zh-CN">
                            <a:sym typeface="+mn-lt"/>
                          </a:rPr>
                        </m:ctrlPr>
                      </m:sSubPr>
                      <m:e>
                        <m:r>
                          <a:rPr lang="en-US" altLang="zh-CN">
                            <a:sym typeface="+mn-lt"/>
                          </a:rPr>
                          <m:t>𝑝</m:t>
                        </m:r>
                      </m:e>
                      <m:sub>
                        <m:r>
                          <a:rPr lang="en-US" altLang="zh-CN">
                            <a:sym typeface="+mn-lt"/>
                          </a:rPr>
                          <m:t>2</m:t>
                        </m:r>
                      </m:sub>
                    </m:sSub>
                    <m:r>
                      <a:rPr lang="en-US" altLang="zh-CN">
                        <a:sym typeface="+mn-lt"/>
                      </a:rPr>
                      <m:t>=$</m:t>
                    </m:r>
                    <m:r>
                      <a:rPr lang="en-US" altLang="zh-CN" smtClean="0">
                        <a:sym typeface="+mn-lt"/>
                      </a:rPr>
                      <m:t>60</m:t>
                    </m:r>
                    <m:r>
                      <a:rPr lang="en-US" altLang="zh-CN">
                        <a:sym typeface="+mn-lt"/>
                      </a:rPr>
                      <m:t>0, </m:t>
                    </m:r>
                    <m:sSub>
                      <m:sSubPr>
                        <m:ctrlPr>
                          <a:rPr lang="en-US" altLang="zh-CN">
                            <a:sym typeface="+mn-lt"/>
                          </a:rPr>
                        </m:ctrlPr>
                      </m:sSubPr>
                      <m:e>
                        <m:r>
                          <a:rPr lang="en-US" altLang="zh-CN">
                            <a:sym typeface="+mn-lt"/>
                          </a:rPr>
                          <m:t>𝑝</m:t>
                        </m:r>
                      </m:e>
                      <m:sub>
                        <m:r>
                          <a:rPr lang="en-US" altLang="zh-CN">
                            <a:sym typeface="+mn-lt"/>
                          </a:rPr>
                          <m:t>1</m:t>
                        </m:r>
                      </m:sub>
                    </m:sSub>
                    <m:r>
                      <a:rPr lang="en-US" altLang="zh-CN">
                        <a:sym typeface="+mn-lt"/>
                      </a:rPr>
                      <m:t>=$</m:t>
                    </m:r>
                    <m:r>
                      <a:rPr lang="en-US" altLang="zh-CN" smtClean="0">
                        <a:sym typeface="+mn-lt"/>
                      </a:rPr>
                      <m:t>1,0</m:t>
                    </m:r>
                    <m:r>
                      <a:rPr lang="en-US" altLang="zh-CN">
                        <a:sym typeface="+mn-lt"/>
                      </a:rPr>
                      <m:t>00</m:t>
                    </m:r>
                  </m:oMath>
                </a14:m>
                <a:r>
                  <a:rPr lang="en-US" altLang="zh-CN" dirty="0">
                    <a:sym typeface="+mn-lt"/>
                  </a:rPr>
                  <a:t>, </a:t>
                </a:r>
                <a:r>
                  <a:rPr lang="zh-CN" altLang="en-US" dirty="0">
                    <a:sym typeface="+mn-lt"/>
                  </a:rPr>
                  <a:t>航段</a:t>
                </a:r>
                <a14:m>
                  <m:oMath xmlns:m="http://schemas.openxmlformats.org/officeDocument/2006/math">
                    <m:r>
                      <a:rPr lang="zh-CN" altLang="en-US" dirty="0">
                        <a:sym typeface="+mn-lt"/>
                      </a:rPr>
                      <m:t>座位数</m:t>
                    </m:r>
                    <m:r>
                      <a:rPr lang="en-US" altLang="zh-CN" dirty="0" smtClean="0">
                        <a:sym typeface="+mn-lt"/>
                      </a:rPr>
                      <m:t> </m:t>
                    </m:r>
                    <m:r>
                      <a:rPr lang="en-US" altLang="zh-CN">
                        <a:sym typeface="+mn-lt"/>
                      </a:rPr>
                      <m:t>𝐶</m:t>
                    </m:r>
                    <m:r>
                      <a:rPr lang="en-US" altLang="zh-CN">
                        <a:sym typeface="+mn-lt"/>
                      </a:rPr>
                      <m:t>=100.</m:t>
                    </m:r>
                  </m:oMath>
                </a14:m>
                <a:r>
                  <a:rPr lang="zh-CN" altLang="en-US" dirty="0">
                    <a:sym typeface="+mn-lt"/>
                  </a:rPr>
                  <a:t> 假定需求服从泊松分布，均值分别为</a:t>
                </a:r>
                <a:r>
                  <a:rPr lang="en-US" altLang="zh-CN" dirty="0">
                    <a:sym typeface="+mn-lt"/>
                  </a:rPr>
                  <a:t> </a:t>
                </a:r>
                <a14:m>
                  <m:oMath xmlns:m="http://schemas.openxmlformats.org/officeDocument/2006/math">
                    <m:sSub>
                      <m:sSubPr>
                        <m:ctrlPr>
                          <a:rPr lang="en-US" altLang="zh-CN">
                            <a:sym typeface="+mn-lt"/>
                          </a:rPr>
                        </m:ctrlPr>
                      </m:sSubPr>
                      <m:e>
                        <m:r>
                          <a:rPr lang="zh-CN" altLang="en-US">
                            <a:sym typeface="+mn-lt"/>
                          </a:rPr>
                          <m:t>𝜇</m:t>
                        </m:r>
                      </m:e>
                      <m:sub>
                        <m:r>
                          <a:rPr lang="en-US" altLang="zh-CN">
                            <a:sym typeface="+mn-lt"/>
                          </a:rPr>
                          <m:t>1</m:t>
                        </m:r>
                      </m:sub>
                    </m:sSub>
                    <m:r>
                      <a:rPr lang="en-US" altLang="zh-CN">
                        <a:sym typeface="+mn-lt"/>
                      </a:rPr>
                      <m:t>=30</m:t>
                    </m:r>
                  </m:oMath>
                </a14:m>
                <a:r>
                  <a:rPr lang="en-US" altLang="zh-CN" dirty="0">
                    <a:sym typeface="+mn-lt"/>
                  </a:rPr>
                  <a:t> </a:t>
                </a:r>
                <a:r>
                  <a:rPr lang="zh-CN" altLang="en-US" dirty="0">
                    <a:sym typeface="+mn-lt"/>
                  </a:rPr>
                  <a:t>和</a:t>
                </a:r>
                <a:r>
                  <a:rPr lang="en-US" altLang="zh-CN" dirty="0">
                    <a:sym typeface="+mn-lt"/>
                  </a:rPr>
                  <a:t> </a:t>
                </a:r>
                <a14:m>
                  <m:oMath xmlns:m="http://schemas.openxmlformats.org/officeDocument/2006/math">
                    <m:sSub>
                      <m:sSubPr>
                        <m:ctrlPr>
                          <a:rPr lang="en-US" altLang="zh-CN">
                            <a:sym typeface="+mn-lt"/>
                          </a:rPr>
                        </m:ctrlPr>
                      </m:sSubPr>
                      <m:e>
                        <m:r>
                          <a:rPr lang="zh-CN" altLang="en-US">
                            <a:sym typeface="+mn-lt"/>
                          </a:rPr>
                          <m:t>𝜇</m:t>
                        </m:r>
                      </m:e>
                      <m:sub>
                        <m:r>
                          <a:rPr lang="en-US" altLang="zh-CN">
                            <a:sym typeface="+mn-lt"/>
                          </a:rPr>
                          <m:t>2</m:t>
                        </m:r>
                      </m:sub>
                    </m:sSub>
                    <m:r>
                      <a:rPr lang="en-US" altLang="zh-CN">
                        <a:sym typeface="+mn-lt"/>
                      </a:rPr>
                      <m:t>=40</m:t>
                    </m:r>
                  </m:oMath>
                </a14:m>
                <a:r>
                  <a:rPr lang="en-US" altLang="zh-CN" dirty="0">
                    <a:sym typeface="+mn-lt"/>
                  </a:rPr>
                  <a:t>. </a:t>
                </a:r>
                <a:r>
                  <a:rPr lang="zh-CN" altLang="en-US" dirty="0">
                    <a:sym typeface="+mn-lt"/>
                  </a:rPr>
                  <a:t>用 </a:t>
                </a:r>
                <a:r>
                  <a:rPr lang="en-US" altLang="zh-CN" dirty="0">
                    <a:sym typeface="+mn-lt"/>
                  </a:rPr>
                  <a:t>EMSR-b </a:t>
                </a:r>
                <a:r>
                  <a:rPr lang="zh-CN" altLang="en-US" dirty="0">
                    <a:sym typeface="+mn-lt"/>
                  </a:rPr>
                  <a:t>求存储桶 </a:t>
                </a:r>
                <a:r>
                  <a:rPr lang="en-US" altLang="zh-CN" dirty="0">
                    <a:sym typeface="+mn-lt"/>
                  </a:rPr>
                  <a:t>3 </a:t>
                </a:r>
                <a:r>
                  <a:rPr lang="zh-CN" altLang="en-US" dirty="0">
                    <a:sym typeface="+mn-lt"/>
                  </a:rPr>
                  <a:t>的预订限额</a:t>
                </a:r>
                <a:r>
                  <a:rPr lang="en-US" altLang="zh-CN" dirty="0">
                    <a:sym typeface="+mn-lt"/>
                  </a:rPr>
                  <a:t> </a:t>
                </a:r>
                <a14:m>
                  <m:oMath xmlns:m="http://schemas.openxmlformats.org/officeDocument/2006/math">
                    <m:sSup>
                      <m:sSupPr>
                        <m:ctrlPr>
                          <a:rPr lang="en-US" altLang="zh-CN">
                            <a:sym typeface="+mn-lt"/>
                          </a:rPr>
                        </m:ctrlPr>
                      </m:sSupPr>
                      <m:e>
                        <m:r>
                          <a:rPr lang="en-US" altLang="zh-CN">
                            <a:sym typeface="+mn-lt"/>
                          </a:rPr>
                          <m:t>𝑏</m:t>
                        </m:r>
                      </m:e>
                      <m:sup>
                        <m:r>
                          <a:rPr lang="en-US" altLang="zh-CN">
                            <a:sym typeface="+mn-lt"/>
                          </a:rPr>
                          <m:t>∗</m:t>
                        </m:r>
                      </m:sup>
                    </m:sSup>
                    <m:r>
                      <a:rPr lang="en-US" altLang="zh-CN">
                        <a:sym typeface="+mn-lt"/>
                      </a:rPr>
                      <m:t>.</m:t>
                    </m:r>
                  </m:oMath>
                </a14:m>
                <a:endParaRPr lang="en-US" altLang="zh-CN" dirty="0">
                  <a:sym typeface="+mn-lt"/>
                </a:endParaRPr>
              </a:p>
              <a:p>
                <a:r>
                  <a:rPr lang="zh-CN" altLang="en-US" dirty="0">
                    <a:sym typeface="+mn-lt"/>
                  </a:rPr>
                  <a:t>解：用正态分布近似泊松分布，</a:t>
                </a:r>
                <a:endParaRPr lang="en-US" altLang="zh-CN" dirty="0">
                  <a:sym typeface="+mn-lt"/>
                </a:endParaRPr>
              </a:p>
              <a:p>
                <a14:m>
                  <m:oMath xmlns:m="http://schemas.openxmlformats.org/officeDocument/2006/math">
                    <m:r>
                      <a:rPr lang="zh-CN" altLang="en-US">
                        <a:sym typeface="+mn-lt"/>
                      </a:rPr>
                      <m:t>𝜇</m:t>
                    </m:r>
                    <m:r>
                      <a:rPr lang="en-US" altLang="zh-CN">
                        <a:sym typeface="+mn-lt"/>
                      </a:rPr>
                      <m:t>=</m:t>
                    </m:r>
                    <m:sSub>
                      <m:sSubPr>
                        <m:ctrlPr>
                          <a:rPr lang="en-US" altLang="zh-CN">
                            <a:sym typeface="+mn-lt"/>
                          </a:rPr>
                        </m:ctrlPr>
                      </m:sSubPr>
                      <m:e>
                        <m:r>
                          <a:rPr lang="zh-CN" altLang="en-US">
                            <a:sym typeface="+mn-lt"/>
                          </a:rPr>
                          <m:t>𝜇</m:t>
                        </m:r>
                      </m:e>
                      <m:sub>
                        <m:r>
                          <a:rPr lang="en-US" altLang="zh-CN">
                            <a:sym typeface="+mn-lt"/>
                          </a:rPr>
                          <m:t>2</m:t>
                        </m:r>
                      </m:sub>
                    </m:sSub>
                    <m:r>
                      <a:rPr lang="en-US" altLang="zh-CN">
                        <a:sym typeface="+mn-lt"/>
                      </a:rPr>
                      <m:t>+</m:t>
                    </m:r>
                    <m:sSub>
                      <m:sSubPr>
                        <m:ctrlPr>
                          <a:rPr lang="en-US" altLang="zh-CN">
                            <a:sym typeface="+mn-lt"/>
                          </a:rPr>
                        </m:ctrlPr>
                      </m:sSubPr>
                      <m:e>
                        <m:r>
                          <a:rPr lang="zh-CN" altLang="en-US">
                            <a:sym typeface="+mn-lt"/>
                          </a:rPr>
                          <m:t>𝜇</m:t>
                        </m:r>
                      </m:e>
                      <m:sub>
                        <m:r>
                          <a:rPr lang="en-US" altLang="zh-CN">
                            <a:sym typeface="+mn-lt"/>
                          </a:rPr>
                          <m:t>1</m:t>
                        </m:r>
                      </m:sub>
                    </m:sSub>
                    <m:r>
                      <a:rPr lang="en-US" altLang="zh-CN">
                        <a:sym typeface="+mn-lt"/>
                      </a:rPr>
                      <m:t>=40+30=70</m:t>
                    </m:r>
                  </m:oMath>
                </a14:m>
                <a:endParaRPr lang="en-US" altLang="zh-CN" dirty="0">
                  <a:sym typeface="+mn-lt"/>
                </a:endParaRPr>
              </a:p>
              <a:p>
                <a14:m>
                  <m:oMath xmlns:m="http://schemas.openxmlformats.org/officeDocument/2006/math">
                    <m:r>
                      <a:rPr lang="zh-CN" altLang="en-US">
                        <a:sym typeface="+mn-lt"/>
                      </a:rPr>
                      <m:t>𝜎</m:t>
                    </m:r>
                    <m:r>
                      <a:rPr lang="en-US" altLang="zh-CN">
                        <a:sym typeface="+mn-lt"/>
                      </a:rPr>
                      <m:t>=</m:t>
                    </m:r>
                    <m:rad>
                      <m:radPr>
                        <m:degHide m:val="on"/>
                        <m:ctrlPr>
                          <a:rPr lang="en-US" altLang="zh-CN">
                            <a:sym typeface="+mn-lt"/>
                          </a:rPr>
                        </m:ctrlPr>
                      </m:radPr>
                      <m:deg/>
                      <m:e>
                        <m:sSubSup>
                          <m:sSubSupPr>
                            <m:ctrlPr>
                              <a:rPr lang="en-US" altLang="zh-CN">
                                <a:sym typeface="+mn-lt"/>
                              </a:rPr>
                            </m:ctrlPr>
                          </m:sSubSupPr>
                          <m:e>
                            <m:r>
                              <a:rPr lang="zh-CN" altLang="en-US">
                                <a:sym typeface="+mn-lt"/>
                              </a:rPr>
                              <m:t>𝜎</m:t>
                            </m:r>
                          </m:e>
                          <m:sub>
                            <m:r>
                              <a:rPr lang="en-US" altLang="zh-CN">
                                <a:sym typeface="+mn-lt"/>
                              </a:rPr>
                              <m:t>2</m:t>
                            </m:r>
                          </m:sub>
                          <m:sup>
                            <m:r>
                              <a:rPr lang="en-US" altLang="zh-CN">
                                <a:sym typeface="+mn-lt"/>
                              </a:rPr>
                              <m:t>2</m:t>
                            </m:r>
                          </m:sup>
                        </m:sSubSup>
                        <m:r>
                          <a:rPr lang="en-US" altLang="zh-CN">
                            <a:sym typeface="+mn-lt"/>
                          </a:rPr>
                          <m:t>+</m:t>
                        </m:r>
                        <m:sSubSup>
                          <m:sSubSupPr>
                            <m:ctrlPr>
                              <a:rPr lang="en-US" altLang="zh-CN">
                                <a:sym typeface="+mn-lt"/>
                              </a:rPr>
                            </m:ctrlPr>
                          </m:sSubSupPr>
                          <m:e>
                            <m:r>
                              <a:rPr lang="zh-CN" altLang="en-US">
                                <a:sym typeface="+mn-lt"/>
                              </a:rPr>
                              <m:t>𝜎</m:t>
                            </m:r>
                          </m:e>
                          <m:sub>
                            <m:r>
                              <a:rPr lang="en-US" altLang="zh-CN">
                                <a:sym typeface="+mn-lt"/>
                              </a:rPr>
                              <m:t>1</m:t>
                            </m:r>
                          </m:sub>
                          <m:sup>
                            <m:r>
                              <a:rPr lang="en-US" altLang="zh-CN">
                                <a:sym typeface="+mn-lt"/>
                              </a:rPr>
                              <m:t>2</m:t>
                            </m:r>
                          </m:sup>
                        </m:sSubSup>
                      </m:e>
                    </m:rad>
                    <m:r>
                      <a:rPr lang="en-US" altLang="zh-CN">
                        <a:sym typeface="+mn-lt"/>
                      </a:rPr>
                      <m:t>=</m:t>
                    </m:r>
                    <m:rad>
                      <m:radPr>
                        <m:degHide m:val="on"/>
                        <m:ctrlPr>
                          <a:rPr lang="en-US" altLang="zh-CN">
                            <a:sym typeface="+mn-lt"/>
                          </a:rPr>
                        </m:ctrlPr>
                      </m:radPr>
                      <m:deg/>
                      <m:e>
                        <m:sSub>
                          <m:sSubPr>
                            <m:ctrlPr>
                              <a:rPr lang="en-US" altLang="zh-CN">
                                <a:sym typeface="+mn-lt"/>
                              </a:rPr>
                            </m:ctrlPr>
                          </m:sSubPr>
                          <m:e>
                            <m:r>
                              <a:rPr lang="zh-CN" altLang="en-US">
                                <a:sym typeface="+mn-lt"/>
                              </a:rPr>
                              <m:t>𝜇</m:t>
                            </m:r>
                          </m:e>
                          <m:sub>
                            <m:r>
                              <a:rPr lang="en-US" altLang="zh-CN">
                                <a:sym typeface="+mn-lt"/>
                              </a:rPr>
                              <m:t>2</m:t>
                            </m:r>
                          </m:sub>
                        </m:sSub>
                        <m:r>
                          <a:rPr lang="en-US" altLang="zh-CN">
                            <a:sym typeface="+mn-lt"/>
                          </a:rPr>
                          <m:t>+</m:t>
                        </m:r>
                        <m:sSub>
                          <m:sSubPr>
                            <m:ctrlPr>
                              <a:rPr lang="en-US" altLang="zh-CN">
                                <a:sym typeface="+mn-lt"/>
                              </a:rPr>
                            </m:ctrlPr>
                          </m:sSubPr>
                          <m:e>
                            <m:r>
                              <a:rPr lang="zh-CN" altLang="en-US">
                                <a:sym typeface="+mn-lt"/>
                              </a:rPr>
                              <m:t>𝜇</m:t>
                            </m:r>
                          </m:e>
                          <m:sub>
                            <m:r>
                              <a:rPr lang="en-US" altLang="zh-CN">
                                <a:sym typeface="+mn-lt"/>
                              </a:rPr>
                              <m:t>1</m:t>
                            </m:r>
                          </m:sub>
                        </m:sSub>
                      </m:e>
                    </m:rad>
                    <m:r>
                      <a:rPr lang="en-US" altLang="zh-CN">
                        <a:sym typeface="+mn-lt"/>
                      </a:rPr>
                      <m:t>=</m:t>
                    </m:r>
                    <m:rad>
                      <m:radPr>
                        <m:degHide m:val="on"/>
                        <m:ctrlPr>
                          <a:rPr lang="en-US" altLang="zh-CN">
                            <a:sym typeface="+mn-lt"/>
                          </a:rPr>
                        </m:ctrlPr>
                      </m:radPr>
                      <m:deg/>
                      <m:e>
                        <m:r>
                          <a:rPr lang="en-US" altLang="zh-CN">
                            <a:sym typeface="+mn-lt"/>
                          </a:rPr>
                          <m:t>70</m:t>
                        </m:r>
                      </m:e>
                    </m:rad>
                    <m:r>
                      <a:rPr lang="en-US" altLang="zh-CN">
                        <a:sym typeface="+mn-lt"/>
                      </a:rPr>
                      <m:t>=8.37</m:t>
                    </m:r>
                  </m:oMath>
                </a14:m>
                <a:endParaRPr lang="en-US" altLang="zh-CN" dirty="0">
                  <a:sym typeface="+mn-lt"/>
                </a:endParaRPr>
              </a:p>
              <a:p>
                <a14:m>
                  <m:oMath xmlns:m="http://schemas.openxmlformats.org/officeDocument/2006/math">
                    <m:r>
                      <a:rPr lang="en-US" altLang="zh-CN">
                        <a:sym typeface="+mn-lt"/>
                      </a:rPr>
                      <m:t>𝑝</m:t>
                    </m:r>
                    <m:r>
                      <a:rPr lang="en-US" altLang="zh-CN">
                        <a:sym typeface="+mn-lt"/>
                      </a:rPr>
                      <m:t>=</m:t>
                    </m:r>
                    <m:f>
                      <m:fPr>
                        <m:ctrlPr>
                          <a:rPr lang="en-US" altLang="zh-CN">
                            <a:sym typeface="+mn-lt"/>
                          </a:rPr>
                        </m:ctrlPr>
                      </m:fPr>
                      <m:num>
                        <m:sSub>
                          <m:sSubPr>
                            <m:ctrlPr>
                              <a:rPr lang="en-US" altLang="zh-CN">
                                <a:sym typeface="+mn-lt"/>
                              </a:rPr>
                            </m:ctrlPr>
                          </m:sSubPr>
                          <m:e>
                            <m:r>
                              <a:rPr lang="en-US" altLang="zh-CN">
                                <a:sym typeface="+mn-lt"/>
                              </a:rPr>
                              <m:t>𝑝</m:t>
                            </m:r>
                          </m:e>
                          <m:sub>
                            <m:r>
                              <a:rPr lang="en-US" altLang="zh-CN">
                                <a:sym typeface="+mn-lt"/>
                              </a:rPr>
                              <m:t>2</m:t>
                            </m:r>
                          </m:sub>
                        </m:sSub>
                        <m:sSub>
                          <m:sSubPr>
                            <m:ctrlPr>
                              <a:rPr lang="en-US" altLang="zh-CN">
                                <a:sym typeface="+mn-lt"/>
                              </a:rPr>
                            </m:ctrlPr>
                          </m:sSubPr>
                          <m:e>
                            <m:r>
                              <a:rPr lang="zh-CN" altLang="en-US">
                                <a:sym typeface="+mn-lt"/>
                              </a:rPr>
                              <m:t>𝜇</m:t>
                            </m:r>
                          </m:e>
                          <m:sub>
                            <m:r>
                              <a:rPr lang="en-US" altLang="zh-CN">
                                <a:sym typeface="+mn-lt"/>
                              </a:rPr>
                              <m:t>2</m:t>
                            </m:r>
                          </m:sub>
                        </m:sSub>
                        <m:r>
                          <a:rPr lang="en-US" altLang="zh-CN">
                            <a:sym typeface="+mn-lt"/>
                          </a:rPr>
                          <m:t>+</m:t>
                        </m:r>
                        <m:sSub>
                          <m:sSubPr>
                            <m:ctrlPr>
                              <a:rPr lang="en-US" altLang="zh-CN">
                                <a:sym typeface="+mn-lt"/>
                              </a:rPr>
                            </m:ctrlPr>
                          </m:sSubPr>
                          <m:e>
                            <m:r>
                              <a:rPr lang="en-US" altLang="zh-CN">
                                <a:sym typeface="+mn-lt"/>
                              </a:rPr>
                              <m:t>𝑝</m:t>
                            </m:r>
                          </m:e>
                          <m:sub>
                            <m:r>
                              <a:rPr lang="en-US" altLang="zh-CN">
                                <a:sym typeface="+mn-lt"/>
                              </a:rPr>
                              <m:t>1</m:t>
                            </m:r>
                          </m:sub>
                        </m:sSub>
                        <m:sSub>
                          <m:sSubPr>
                            <m:ctrlPr>
                              <a:rPr lang="en-US" altLang="zh-CN">
                                <a:sym typeface="+mn-lt"/>
                              </a:rPr>
                            </m:ctrlPr>
                          </m:sSubPr>
                          <m:e>
                            <m:r>
                              <a:rPr lang="zh-CN" altLang="en-US">
                                <a:sym typeface="+mn-lt"/>
                              </a:rPr>
                              <m:t>𝜇</m:t>
                            </m:r>
                          </m:e>
                          <m:sub>
                            <m:r>
                              <a:rPr lang="en-US" altLang="zh-CN">
                                <a:sym typeface="+mn-lt"/>
                              </a:rPr>
                              <m:t>1</m:t>
                            </m:r>
                          </m:sub>
                        </m:sSub>
                      </m:num>
                      <m:den>
                        <m:r>
                          <a:rPr lang="zh-CN" altLang="en-US">
                            <a:sym typeface="+mn-lt"/>
                          </a:rPr>
                          <m:t>𝜇</m:t>
                        </m:r>
                      </m:den>
                    </m:f>
                    <m:r>
                      <a:rPr lang="en-US" altLang="zh-CN">
                        <a:sym typeface="+mn-lt"/>
                      </a:rPr>
                      <m:t>=</m:t>
                    </m:r>
                    <m:r>
                      <a:rPr lang="en-US" altLang="zh-CN">
                        <a:sym typeface="+mn-lt"/>
                      </a:rPr>
                      <m:t>𝟕𝟕𝟏</m:t>
                    </m:r>
                  </m:oMath>
                </a14:m>
                <a:endParaRPr lang="en-US" altLang="zh-CN" dirty="0">
                  <a:sym typeface="+mn-lt"/>
                </a:endParaRPr>
              </a:p>
            </p:txBody>
          </p:sp>
        </mc:Choice>
        <mc:Fallback>
          <p:sp>
            <p:nvSpPr>
              <p:cNvPr id="3" name="内容占位符 2"/>
              <p:cNvSpPr>
                <a:spLocks noGrp="1" noRot="1" noChangeAspect="1" noMove="1" noResize="1" noEditPoints="1" noAdjustHandles="1" noChangeArrowheads="1" noChangeShapeType="1" noTextEdit="1"/>
              </p:cNvSpPr>
              <p:nvPr>
                <p:ph sz="quarter" idx="13"/>
              </p:nvPr>
            </p:nvSpPr>
            <p:spPr>
              <a:blipFill>
                <a:blip r:embed="rId2"/>
                <a:stretch>
                  <a:fillRect t="-124"/>
                </a:stretch>
              </a:blipFill>
            </p:spPr>
            <p:txBody>
              <a:bodyPr/>
              <a:lstStyle/>
              <a:p>
                <a:r>
                  <a:rPr lang="zh-CN" altLang="en-US">
                    <a:noFill/>
                  </a:rPr>
                  <a:t> </a:t>
                </a:r>
              </a:p>
            </p:txBody>
          </p:sp>
        </mc:Fallback>
      </mc:AlternateContent>
      <p:sp>
        <p:nvSpPr>
          <p:cNvPr id="4" name="TextBox 3"/>
          <p:cNvSpPr txBox="1"/>
          <p:nvPr/>
        </p:nvSpPr>
        <p:spPr>
          <a:xfrm>
            <a:off x="5638801" y="3295290"/>
            <a:ext cx="65" cy="369332"/>
          </a:xfrm>
          <a:prstGeom prst="rect">
            <a:avLst/>
          </a:prstGeom>
          <a:noFill/>
        </p:spPr>
        <p:txBody>
          <a:bodyPr wrap="none" lIns="0" tIns="0" rIns="0" bIns="0" rtlCol="0">
            <a:spAutoFit/>
          </a:bodyPr>
          <a:lstStyle/>
          <a:p>
            <a:endParaRPr lang="en-US" dirty="0">
              <a:latin typeface="+mn-lt"/>
              <a:ea typeface="+mn-ea"/>
              <a:cs typeface="+mn-ea"/>
              <a:sym typeface="+mn-lt"/>
            </a:endParaRPr>
          </a:p>
        </p:txBody>
      </p:sp>
      <p:sp>
        <p:nvSpPr>
          <p:cNvPr id="5" name="TextBox 4"/>
          <p:cNvSpPr txBox="1"/>
          <p:nvPr/>
        </p:nvSpPr>
        <p:spPr>
          <a:xfrm>
            <a:off x="5638801" y="2973237"/>
            <a:ext cx="65" cy="369332"/>
          </a:xfrm>
          <a:prstGeom prst="rect">
            <a:avLst/>
          </a:prstGeom>
          <a:noFill/>
        </p:spPr>
        <p:txBody>
          <a:bodyPr wrap="none" lIns="0" tIns="0" rIns="0" bIns="0" rtlCol="0">
            <a:spAutoFit/>
          </a:bodyPr>
          <a:lstStyle/>
          <a:p>
            <a:endParaRPr lang="en-US" dirty="0">
              <a:latin typeface="+mn-lt"/>
              <a:ea typeface="+mn-ea"/>
              <a:cs typeface="+mn-ea"/>
              <a:sym typeface="+mn-lt"/>
            </a:endParaRPr>
          </a:p>
        </p:txBody>
      </p:sp>
    </p:spTree>
    <p:extLst>
      <p:ext uri="{BB962C8B-B14F-4D97-AF65-F5344CB8AC3E}">
        <p14:creationId xmlns:p14="http://schemas.microsoft.com/office/powerpoint/2010/main" val="71770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网络管理中的虚拟嵌套</a:t>
            </a:r>
            <a:endParaRPr lang="zh-CN" altLang="en-US" dirty="0">
              <a:sym typeface="+mn-lt"/>
            </a:endParaRPr>
          </a:p>
        </p:txBody>
      </p:sp>
      <mc:AlternateContent xmlns:mc="http://schemas.openxmlformats.org/markup-compatibility/2006">
        <mc:Choice xmlns:a14="http://schemas.microsoft.com/office/drawing/2010/main" Requires="a14">
          <p:sp>
            <p:nvSpPr>
              <p:cNvPr id="3" name="内容占位符 2"/>
              <p:cNvSpPr>
                <a:spLocks noGrp="1"/>
              </p:cNvSpPr>
              <p:nvPr>
                <p:ph sz="quarter" idx="13"/>
              </p:nvPr>
            </p:nvSpPr>
            <p:spPr/>
            <p:txBody>
              <a:bodyPr>
                <a:normAutofit fontScale="85000" lnSpcReduction="10000"/>
              </a:bodyPr>
              <a:lstStyle/>
              <a:p>
                <a14:m>
                  <m:oMath xmlns:m="http://schemas.openxmlformats.org/officeDocument/2006/math">
                    <m:sSub>
                      <m:sSubPr>
                        <m:ctrlPr>
                          <a:rPr lang="en-US" altLang="zh-CN" smtClean="0">
                            <a:sym typeface="+mn-lt"/>
                          </a:rPr>
                        </m:ctrlPr>
                      </m:sSubPr>
                      <m:e>
                        <m:r>
                          <a:rPr lang="en-US" altLang="zh-CN">
                            <a:sym typeface="+mn-lt"/>
                          </a:rPr>
                          <m:t>𝑦</m:t>
                        </m:r>
                      </m:e>
                      <m:sub>
                        <m:r>
                          <a:rPr lang="en-US" altLang="zh-CN">
                            <a:sym typeface="+mn-lt"/>
                          </a:rPr>
                          <m:t>3</m:t>
                        </m:r>
                      </m:sub>
                    </m:sSub>
                    <m:r>
                      <a:rPr lang="en-US" altLang="zh-CN">
                        <a:sym typeface="+mn-lt"/>
                      </a:rPr>
                      <m:t>=</m:t>
                    </m:r>
                    <m:r>
                      <m:rPr>
                        <m:sty m:val="p"/>
                      </m:rPr>
                      <a:rPr lang="en-US" altLang="zh-CN">
                        <a:sym typeface="+mn-lt"/>
                      </a:rPr>
                      <m:t>min</m:t>
                    </m:r>
                    <m:d>
                      <m:dPr>
                        <m:begChr m:val="["/>
                        <m:endChr m:val="]"/>
                        <m:ctrlPr>
                          <a:rPr lang="en-US" altLang="zh-CN">
                            <a:sym typeface="+mn-lt"/>
                          </a:rPr>
                        </m:ctrlPr>
                      </m:dPr>
                      <m:e>
                        <m:r>
                          <a:rPr lang="zh-CN" altLang="en-US">
                            <a:sym typeface="+mn-lt"/>
                          </a:rPr>
                          <m:t>𝜇</m:t>
                        </m:r>
                        <m:r>
                          <a:rPr lang="en-US" altLang="zh-CN">
                            <a:sym typeface="+mn-lt"/>
                          </a:rPr>
                          <m:t>+</m:t>
                        </m:r>
                        <m:r>
                          <a:rPr lang="zh-CN" altLang="en-US">
                            <a:sym typeface="+mn-lt"/>
                          </a:rPr>
                          <m:t>𝜎</m:t>
                        </m:r>
                        <m:sSup>
                          <m:sSupPr>
                            <m:ctrlPr>
                              <a:rPr lang="en-US" altLang="zh-CN">
                                <a:sym typeface="+mn-lt"/>
                              </a:rPr>
                            </m:ctrlPr>
                          </m:sSupPr>
                          <m:e>
                            <m:r>
                              <m:rPr>
                                <m:sty m:val="p"/>
                              </m:rPr>
                              <a:rPr lang="el-GR" altLang="zh-CN">
                                <a:sym typeface="+mn-lt"/>
                              </a:rPr>
                              <m:t>Φ</m:t>
                            </m:r>
                          </m:e>
                          <m:sup>
                            <m:r>
                              <a:rPr lang="en-US" altLang="zh-CN">
                                <a:sym typeface="+mn-lt"/>
                              </a:rPr>
                              <m:t>−1</m:t>
                            </m:r>
                          </m:sup>
                        </m:sSup>
                        <m:d>
                          <m:dPr>
                            <m:ctrlPr>
                              <a:rPr lang="en-US" altLang="zh-CN">
                                <a:sym typeface="+mn-lt"/>
                              </a:rPr>
                            </m:ctrlPr>
                          </m:dPr>
                          <m:e>
                            <m:f>
                              <m:fPr>
                                <m:ctrlPr>
                                  <a:rPr lang="en-US" altLang="zh-CN">
                                    <a:sym typeface="+mn-lt"/>
                                  </a:rPr>
                                </m:ctrlPr>
                              </m:fPr>
                              <m:num>
                                <m:r>
                                  <a:rPr lang="en-US" altLang="zh-CN">
                                    <a:sym typeface="+mn-lt"/>
                                  </a:rPr>
                                  <m:t>𝑝</m:t>
                                </m:r>
                                <m:r>
                                  <a:rPr lang="en-US" altLang="zh-CN">
                                    <a:sym typeface="+mn-lt"/>
                                  </a:rPr>
                                  <m:t>−</m:t>
                                </m:r>
                                <m:sSub>
                                  <m:sSubPr>
                                    <m:ctrlPr>
                                      <a:rPr lang="en-US" altLang="zh-CN">
                                        <a:sym typeface="+mn-lt"/>
                                      </a:rPr>
                                    </m:ctrlPr>
                                  </m:sSubPr>
                                  <m:e>
                                    <m:r>
                                      <a:rPr lang="en-US" altLang="zh-CN">
                                        <a:sym typeface="+mn-lt"/>
                                      </a:rPr>
                                      <m:t>𝑝</m:t>
                                    </m:r>
                                  </m:e>
                                  <m:sub>
                                    <m:r>
                                      <a:rPr lang="en-US" altLang="zh-CN">
                                        <a:sym typeface="+mn-lt"/>
                                      </a:rPr>
                                      <m:t>3</m:t>
                                    </m:r>
                                  </m:sub>
                                </m:sSub>
                              </m:num>
                              <m:den>
                                <m:r>
                                  <a:rPr lang="en-US" altLang="zh-CN">
                                    <a:sym typeface="+mn-lt"/>
                                  </a:rPr>
                                  <m:t>𝑝</m:t>
                                </m:r>
                              </m:den>
                            </m:f>
                          </m:e>
                        </m:d>
                        <m:r>
                          <a:rPr lang="en-US" altLang="zh-CN">
                            <a:sym typeface="+mn-lt"/>
                          </a:rPr>
                          <m:t>, </m:t>
                        </m:r>
                        <m:r>
                          <a:rPr lang="en-US" altLang="zh-CN">
                            <a:sym typeface="+mn-lt"/>
                          </a:rPr>
                          <m:t>𝐶</m:t>
                        </m:r>
                      </m:e>
                    </m:d>
                  </m:oMath>
                </a14:m>
                <a:endParaRPr lang="en-US" altLang="zh-CN" dirty="0">
                  <a:sym typeface="+mn-lt"/>
                </a:endParaRPr>
              </a:p>
              <a:p>
                <a14:m>
                  <m:oMath xmlns:m="http://schemas.openxmlformats.org/officeDocument/2006/math">
                    <m:r>
                      <a:rPr lang="en-US" altLang="zh-CN">
                        <a:sym typeface="+mn-lt"/>
                      </a:rPr>
                      <m:t>=</m:t>
                    </m:r>
                    <m:r>
                      <m:rPr>
                        <m:sty m:val="p"/>
                      </m:rPr>
                      <a:rPr lang="en-US" altLang="zh-CN">
                        <a:sym typeface="+mn-lt"/>
                      </a:rPr>
                      <m:t>min</m:t>
                    </m:r>
                    <m:d>
                      <m:dPr>
                        <m:begChr m:val="["/>
                        <m:endChr m:val="]"/>
                        <m:ctrlPr>
                          <a:rPr lang="en-US" altLang="zh-CN">
                            <a:sym typeface="+mn-lt"/>
                          </a:rPr>
                        </m:ctrlPr>
                      </m:dPr>
                      <m:e>
                        <m:r>
                          <a:rPr lang="en-US" altLang="zh-CN">
                            <a:sym typeface="+mn-lt"/>
                          </a:rPr>
                          <m:t>70+8.37</m:t>
                        </m:r>
                        <m:sSup>
                          <m:sSupPr>
                            <m:ctrlPr>
                              <a:rPr lang="en-US" altLang="zh-CN">
                                <a:sym typeface="+mn-lt"/>
                              </a:rPr>
                            </m:ctrlPr>
                          </m:sSupPr>
                          <m:e>
                            <m:r>
                              <m:rPr>
                                <m:sty m:val="p"/>
                              </m:rPr>
                              <a:rPr lang="el-GR" altLang="zh-CN">
                                <a:sym typeface="+mn-lt"/>
                              </a:rPr>
                              <m:t>Φ</m:t>
                            </m:r>
                          </m:e>
                          <m:sup>
                            <m:r>
                              <a:rPr lang="en-US" altLang="zh-CN">
                                <a:sym typeface="+mn-lt"/>
                              </a:rPr>
                              <m:t>−1</m:t>
                            </m:r>
                          </m:sup>
                        </m:sSup>
                        <m:d>
                          <m:dPr>
                            <m:ctrlPr>
                              <a:rPr lang="en-US" altLang="zh-CN">
                                <a:sym typeface="+mn-lt"/>
                              </a:rPr>
                            </m:ctrlPr>
                          </m:dPr>
                          <m:e>
                            <m:f>
                              <m:fPr>
                                <m:ctrlPr>
                                  <a:rPr lang="en-US" altLang="zh-CN">
                                    <a:sym typeface="+mn-lt"/>
                                  </a:rPr>
                                </m:ctrlPr>
                              </m:fPr>
                              <m:num>
                                <m:r>
                                  <a:rPr lang="en-US" altLang="zh-CN" smtClean="0">
                                    <a:sym typeface="+mn-lt"/>
                                  </a:rPr>
                                  <m:t>771</m:t>
                                </m:r>
                                <m:r>
                                  <a:rPr lang="en-US" altLang="zh-CN">
                                    <a:sym typeface="+mn-lt"/>
                                  </a:rPr>
                                  <m:t>−</m:t>
                                </m:r>
                                <m:r>
                                  <a:rPr lang="en-US" altLang="zh-CN" smtClean="0">
                                    <a:sym typeface="+mn-lt"/>
                                  </a:rPr>
                                  <m:t>40</m:t>
                                </m:r>
                                <m:r>
                                  <a:rPr lang="en-US" altLang="zh-CN">
                                    <a:sym typeface="+mn-lt"/>
                                  </a:rPr>
                                  <m:t>0</m:t>
                                </m:r>
                              </m:num>
                              <m:den>
                                <m:r>
                                  <a:rPr lang="en-US" altLang="zh-CN" smtClean="0">
                                    <a:sym typeface="+mn-lt"/>
                                  </a:rPr>
                                  <m:t>771</m:t>
                                </m:r>
                              </m:den>
                            </m:f>
                          </m:e>
                        </m:d>
                        <m:r>
                          <a:rPr lang="en-US" altLang="zh-CN">
                            <a:sym typeface="+mn-lt"/>
                          </a:rPr>
                          <m:t>, 100</m:t>
                        </m:r>
                      </m:e>
                    </m:d>
                  </m:oMath>
                </a14:m>
                <a:endParaRPr lang="en-US" altLang="zh-CN" dirty="0">
                  <a:sym typeface="+mn-lt"/>
                </a:endParaRPr>
              </a:p>
              <a:p>
                <a14:m>
                  <m:oMath xmlns:m="http://schemas.openxmlformats.org/officeDocument/2006/math">
                    <m:r>
                      <a:rPr lang="en-US" altLang="zh-CN">
                        <a:sym typeface="+mn-lt"/>
                      </a:rPr>
                      <m:t>=</m:t>
                    </m:r>
                    <m:r>
                      <m:rPr>
                        <m:sty m:val="p"/>
                      </m:rPr>
                      <a:rPr lang="en-US" altLang="zh-CN">
                        <a:sym typeface="+mn-lt"/>
                      </a:rPr>
                      <m:t>min</m:t>
                    </m:r>
                    <m:d>
                      <m:dPr>
                        <m:begChr m:val="["/>
                        <m:endChr m:val="]"/>
                        <m:ctrlPr>
                          <a:rPr lang="en-US" altLang="zh-CN">
                            <a:sym typeface="+mn-lt"/>
                          </a:rPr>
                        </m:ctrlPr>
                      </m:dPr>
                      <m:e>
                        <m:r>
                          <a:rPr lang="en-US" altLang="zh-CN">
                            <a:sym typeface="+mn-lt"/>
                          </a:rPr>
                          <m:t>70+8.37×</m:t>
                        </m:r>
                        <m:sSup>
                          <m:sSupPr>
                            <m:ctrlPr>
                              <a:rPr lang="en-US" altLang="zh-CN">
                                <a:sym typeface="+mn-lt"/>
                              </a:rPr>
                            </m:ctrlPr>
                          </m:sSupPr>
                          <m:e>
                            <m:r>
                              <m:rPr>
                                <m:sty m:val="p"/>
                              </m:rPr>
                              <a:rPr lang="el-GR" altLang="zh-CN">
                                <a:sym typeface="+mn-lt"/>
                              </a:rPr>
                              <m:t>Φ</m:t>
                            </m:r>
                          </m:e>
                          <m:sup>
                            <m:r>
                              <a:rPr lang="en-US" altLang="zh-CN">
                                <a:sym typeface="+mn-lt"/>
                              </a:rPr>
                              <m:t>−1</m:t>
                            </m:r>
                          </m:sup>
                        </m:sSup>
                        <m:d>
                          <m:dPr>
                            <m:ctrlPr>
                              <a:rPr lang="en-US" altLang="zh-CN">
                                <a:sym typeface="+mn-lt"/>
                              </a:rPr>
                            </m:ctrlPr>
                          </m:dPr>
                          <m:e>
                            <m:r>
                              <a:rPr lang="en-US" altLang="zh-CN">
                                <a:sym typeface="+mn-lt"/>
                              </a:rPr>
                              <m:t>0.</m:t>
                            </m:r>
                            <m:r>
                              <a:rPr lang="en-US" altLang="zh-CN" smtClean="0">
                                <a:sym typeface="+mn-lt"/>
                              </a:rPr>
                              <m:t>4812</m:t>
                            </m:r>
                          </m:e>
                        </m:d>
                        <m:r>
                          <a:rPr lang="en-US" altLang="zh-CN">
                            <a:sym typeface="+mn-lt"/>
                          </a:rPr>
                          <m:t>,100</m:t>
                        </m:r>
                      </m:e>
                    </m:d>
                  </m:oMath>
                </a14:m>
                <a:endParaRPr lang="en-US" altLang="zh-CN" dirty="0">
                  <a:sym typeface="+mn-lt"/>
                </a:endParaRPr>
              </a:p>
              <a:p>
                <a14:m>
                  <m:oMath xmlns:m="http://schemas.openxmlformats.org/officeDocument/2006/math">
                    <m:r>
                      <a:rPr lang="en-US" altLang="zh-CN">
                        <a:sym typeface="+mn-lt"/>
                      </a:rPr>
                      <m:t>=</m:t>
                    </m:r>
                    <m:r>
                      <m:rPr>
                        <m:sty m:val="p"/>
                      </m:rPr>
                      <a:rPr lang="en-US" altLang="zh-CN">
                        <a:sym typeface="+mn-lt"/>
                      </a:rPr>
                      <m:t>min</m:t>
                    </m:r>
                    <m:d>
                      <m:dPr>
                        <m:begChr m:val="["/>
                        <m:endChr m:val="]"/>
                        <m:ctrlPr>
                          <a:rPr lang="en-US" altLang="zh-CN">
                            <a:sym typeface="+mn-lt"/>
                          </a:rPr>
                        </m:ctrlPr>
                      </m:dPr>
                      <m:e>
                        <m:r>
                          <a:rPr lang="en-US" altLang="zh-CN">
                            <a:sym typeface="+mn-lt"/>
                          </a:rPr>
                          <m:t>70+8.37×</m:t>
                        </m:r>
                        <m:d>
                          <m:dPr>
                            <m:ctrlPr>
                              <a:rPr lang="en-US" altLang="zh-CN">
                                <a:sym typeface="+mn-lt"/>
                              </a:rPr>
                            </m:ctrlPr>
                          </m:dPr>
                          <m:e>
                            <m:r>
                              <a:rPr lang="en-US" altLang="zh-CN">
                                <a:sym typeface="+mn-lt"/>
                              </a:rPr>
                              <m:t>−0.</m:t>
                            </m:r>
                            <m:r>
                              <a:rPr lang="en-US" altLang="zh-CN" smtClean="0">
                                <a:sym typeface="+mn-lt"/>
                              </a:rPr>
                              <m:t>04716</m:t>
                            </m:r>
                          </m:e>
                        </m:d>
                        <m:r>
                          <a:rPr lang="en-US" altLang="zh-CN">
                            <a:sym typeface="+mn-lt"/>
                          </a:rPr>
                          <m:t>,100</m:t>
                        </m:r>
                      </m:e>
                    </m:d>
                    <m:r>
                      <a:rPr lang="en-US" altLang="zh-CN">
                        <a:sym typeface="+mn-lt"/>
                      </a:rPr>
                      <m:t>=6</m:t>
                    </m:r>
                    <m:r>
                      <a:rPr lang="en-US" altLang="zh-CN" smtClean="0">
                        <a:sym typeface="+mn-lt"/>
                      </a:rPr>
                      <m:t>9</m:t>
                    </m:r>
                  </m:oMath>
                </a14:m>
                <a:endParaRPr lang="en-US" altLang="zh-CN" dirty="0">
                  <a:sym typeface="+mn-lt"/>
                </a:endParaRPr>
              </a:p>
              <a:p>
                <a14:m>
                  <m:oMath xmlns:m="http://schemas.openxmlformats.org/officeDocument/2006/math">
                    <m:sSup>
                      <m:sSupPr>
                        <m:ctrlPr>
                          <a:rPr lang="en-US" altLang="zh-CN">
                            <a:sym typeface="+mn-lt"/>
                          </a:rPr>
                        </m:ctrlPr>
                      </m:sSupPr>
                      <m:e>
                        <m:r>
                          <a:rPr lang="en-US" altLang="zh-CN">
                            <a:sym typeface="+mn-lt"/>
                          </a:rPr>
                          <m:t>𝒃</m:t>
                        </m:r>
                      </m:e>
                      <m:sup>
                        <m:r>
                          <a:rPr lang="en-US" altLang="zh-CN">
                            <a:sym typeface="+mn-lt"/>
                          </a:rPr>
                          <m:t>∗</m:t>
                        </m:r>
                      </m:sup>
                    </m:sSup>
                    <m:r>
                      <a:rPr lang="en-US" altLang="zh-CN">
                        <a:sym typeface="+mn-lt"/>
                      </a:rPr>
                      <m:t>=</m:t>
                    </m:r>
                    <m:r>
                      <a:rPr lang="en-US" altLang="zh-CN">
                        <a:sym typeface="+mn-lt"/>
                      </a:rPr>
                      <m:t>𝑪</m:t>
                    </m:r>
                    <m:r>
                      <a:rPr lang="en-US" altLang="zh-CN">
                        <a:sym typeface="+mn-lt"/>
                      </a:rPr>
                      <m:t>−</m:t>
                    </m:r>
                    <m:sSub>
                      <m:sSubPr>
                        <m:ctrlPr>
                          <a:rPr lang="en-US" altLang="zh-CN">
                            <a:sym typeface="+mn-lt"/>
                          </a:rPr>
                        </m:ctrlPr>
                      </m:sSubPr>
                      <m:e>
                        <m:r>
                          <a:rPr lang="en-US" altLang="zh-CN">
                            <a:sym typeface="+mn-lt"/>
                          </a:rPr>
                          <m:t>𝒚</m:t>
                        </m:r>
                      </m:e>
                      <m:sub>
                        <m:r>
                          <a:rPr lang="en-US" altLang="zh-CN">
                            <a:sym typeface="+mn-lt"/>
                          </a:rPr>
                          <m:t>𝟑</m:t>
                        </m:r>
                      </m:sub>
                    </m:sSub>
                    <m:r>
                      <a:rPr lang="en-US" altLang="zh-CN">
                        <a:sym typeface="+mn-lt"/>
                      </a:rPr>
                      <m:t>=</m:t>
                    </m:r>
                    <m:r>
                      <a:rPr lang="en-US" altLang="zh-CN">
                        <a:sym typeface="+mn-lt"/>
                      </a:rPr>
                      <m:t>𝟏𝟎𝟎</m:t>
                    </m:r>
                    <m:r>
                      <a:rPr lang="en-US" altLang="zh-CN">
                        <a:sym typeface="+mn-lt"/>
                      </a:rPr>
                      <m:t>−</m:t>
                    </m:r>
                    <m:r>
                      <a:rPr lang="en-US" altLang="zh-CN">
                        <a:sym typeface="+mn-lt"/>
                      </a:rPr>
                      <m:t>𝟔𝟗</m:t>
                    </m:r>
                    <m:r>
                      <a:rPr lang="en-US" altLang="zh-CN">
                        <a:sym typeface="+mn-lt"/>
                      </a:rPr>
                      <m:t>=</m:t>
                    </m:r>
                    <m:r>
                      <a:rPr lang="en-US" altLang="zh-CN">
                        <a:sym typeface="+mn-lt"/>
                      </a:rPr>
                      <m:t>𝟑𝟏</m:t>
                    </m:r>
                  </m:oMath>
                </a14:m>
                <a:endParaRPr lang="en-US" altLang="zh-CN" dirty="0">
                  <a:sym typeface="+mn-lt"/>
                </a:endParaRPr>
              </a:p>
              <a:p>
                <a:r>
                  <a:rPr lang="zh-CN" altLang="en-US" dirty="0">
                    <a:sym typeface="+mn-lt"/>
                  </a:rPr>
                  <a:t>映射在存储桶</a:t>
                </a:r>
                <a:r>
                  <a:rPr lang="en-US" altLang="zh-CN" dirty="0">
                    <a:sym typeface="+mn-lt"/>
                  </a:rPr>
                  <a:t>3</a:t>
                </a:r>
                <a:r>
                  <a:rPr lang="zh-CN" altLang="en-US" dirty="0">
                    <a:sym typeface="+mn-lt"/>
                  </a:rPr>
                  <a:t>里所有</a:t>
                </a:r>
                <a:r>
                  <a:rPr lang="en-US" altLang="zh-CN" dirty="0">
                    <a:sym typeface="+mn-lt"/>
                  </a:rPr>
                  <a:t>ODF</a:t>
                </a:r>
                <a:r>
                  <a:rPr lang="zh-CN" altLang="en-US" dirty="0">
                    <a:sym typeface="+mn-lt"/>
                  </a:rPr>
                  <a:t>的预订限额为</a:t>
                </a:r>
                <a:r>
                  <a:rPr lang="en-US" altLang="zh-CN" dirty="0">
                    <a:sym typeface="+mn-lt"/>
                  </a:rPr>
                  <a:t>31</a:t>
                </a:r>
                <a:r>
                  <a:rPr lang="zh-CN" altLang="en-US" dirty="0">
                    <a:sym typeface="+mn-lt"/>
                  </a:rPr>
                  <a:t>。</a:t>
                </a:r>
                <a:endParaRPr lang="en-US" altLang="zh-CN" dirty="0">
                  <a:sym typeface="+mn-lt"/>
                </a:endParaRPr>
              </a:p>
            </p:txBody>
          </p:sp>
        </mc:Choice>
        <mc:Fallback>
          <p:sp>
            <p:nvSpPr>
              <p:cNvPr id="3" name="内容占位符 2"/>
              <p:cNvSpPr>
                <a:spLocks noGrp="1" noRot="1" noChangeAspect="1" noMove="1" noResize="1" noEditPoints="1" noAdjustHandles="1" noChangeArrowheads="1" noChangeShapeType="1" noTextEdit="1"/>
              </p:cNvSpPr>
              <p:nvPr>
                <p:ph sz="quarter" idx="13"/>
              </p:nvPr>
            </p:nvSpPr>
            <p:spPr>
              <a:blipFill>
                <a:blip r:embed="rId2"/>
                <a:stretch>
                  <a:fillRect/>
                </a:stretch>
              </a:blipFill>
            </p:spPr>
            <p:txBody>
              <a:bodyPr/>
              <a:lstStyle/>
              <a:p>
                <a:r>
                  <a:rPr lang="zh-CN" altLang="en-US">
                    <a:noFill/>
                  </a:rPr>
                  <a:t> </a:t>
                </a:r>
              </a:p>
            </p:txBody>
          </p:sp>
        </mc:Fallback>
      </mc:AlternateContent>
      <p:sp>
        <p:nvSpPr>
          <p:cNvPr id="4" name="TextBox 3"/>
          <p:cNvSpPr txBox="1"/>
          <p:nvPr/>
        </p:nvSpPr>
        <p:spPr>
          <a:xfrm>
            <a:off x="5638801" y="3295290"/>
            <a:ext cx="65" cy="369332"/>
          </a:xfrm>
          <a:prstGeom prst="rect">
            <a:avLst/>
          </a:prstGeom>
          <a:noFill/>
        </p:spPr>
        <p:txBody>
          <a:bodyPr wrap="none" lIns="0" tIns="0" rIns="0" bIns="0" rtlCol="0">
            <a:spAutoFit/>
          </a:bodyPr>
          <a:lstStyle/>
          <a:p>
            <a:endParaRPr lang="en-US" dirty="0">
              <a:latin typeface="+mn-lt"/>
              <a:ea typeface="+mn-ea"/>
              <a:cs typeface="+mn-ea"/>
              <a:sym typeface="+mn-lt"/>
            </a:endParaRPr>
          </a:p>
        </p:txBody>
      </p:sp>
      <p:sp>
        <p:nvSpPr>
          <p:cNvPr id="5" name="TextBox 4"/>
          <p:cNvSpPr txBox="1"/>
          <p:nvPr/>
        </p:nvSpPr>
        <p:spPr>
          <a:xfrm>
            <a:off x="5638801" y="2973237"/>
            <a:ext cx="65" cy="369332"/>
          </a:xfrm>
          <a:prstGeom prst="rect">
            <a:avLst/>
          </a:prstGeom>
          <a:noFill/>
        </p:spPr>
        <p:txBody>
          <a:bodyPr wrap="none" lIns="0" tIns="0" rIns="0" bIns="0" rtlCol="0">
            <a:spAutoFit/>
          </a:bodyPr>
          <a:lstStyle/>
          <a:p>
            <a:endParaRPr lang="en-US" dirty="0">
              <a:latin typeface="+mn-lt"/>
              <a:ea typeface="+mn-ea"/>
              <a:cs typeface="+mn-ea"/>
              <a:sym typeface="+mn-lt"/>
            </a:endParaRPr>
          </a:p>
        </p:txBody>
      </p:sp>
    </p:spTree>
    <p:extLst>
      <p:ext uri="{BB962C8B-B14F-4D97-AF65-F5344CB8AC3E}">
        <p14:creationId xmlns:p14="http://schemas.microsoft.com/office/powerpoint/2010/main" val="7340795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虚拟嵌套预订控制</a:t>
            </a:r>
            <a:endParaRPr lang="zh-CN" altLang="en-US" dirty="0">
              <a:sym typeface="+mn-lt"/>
            </a:endParaRPr>
          </a:p>
        </p:txBody>
      </p:sp>
      <p:sp>
        <p:nvSpPr>
          <p:cNvPr id="5" name="内容占位符 4"/>
          <p:cNvSpPr>
            <a:spLocks noGrp="1"/>
          </p:cNvSpPr>
          <p:nvPr>
            <p:ph sz="quarter" idx="13"/>
          </p:nvPr>
        </p:nvSpPr>
        <p:spPr/>
        <p:txBody>
          <a:bodyPr/>
          <a:lstStyle/>
          <a:p>
            <a:endParaRPr lang="zh-CN" altLang="en-US"/>
          </a:p>
        </p:txBody>
      </p:sp>
      <p:grpSp>
        <p:nvGrpSpPr>
          <p:cNvPr id="67" name="Group 66"/>
          <p:cNvGrpSpPr/>
          <p:nvPr/>
        </p:nvGrpSpPr>
        <p:grpSpPr>
          <a:xfrm>
            <a:off x="1835294" y="1675159"/>
            <a:ext cx="10085301" cy="5005507"/>
            <a:chOff x="2622431" y="1220614"/>
            <a:chExt cx="7143968" cy="5441296"/>
          </a:xfrm>
        </p:grpSpPr>
        <p:cxnSp>
          <p:nvCxnSpPr>
            <p:cNvPr id="68" name="Straight Connector 67"/>
            <p:cNvCxnSpPr/>
            <p:nvPr/>
          </p:nvCxnSpPr>
          <p:spPr>
            <a:xfrm flipV="1">
              <a:off x="2622431" y="2656938"/>
              <a:ext cx="5526658" cy="115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2622431" y="5181825"/>
              <a:ext cx="5526657" cy="115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2631055" y="2570672"/>
              <a:ext cx="0" cy="21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474233" y="2567795"/>
              <a:ext cx="0" cy="21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303013" y="2567795"/>
              <a:ext cx="0" cy="21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154807" y="2556293"/>
              <a:ext cx="0" cy="21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625304" y="5095557"/>
              <a:ext cx="0" cy="21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448353" y="5089807"/>
              <a:ext cx="0" cy="21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282889" y="5095558"/>
              <a:ext cx="0" cy="21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8151937" y="5084055"/>
              <a:ext cx="0" cy="21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p:cNvSpPr txBox="1"/>
                <p:nvPr/>
              </p:nvSpPr>
              <p:spPr>
                <a:xfrm>
                  <a:off x="2985775" y="2191960"/>
                  <a:ext cx="1196189" cy="1003717"/>
                </a:xfrm>
                <a:prstGeom prst="rect">
                  <a:avLst/>
                </a:prstGeom>
                <a:solidFill>
                  <a:schemeClr val="accent1">
                    <a:lumMod val="20000"/>
                    <a:lumOff val="80000"/>
                  </a:schemeClr>
                </a:solidFill>
              </p:spPr>
              <p:txBody>
                <a:bodyPr wrap="square" rtlCol="0">
                  <a:spAutoFit/>
                </a:bodyPr>
                <a:lstStyle/>
                <a:p>
                  <a:pPr algn="ctr"/>
                  <a:r>
                    <a:rPr lang="zh-CN" altLang="en-US" sz="1800" dirty="0">
                      <a:latin typeface="+mn-lt"/>
                      <a:ea typeface="+mn-ea"/>
                      <a:cs typeface="+mn-ea"/>
                      <a:sym typeface="+mn-lt"/>
                    </a:rPr>
                    <a:t>存储桶 </a:t>
                  </a:r>
                  <a:r>
                    <a:rPr lang="en-US" altLang="zh-CN" sz="1800" dirty="0">
                      <a:latin typeface="+mn-lt"/>
                      <a:ea typeface="+mn-ea"/>
                      <a:cs typeface="+mn-ea"/>
                      <a:sym typeface="+mn-lt"/>
                    </a:rPr>
                    <a:t>3</a:t>
                  </a:r>
                </a:p>
                <a:p>
                  <a:pPr algn="ctr"/>
                  <a:r>
                    <a:rPr lang="zh-CN" altLang="en-US" sz="1800" b="1" dirty="0">
                      <a:solidFill>
                        <a:srgbClr val="C00000"/>
                      </a:solidFill>
                      <a:latin typeface="+mn-lt"/>
                      <a:ea typeface="+mn-ea"/>
                      <a:cs typeface="+mn-ea"/>
                      <a:sym typeface="+mn-lt"/>
                    </a:rPr>
                    <a:t>预定限额</a:t>
                  </a:r>
                  <a14:m>
                    <m:oMath xmlns:m="http://schemas.openxmlformats.org/officeDocument/2006/math">
                      <m:sSub>
                        <m:sSubPr>
                          <m:ctrlPr>
                            <a:rPr lang="en-US" altLang="zh-CN" sz="1800" b="1" i="1" dirty="0" smtClean="0">
                              <a:solidFill>
                                <a:srgbClr val="C00000"/>
                              </a:solidFill>
                              <a:latin typeface="Cambria Math" panose="02040503050406030204" pitchFamily="18" charset="0"/>
                              <a:ea typeface="+mn-ea"/>
                              <a:cs typeface="+mn-ea"/>
                              <a:sym typeface="+mn-lt"/>
                            </a:rPr>
                          </m:ctrlPr>
                        </m:sSubPr>
                        <m:e>
                          <m:r>
                            <a:rPr lang="en-US" altLang="zh-CN" sz="1800" b="1" i="1" dirty="0" smtClean="0">
                              <a:solidFill>
                                <a:srgbClr val="C00000"/>
                              </a:solidFill>
                              <a:latin typeface="Cambria Math" panose="02040503050406030204" pitchFamily="18" charset="0"/>
                              <a:ea typeface="+mn-ea"/>
                              <a:cs typeface="+mn-ea"/>
                              <a:sym typeface="+mn-lt"/>
                            </a:rPr>
                            <m:t>𝒃</m:t>
                          </m:r>
                        </m:e>
                        <m:sub>
                          <m:r>
                            <a:rPr lang="en-US" altLang="zh-CN" sz="1800" b="1" i="1" dirty="0" smtClean="0">
                              <a:solidFill>
                                <a:srgbClr val="C00000"/>
                              </a:solidFill>
                              <a:latin typeface="Cambria Math" panose="02040503050406030204" pitchFamily="18" charset="0"/>
                              <a:ea typeface="+mn-ea"/>
                              <a:cs typeface="+mn-ea"/>
                              <a:sym typeface="+mn-lt"/>
                            </a:rPr>
                            <m:t>𝟏𝟑</m:t>
                          </m:r>
                        </m:sub>
                      </m:sSub>
                    </m:oMath>
                  </a14:m>
                  <a:endParaRPr lang="en-US" altLang="zh-CN" sz="1800" b="1" dirty="0">
                    <a:solidFill>
                      <a:srgbClr val="C00000"/>
                    </a:solidFill>
                    <a:latin typeface="+mn-lt"/>
                    <a:ea typeface="+mn-ea"/>
                    <a:cs typeface="+mn-ea"/>
                    <a:sym typeface="+mn-lt"/>
                  </a:endParaRPr>
                </a:p>
                <a:p>
                  <a:pPr algn="ctr"/>
                  <a:r>
                    <a:rPr lang="zh-CN" altLang="en-US" sz="1800" b="1" dirty="0">
                      <a:solidFill>
                        <a:srgbClr val="C00000"/>
                      </a:solidFill>
                      <a:latin typeface="+mn-lt"/>
                      <a:ea typeface="+mn-ea"/>
                      <a:cs typeface="+mn-ea"/>
                      <a:sym typeface="+mn-lt"/>
                    </a:rPr>
                    <a:t>保留水平</a:t>
                  </a:r>
                  <a14:m>
                    <m:oMath xmlns:m="http://schemas.openxmlformats.org/officeDocument/2006/math">
                      <m:sSub>
                        <m:sSubPr>
                          <m:ctrlPr>
                            <a:rPr lang="en-US" altLang="zh-CN" sz="1800" b="1" i="1" smtClean="0">
                              <a:solidFill>
                                <a:srgbClr val="C00000"/>
                              </a:solidFill>
                              <a:latin typeface="Cambria Math" panose="02040503050406030204" pitchFamily="18" charset="0"/>
                              <a:ea typeface="+mn-ea"/>
                              <a:cs typeface="+mn-ea"/>
                              <a:sym typeface="+mn-lt"/>
                            </a:rPr>
                          </m:ctrlPr>
                        </m:sSubPr>
                        <m:e>
                          <m:r>
                            <a:rPr lang="en-US" altLang="zh-CN" sz="1800" b="1" i="1" smtClean="0">
                              <a:solidFill>
                                <a:srgbClr val="C00000"/>
                              </a:solidFill>
                              <a:latin typeface="Cambria Math" panose="02040503050406030204" pitchFamily="18" charset="0"/>
                              <a:ea typeface="+mn-ea"/>
                              <a:cs typeface="+mn-ea"/>
                              <a:sym typeface="+mn-lt"/>
                            </a:rPr>
                            <m:t>𝒚</m:t>
                          </m:r>
                        </m:e>
                        <m:sub>
                          <m:r>
                            <a:rPr lang="en-US" altLang="zh-CN" sz="1800" b="1" i="1" smtClean="0">
                              <a:solidFill>
                                <a:srgbClr val="C00000"/>
                              </a:solidFill>
                              <a:latin typeface="Cambria Math" panose="02040503050406030204" pitchFamily="18" charset="0"/>
                              <a:ea typeface="+mn-ea"/>
                              <a:cs typeface="+mn-ea"/>
                              <a:sym typeface="+mn-lt"/>
                            </a:rPr>
                            <m:t>𝟏𝟑</m:t>
                          </m:r>
                        </m:sub>
                      </m:sSub>
                    </m:oMath>
                  </a14:m>
                  <a:endParaRPr lang="en-US" sz="1800" b="1" dirty="0">
                    <a:solidFill>
                      <a:srgbClr val="FFA000"/>
                    </a:solidFill>
                    <a:latin typeface="+mn-lt"/>
                    <a:ea typeface="+mn-ea"/>
                    <a:cs typeface="+mn-ea"/>
                    <a:sym typeface="+mn-lt"/>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2985775" y="2191960"/>
                  <a:ext cx="1196189" cy="1003717"/>
                </a:xfrm>
                <a:prstGeom prst="rect">
                  <a:avLst/>
                </a:prstGeom>
                <a:blipFill>
                  <a:blip r:embed="rId2"/>
                  <a:stretch>
                    <a:fillRect t="-4605"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4823958" y="2143503"/>
                  <a:ext cx="1186860" cy="1026870"/>
                </a:xfrm>
                <a:prstGeom prst="rect">
                  <a:avLst/>
                </a:prstGeom>
                <a:solidFill>
                  <a:schemeClr val="tx2">
                    <a:lumMod val="20000"/>
                    <a:lumOff val="80000"/>
                  </a:schemeClr>
                </a:solidFill>
              </p:spPr>
              <p:txBody>
                <a:bodyPr wrap="square" rtlCol="0">
                  <a:spAutoFit/>
                </a:bodyPr>
                <a:lstStyle/>
                <a:p>
                  <a:pPr algn="ctr"/>
                  <a:r>
                    <a:rPr lang="zh-CN" altLang="en-US" sz="1800" dirty="0">
                      <a:latin typeface="+mn-lt"/>
                      <a:ea typeface="+mn-ea"/>
                      <a:cs typeface="+mn-ea"/>
                      <a:sym typeface="+mn-lt"/>
                    </a:rPr>
                    <a:t>存储桶 </a:t>
                  </a:r>
                  <a:r>
                    <a:rPr lang="en-US" altLang="zh-CN" sz="1800" dirty="0">
                      <a:latin typeface="+mn-lt"/>
                      <a:ea typeface="+mn-ea"/>
                      <a:cs typeface="+mn-ea"/>
                      <a:sym typeface="+mn-lt"/>
                    </a:rPr>
                    <a:t>2</a:t>
                  </a:r>
                </a:p>
                <a:p>
                  <a:pPr algn="ctr"/>
                  <a:r>
                    <a:rPr lang="zh-CN" altLang="en-US" sz="1800" b="1" dirty="0">
                      <a:solidFill>
                        <a:srgbClr val="C00000"/>
                      </a:solidFill>
                      <a:latin typeface="+mn-lt"/>
                      <a:ea typeface="+mn-ea"/>
                      <a:cs typeface="+mn-ea"/>
                      <a:sym typeface="+mn-lt"/>
                    </a:rPr>
                    <a:t>预定限额</a:t>
                  </a:r>
                  <a14:m>
                    <m:oMath xmlns:m="http://schemas.openxmlformats.org/officeDocument/2006/math">
                      <m:sSub>
                        <m:sSubPr>
                          <m:ctrlPr>
                            <a:rPr lang="en-US" altLang="zh-CN" sz="1800" b="1" i="1" dirty="0">
                              <a:solidFill>
                                <a:srgbClr val="C00000"/>
                              </a:solidFill>
                              <a:latin typeface="Cambria Math" panose="02040503050406030204" pitchFamily="18" charset="0"/>
                              <a:ea typeface="+mn-ea"/>
                              <a:cs typeface="+mn-ea"/>
                              <a:sym typeface="+mn-lt"/>
                            </a:rPr>
                          </m:ctrlPr>
                        </m:sSubPr>
                        <m:e>
                          <m:r>
                            <a:rPr lang="en-US" altLang="zh-CN" sz="1800" b="1" i="1" dirty="0">
                              <a:solidFill>
                                <a:srgbClr val="C00000"/>
                              </a:solidFill>
                              <a:latin typeface="Cambria Math" panose="02040503050406030204" pitchFamily="18" charset="0"/>
                              <a:ea typeface="+mn-ea"/>
                              <a:cs typeface="+mn-ea"/>
                              <a:sym typeface="+mn-lt"/>
                            </a:rPr>
                            <m:t>𝒃</m:t>
                          </m:r>
                        </m:e>
                        <m:sub>
                          <m:r>
                            <a:rPr lang="en-US" altLang="zh-CN" sz="1800" b="1" i="1" dirty="0">
                              <a:solidFill>
                                <a:srgbClr val="C00000"/>
                              </a:solidFill>
                              <a:latin typeface="Cambria Math" panose="02040503050406030204" pitchFamily="18" charset="0"/>
                              <a:ea typeface="+mn-ea"/>
                              <a:cs typeface="+mn-ea"/>
                              <a:sym typeface="+mn-lt"/>
                            </a:rPr>
                            <m:t>𝟏</m:t>
                          </m:r>
                          <m:r>
                            <a:rPr lang="en-US" altLang="zh-CN" sz="1800" b="1" i="1" dirty="0" smtClean="0">
                              <a:solidFill>
                                <a:srgbClr val="C00000"/>
                              </a:solidFill>
                              <a:latin typeface="Cambria Math" panose="02040503050406030204" pitchFamily="18" charset="0"/>
                              <a:ea typeface="+mn-ea"/>
                              <a:cs typeface="+mn-ea"/>
                              <a:sym typeface="+mn-lt"/>
                            </a:rPr>
                            <m:t>𝟐</m:t>
                          </m:r>
                        </m:sub>
                      </m:sSub>
                    </m:oMath>
                  </a14:m>
                  <a:r>
                    <a:rPr lang="zh-CN" altLang="en-US" sz="1800" b="1" dirty="0">
                      <a:solidFill>
                        <a:srgbClr val="C00000"/>
                      </a:solidFill>
                      <a:latin typeface="+mn-lt"/>
                      <a:ea typeface="+mn-ea"/>
                      <a:cs typeface="+mn-ea"/>
                      <a:sym typeface="+mn-lt"/>
                    </a:rPr>
                    <a:t>保留水平</a:t>
                  </a:r>
                  <a14:m>
                    <m:oMath xmlns:m="http://schemas.openxmlformats.org/officeDocument/2006/math">
                      <m:sSub>
                        <m:sSubPr>
                          <m:ctrlPr>
                            <a:rPr lang="en-US" altLang="zh-CN" sz="1800" b="1" i="1">
                              <a:solidFill>
                                <a:srgbClr val="C00000"/>
                              </a:solidFill>
                              <a:latin typeface="Cambria Math" panose="02040503050406030204" pitchFamily="18" charset="0"/>
                              <a:ea typeface="+mn-ea"/>
                              <a:cs typeface="+mn-ea"/>
                              <a:sym typeface="+mn-lt"/>
                            </a:rPr>
                          </m:ctrlPr>
                        </m:sSubPr>
                        <m:e>
                          <m:r>
                            <a:rPr lang="en-US" altLang="zh-CN" sz="1800" b="1" i="1">
                              <a:solidFill>
                                <a:srgbClr val="C00000"/>
                              </a:solidFill>
                              <a:latin typeface="Cambria Math" panose="02040503050406030204" pitchFamily="18" charset="0"/>
                              <a:ea typeface="+mn-ea"/>
                              <a:cs typeface="+mn-ea"/>
                              <a:sym typeface="+mn-lt"/>
                            </a:rPr>
                            <m:t>𝒚</m:t>
                          </m:r>
                        </m:e>
                        <m:sub>
                          <m:r>
                            <a:rPr lang="en-US" altLang="zh-CN" sz="1800" b="1" i="1">
                              <a:solidFill>
                                <a:srgbClr val="C00000"/>
                              </a:solidFill>
                              <a:latin typeface="Cambria Math" panose="02040503050406030204" pitchFamily="18" charset="0"/>
                              <a:ea typeface="+mn-ea"/>
                              <a:cs typeface="+mn-ea"/>
                              <a:sym typeface="+mn-lt"/>
                            </a:rPr>
                            <m:t>𝟏</m:t>
                          </m:r>
                          <m:r>
                            <a:rPr lang="en-US" altLang="zh-CN" sz="1800" b="1" i="1" smtClean="0">
                              <a:solidFill>
                                <a:srgbClr val="C00000"/>
                              </a:solidFill>
                              <a:latin typeface="Cambria Math" panose="02040503050406030204" pitchFamily="18" charset="0"/>
                              <a:ea typeface="+mn-ea"/>
                              <a:cs typeface="+mn-ea"/>
                              <a:sym typeface="+mn-lt"/>
                            </a:rPr>
                            <m:t>𝟐</m:t>
                          </m:r>
                        </m:sub>
                      </m:sSub>
                    </m:oMath>
                  </a14:m>
                  <a:endParaRPr lang="en-US" sz="1800" b="1" dirty="0">
                    <a:solidFill>
                      <a:srgbClr val="C00000"/>
                    </a:solidFill>
                    <a:latin typeface="+mn-lt"/>
                    <a:ea typeface="+mn-ea"/>
                    <a:cs typeface="+mn-ea"/>
                    <a:sym typeface="+mn-lt"/>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4823958" y="2143503"/>
                  <a:ext cx="1186860" cy="1026870"/>
                </a:xfrm>
                <a:prstGeom prst="rect">
                  <a:avLst/>
                </a:prstGeom>
                <a:blipFill>
                  <a:blip r:embed="rId3"/>
                  <a:stretch>
                    <a:fillRect t="-4516" b="-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6601382" y="2153240"/>
                  <a:ext cx="1191490" cy="1026870"/>
                </a:xfrm>
                <a:prstGeom prst="rect">
                  <a:avLst/>
                </a:prstGeom>
                <a:solidFill>
                  <a:schemeClr val="tx2">
                    <a:lumMod val="20000"/>
                    <a:lumOff val="80000"/>
                  </a:schemeClr>
                </a:solidFill>
              </p:spPr>
              <p:txBody>
                <a:bodyPr wrap="square" rtlCol="0">
                  <a:spAutoFit/>
                </a:bodyPr>
                <a:lstStyle/>
                <a:p>
                  <a:pPr algn="ctr"/>
                  <a:r>
                    <a:rPr lang="zh-CN" altLang="en-US" sz="1800" dirty="0">
                      <a:latin typeface="+mn-lt"/>
                      <a:ea typeface="+mn-ea"/>
                      <a:cs typeface="+mn-ea"/>
                      <a:sym typeface="+mn-lt"/>
                    </a:rPr>
                    <a:t>存储桶 </a:t>
                  </a:r>
                  <a:r>
                    <a:rPr lang="en-US" altLang="zh-CN" sz="1800" dirty="0">
                      <a:latin typeface="+mn-lt"/>
                      <a:ea typeface="+mn-ea"/>
                      <a:cs typeface="+mn-ea"/>
                      <a:sym typeface="+mn-lt"/>
                    </a:rPr>
                    <a:t>1</a:t>
                  </a:r>
                </a:p>
                <a:p>
                  <a:pPr algn="ctr"/>
                  <a:r>
                    <a:rPr lang="zh-CN" altLang="en-US" sz="1800" b="1" dirty="0">
                      <a:solidFill>
                        <a:srgbClr val="C00000"/>
                      </a:solidFill>
                      <a:latin typeface="+mn-lt"/>
                      <a:ea typeface="+mn-ea"/>
                      <a:cs typeface="+mn-ea"/>
                      <a:sym typeface="+mn-lt"/>
                    </a:rPr>
                    <a:t>预定限额</a:t>
                  </a:r>
                  <a14:m>
                    <m:oMath xmlns:m="http://schemas.openxmlformats.org/officeDocument/2006/math">
                      <m:sSub>
                        <m:sSubPr>
                          <m:ctrlPr>
                            <a:rPr lang="en-US" altLang="zh-CN" sz="1800" b="1" i="1" dirty="0">
                              <a:solidFill>
                                <a:srgbClr val="C00000"/>
                              </a:solidFill>
                              <a:latin typeface="Cambria Math" panose="02040503050406030204" pitchFamily="18" charset="0"/>
                              <a:ea typeface="+mn-ea"/>
                              <a:cs typeface="+mn-ea"/>
                              <a:sym typeface="+mn-lt"/>
                            </a:rPr>
                          </m:ctrlPr>
                        </m:sSubPr>
                        <m:e>
                          <m:r>
                            <a:rPr lang="en-US" altLang="zh-CN" sz="1800" b="1" i="1" dirty="0" smtClean="0">
                              <a:solidFill>
                                <a:srgbClr val="C00000"/>
                              </a:solidFill>
                              <a:latin typeface="Cambria Math" panose="02040503050406030204" pitchFamily="18" charset="0"/>
                              <a:ea typeface="+mn-ea"/>
                              <a:cs typeface="+mn-ea"/>
                              <a:sym typeface="+mn-lt"/>
                            </a:rPr>
                            <m:t>𝒚</m:t>
                          </m:r>
                        </m:e>
                        <m:sub>
                          <m:r>
                            <a:rPr lang="en-US" altLang="zh-CN" sz="1800" b="1" i="1" dirty="0">
                              <a:solidFill>
                                <a:srgbClr val="C00000"/>
                              </a:solidFill>
                              <a:latin typeface="Cambria Math" panose="02040503050406030204" pitchFamily="18" charset="0"/>
                              <a:ea typeface="+mn-ea"/>
                              <a:cs typeface="+mn-ea"/>
                              <a:sym typeface="+mn-lt"/>
                            </a:rPr>
                            <m:t>𝟏</m:t>
                          </m:r>
                          <m:r>
                            <a:rPr lang="en-US" altLang="zh-CN" sz="1800" b="1" i="1" dirty="0" smtClean="0">
                              <a:solidFill>
                                <a:srgbClr val="C00000"/>
                              </a:solidFill>
                              <a:latin typeface="Cambria Math" panose="02040503050406030204" pitchFamily="18" charset="0"/>
                              <a:ea typeface="+mn-ea"/>
                              <a:cs typeface="+mn-ea"/>
                              <a:sym typeface="+mn-lt"/>
                            </a:rPr>
                            <m:t>𝟏</m:t>
                          </m:r>
                        </m:sub>
                      </m:sSub>
                    </m:oMath>
                  </a14:m>
                  <a:endParaRPr lang="en-US" altLang="zh-CN" sz="1800" b="1" dirty="0">
                    <a:solidFill>
                      <a:srgbClr val="C00000"/>
                    </a:solidFill>
                    <a:latin typeface="+mn-lt"/>
                    <a:ea typeface="+mn-ea"/>
                    <a:cs typeface="+mn-ea"/>
                    <a:sym typeface="+mn-lt"/>
                  </a:endParaRPr>
                </a:p>
                <a:p>
                  <a:pPr algn="ctr"/>
                  <a:r>
                    <a:rPr lang="zh-CN" altLang="en-US" sz="1800" b="1" dirty="0">
                      <a:solidFill>
                        <a:srgbClr val="C00000"/>
                      </a:solidFill>
                      <a:latin typeface="+mn-lt"/>
                      <a:ea typeface="+mn-ea"/>
                      <a:cs typeface="+mn-ea"/>
                      <a:sym typeface="+mn-lt"/>
                    </a:rPr>
                    <a:t>保留水平</a:t>
                  </a:r>
                  <a14:m>
                    <m:oMath xmlns:m="http://schemas.openxmlformats.org/officeDocument/2006/math">
                      <m:sSub>
                        <m:sSubPr>
                          <m:ctrlPr>
                            <a:rPr lang="en-US" altLang="zh-CN" sz="1800" b="1" i="1" dirty="0">
                              <a:solidFill>
                                <a:srgbClr val="C00000"/>
                              </a:solidFill>
                              <a:latin typeface="Cambria Math" panose="02040503050406030204" pitchFamily="18" charset="0"/>
                              <a:ea typeface="+mn-ea"/>
                              <a:cs typeface="+mn-ea"/>
                              <a:sym typeface="+mn-lt"/>
                            </a:rPr>
                          </m:ctrlPr>
                        </m:sSubPr>
                        <m:e>
                          <m:r>
                            <a:rPr lang="en-US" altLang="zh-CN" sz="1800" b="1" i="1" dirty="0" smtClean="0">
                              <a:solidFill>
                                <a:srgbClr val="C00000"/>
                              </a:solidFill>
                              <a:latin typeface="Cambria Math" panose="02040503050406030204" pitchFamily="18" charset="0"/>
                              <a:ea typeface="+mn-ea"/>
                              <a:cs typeface="+mn-ea"/>
                              <a:sym typeface="+mn-lt"/>
                            </a:rPr>
                            <m:t>𝒚</m:t>
                          </m:r>
                        </m:e>
                        <m:sub>
                          <m:r>
                            <a:rPr lang="en-US" altLang="zh-CN" sz="1800" b="1" i="1" dirty="0">
                              <a:solidFill>
                                <a:srgbClr val="C00000"/>
                              </a:solidFill>
                              <a:latin typeface="Cambria Math" panose="02040503050406030204" pitchFamily="18" charset="0"/>
                              <a:ea typeface="+mn-ea"/>
                              <a:cs typeface="+mn-ea"/>
                              <a:sym typeface="+mn-lt"/>
                            </a:rPr>
                            <m:t>𝟏</m:t>
                          </m:r>
                          <m:r>
                            <a:rPr lang="en-US" altLang="zh-CN" sz="1800" b="1" i="1" dirty="0" smtClean="0">
                              <a:solidFill>
                                <a:srgbClr val="C00000"/>
                              </a:solidFill>
                              <a:latin typeface="Cambria Math" panose="02040503050406030204" pitchFamily="18" charset="0"/>
                              <a:ea typeface="+mn-ea"/>
                              <a:cs typeface="+mn-ea"/>
                              <a:sym typeface="+mn-lt"/>
                            </a:rPr>
                            <m:t>𝟏</m:t>
                          </m:r>
                        </m:sub>
                      </m:sSub>
                    </m:oMath>
                  </a14:m>
                  <a:endParaRPr lang="en-US" sz="1800" b="1" dirty="0">
                    <a:solidFill>
                      <a:srgbClr val="FFA000"/>
                    </a:solidFill>
                    <a:latin typeface="+mn-lt"/>
                    <a:ea typeface="+mn-ea"/>
                    <a:cs typeface="+mn-ea"/>
                    <a:sym typeface="+mn-lt"/>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6601382" y="2153240"/>
                  <a:ext cx="1191490" cy="1026870"/>
                </a:xfrm>
                <a:prstGeom prst="rect">
                  <a:avLst/>
                </a:prstGeom>
                <a:blipFill>
                  <a:blip r:embed="rId4"/>
                  <a:stretch>
                    <a:fillRect t="-5195" b="-64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6602279" y="4668391"/>
                  <a:ext cx="1126438" cy="1026870"/>
                </a:xfrm>
                <a:prstGeom prst="rect">
                  <a:avLst/>
                </a:prstGeom>
                <a:solidFill>
                  <a:schemeClr val="tx2">
                    <a:lumMod val="20000"/>
                    <a:lumOff val="80000"/>
                  </a:schemeClr>
                </a:solidFill>
              </p:spPr>
              <p:txBody>
                <a:bodyPr wrap="square" rtlCol="0">
                  <a:spAutoFit/>
                </a:bodyPr>
                <a:lstStyle/>
                <a:p>
                  <a:pPr algn="ctr"/>
                  <a:r>
                    <a:rPr lang="zh-CN" altLang="en-US" sz="1800" dirty="0">
                      <a:latin typeface="+mn-lt"/>
                      <a:ea typeface="+mn-ea"/>
                      <a:cs typeface="+mn-ea"/>
                      <a:sym typeface="+mn-lt"/>
                    </a:rPr>
                    <a:t>存储桶 </a:t>
                  </a:r>
                  <a:r>
                    <a:rPr lang="en-US" altLang="zh-CN" sz="1800" dirty="0">
                      <a:latin typeface="+mn-lt"/>
                      <a:ea typeface="+mn-ea"/>
                      <a:cs typeface="+mn-ea"/>
                      <a:sym typeface="+mn-lt"/>
                    </a:rPr>
                    <a:t>1</a:t>
                  </a:r>
                </a:p>
                <a:p>
                  <a:pPr algn="ctr"/>
                  <a:r>
                    <a:rPr lang="zh-CN" altLang="en-US" sz="1800" b="1" dirty="0">
                      <a:solidFill>
                        <a:srgbClr val="C00000"/>
                      </a:solidFill>
                      <a:latin typeface="+mn-lt"/>
                      <a:ea typeface="+mn-ea"/>
                      <a:cs typeface="+mn-ea"/>
                      <a:sym typeface="+mn-lt"/>
                    </a:rPr>
                    <a:t>预定限额</a:t>
                  </a:r>
                  <a14:m>
                    <m:oMath xmlns:m="http://schemas.openxmlformats.org/officeDocument/2006/math">
                      <m:sSub>
                        <m:sSubPr>
                          <m:ctrlPr>
                            <a:rPr lang="en-US" altLang="zh-CN" sz="1800" b="1" i="1" dirty="0">
                              <a:solidFill>
                                <a:srgbClr val="C00000"/>
                              </a:solidFill>
                              <a:latin typeface="Cambria Math" panose="02040503050406030204" pitchFamily="18" charset="0"/>
                              <a:ea typeface="+mn-ea"/>
                              <a:cs typeface="+mn-ea"/>
                              <a:sym typeface="+mn-lt"/>
                            </a:rPr>
                          </m:ctrlPr>
                        </m:sSubPr>
                        <m:e>
                          <m:r>
                            <a:rPr lang="en-US" altLang="zh-CN" sz="1800" b="1" dirty="0">
                              <a:solidFill>
                                <a:srgbClr val="C00000"/>
                              </a:solidFill>
                              <a:latin typeface="Cambria Math" panose="02040503050406030204" pitchFamily="18" charset="0"/>
                              <a:ea typeface="+mn-ea"/>
                              <a:cs typeface="+mn-ea"/>
                              <a:sym typeface="+mn-lt"/>
                            </a:rPr>
                            <m:t>𝒃</m:t>
                          </m:r>
                        </m:e>
                        <m:sub>
                          <m:r>
                            <a:rPr lang="en-US" altLang="zh-CN" sz="1800" b="1" dirty="0">
                              <a:solidFill>
                                <a:srgbClr val="C00000"/>
                              </a:solidFill>
                              <a:latin typeface="Cambria Math" panose="02040503050406030204" pitchFamily="18" charset="0"/>
                              <a:ea typeface="+mn-ea"/>
                              <a:cs typeface="+mn-ea"/>
                              <a:sym typeface="+mn-lt"/>
                            </a:rPr>
                            <m:t>𝟐𝟏</m:t>
                          </m:r>
                        </m:sub>
                      </m:sSub>
                    </m:oMath>
                  </a14:m>
                  <a:endParaRPr lang="en-US" altLang="zh-CN" sz="1800" b="1" dirty="0">
                    <a:solidFill>
                      <a:srgbClr val="C00000"/>
                    </a:solidFill>
                    <a:latin typeface="+mn-lt"/>
                    <a:ea typeface="+mn-ea"/>
                    <a:cs typeface="+mn-ea"/>
                    <a:sym typeface="+mn-lt"/>
                  </a:endParaRPr>
                </a:p>
                <a:p>
                  <a:pPr algn="ctr"/>
                  <a:r>
                    <a:rPr lang="zh-CN" altLang="en-US" sz="1800" b="1" dirty="0">
                      <a:solidFill>
                        <a:srgbClr val="C00000"/>
                      </a:solidFill>
                      <a:latin typeface="+mn-lt"/>
                      <a:ea typeface="+mn-ea"/>
                      <a:cs typeface="+mn-ea"/>
                      <a:sym typeface="+mn-lt"/>
                    </a:rPr>
                    <a:t>保留水平</a:t>
                  </a:r>
                  <a14:m>
                    <m:oMath xmlns:m="http://schemas.openxmlformats.org/officeDocument/2006/math">
                      <m:sSub>
                        <m:sSubPr>
                          <m:ctrlPr>
                            <a:rPr lang="en-US" altLang="zh-CN" sz="1800" b="1" i="1" dirty="0">
                              <a:solidFill>
                                <a:srgbClr val="C00000"/>
                              </a:solidFill>
                              <a:latin typeface="Cambria Math" panose="02040503050406030204" pitchFamily="18" charset="0"/>
                              <a:ea typeface="+mn-ea"/>
                              <a:cs typeface="+mn-ea"/>
                              <a:sym typeface="+mn-lt"/>
                            </a:rPr>
                          </m:ctrlPr>
                        </m:sSubPr>
                        <m:e>
                          <m:r>
                            <a:rPr lang="en-US" altLang="zh-CN" sz="1800" b="1" dirty="0">
                              <a:solidFill>
                                <a:srgbClr val="C00000"/>
                              </a:solidFill>
                              <a:latin typeface="Cambria Math" panose="02040503050406030204" pitchFamily="18" charset="0"/>
                              <a:ea typeface="+mn-ea"/>
                              <a:cs typeface="+mn-ea"/>
                              <a:sym typeface="+mn-lt"/>
                            </a:rPr>
                            <m:t>𝒚</m:t>
                          </m:r>
                        </m:e>
                        <m:sub>
                          <m:r>
                            <a:rPr lang="en-US" altLang="zh-CN" sz="1800" b="1" dirty="0">
                              <a:solidFill>
                                <a:srgbClr val="C00000"/>
                              </a:solidFill>
                              <a:latin typeface="Cambria Math" panose="02040503050406030204" pitchFamily="18" charset="0"/>
                              <a:ea typeface="+mn-ea"/>
                              <a:cs typeface="+mn-ea"/>
                              <a:sym typeface="+mn-lt"/>
                            </a:rPr>
                            <m:t>𝟐𝟏</m:t>
                          </m:r>
                        </m:sub>
                      </m:sSub>
                    </m:oMath>
                  </a14:m>
                  <a:endParaRPr lang="en-US" sz="1800" b="1" dirty="0">
                    <a:solidFill>
                      <a:srgbClr val="C00000"/>
                    </a:solidFill>
                    <a:latin typeface="+mn-lt"/>
                    <a:ea typeface="+mn-ea"/>
                    <a:cs typeface="+mn-ea"/>
                    <a:sym typeface="+mn-lt"/>
                  </a:endParaRPr>
                </a:p>
              </p:txBody>
            </p:sp>
          </mc:Choice>
          <mc:Fallback xmlns="">
            <p:sp>
              <p:nvSpPr>
                <p:cNvPr id="81" name="TextBox 80"/>
                <p:cNvSpPr txBox="1">
                  <a:spLocks noRot="1" noChangeAspect="1" noMove="1" noResize="1" noEditPoints="1" noAdjustHandles="1" noChangeArrowheads="1" noChangeShapeType="1" noTextEdit="1"/>
                </p:cNvSpPr>
                <p:nvPr/>
              </p:nvSpPr>
              <p:spPr>
                <a:xfrm>
                  <a:off x="6602279" y="4668391"/>
                  <a:ext cx="1126438" cy="1026870"/>
                </a:xfrm>
                <a:prstGeom prst="rect">
                  <a:avLst/>
                </a:prstGeom>
                <a:blipFill>
                  <a:blip r:embed="rId5"/>
                  <a:stretch>
                    <a:fillRect t="-4516" b="-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4833693" y="4679892"/>
                  <a:ext cx="1175316" cy="1026870"/>
                </a:xfrm>
                <a:prstGeom prst="rect">
                  <a:avLst/>
                </a:prstGeom>
                <a:solidFill>
                  <a:schemeClr val="tx2">
                    <a:lumMod val="20000"/>
                    <a:lumOff val="80000"/>
                  </a:schemeClr>
                </a:solidFill>
              </p:spPr>
              <p:txBody>
                <a:bodyPr wrap="square" rtlCol="0">
                  <a:spAutoFit/>
                </a:bodyPr>
                <a:lstStyle/>
                <a:p>
                  <a:pPr algn="ctr"/>
                  <a:r>
                    <a:rPr lang="zh-CN" altLang="en-US" sz="1800" dirty="0">
                      <a:latin typeface="+mn-lt"/>
                      <a:ea typeface="+mn-ea"/>
                      <a:cs typeface="+mn-ea"/>
                      <a:sym typeface="+mn-lt"/>
                    </a:rPr>
                    <a:t>存储桶 </a:t>
                  </a:r>
                  <a:r>
                    <a:rPr lang="en-US" altLang="zh-CN" sz="1800" dirty="0">
                      <a:latin typeface="+mn-lt"/>
                      <a:ea typeface="+mn-ea"/>
                      <a:cs typeface="+mn-ea"/>
                      <a:sym typeface="+mn-lt"/>
                    </a:rPr>
                    <a:t>2</a:t>
                  </a:r>
                </a:p>
                <a:p>
                  <a:pPr algn="ctr"/>
                  <a:r>
                    <a:rPr lang="zh-CN" altLang="en-US" sz="1800" b="1" dirty="0">
                      <a:solidFill>
                        <a:srgbClr val="C00000"/>
                      </a:solidFill>
                      <a:latin typeface="+mn-lt"/>
                      <a:ea typeface="+mn-ea"/>
                      <a:cs typeface="+mn-ea"/>
                      <a:sym typeface="+mn-lt"/>
                    </a:rPr>
                    <a:t>预定限额</a:t>
                  </a:r>
                  <a14:m>
                    <m:oMath xmlns:m="http://schemas.openxmlformats.org/officeDocument/2006/math">
                      <m:sSub>
                        <m:sSubPr>
                          <m:ctrlPr>
                            <a:rPr lang="en-US" altLang="zh-CN" sz="1800" b="1" i="1" dirty="0">
                              <a:solidFill>
                                <a:srgbClr val="C00000"/>
                              </a:solidFill>
                              <a:latin typeface="Cambria Math" panose="02040503050406030204" pitchFamily="18" charset="0"/>
                              <a:ea typeface="+mn-ea"/>
                              <a:cs typeface="+mn-ea"/>
                              <a:sym typeface="+mn-lt"/>
                            </a:rPr>
                          </m:ctrlPr>
                        </m:sSubPr>
                        <m:e>
                          <m:r>
                            <a:rPr lang="en-US" altLang="zh-CN" sz="1800" b="1" dirty="0">
                              <a:solidFill>
                                <a:srgbClr val="C00000"/>
                              </a:solidFill>
                              <a:latin typeface="Cambria Math" panose="02040503050406030204" pitchFamily="18" charset="0"/>
                              <a:ea typeface="+mn-ea"/>
                              <a:cs typeface="+mn-ea"/>
                              <a:sym typeface="+mn-lt"/>
                            </a:rPr>
                            <m:t>𝒃</m:t>
                          </m:r>
                        </m:e>
                        <m:sub>
                          <m:r>
                            <a:rPr lang="en-US" altLang="zh-CN" sz="1800" b="1" dirty="0">
                              <a:solidFill>
                                <a:srgbClr val="C00000"/>
                              </a:solidFill>
                              <a:latin typeface="Cambria Math" panose="02040503050406030204" pitchFamily="18" charset="0"/>
                              <a:ea typeface="+mn-ea"/>
                              <a:cs typeface="+mn-ea"/>
                              <a:sym typeface="+mn-lt"/>
                            </a:rPr>
                            <m:t>𝟐𝟐</m:t>
                          </m:r>
                        </m:sub>
                      </m:sSub>
                    </m:oMath>
                  </a14:m>
                  <a:endParaRPr lang="en-US" altLang="zh-CN" sz="1800" b="1" dirty="0">
                    <a:solidFill>
                      <a:srgbClr val="C00000"/>
                    </a:solidFill>
                    <a:latin typeface="+mn-lt"/>
                    <a:ea typeface="+mn-ea"/>
                    <a:cs typeface="+mn-ea"/>
                    <a:sym typeface="+mn-lt"/>
                  </a:endParaRPr>
                </a:p>
                <a:p>
                  <a:pPr algn="ctr"/>
                  <a:r>
                    <a:rPr lang="zh-CN" altLang="en-US" sz="1800" b="1" dirty="0">
                      <a:solidFill>
                        <a:srgbClr val="C00000"/>
                      </a:solidFill>
                      <a:latin typeface="+mn-lt"/>
                      <a:ea typeface="+mn-ea"/>
                      <a:cs typeface="+mn-ea"/>
                      <a:sym typeface="+mn-lt"/>
                    </a:rPr>
                    <a:t>保留水平</a:t>
                  </a:r>
                  <a14:m>
                    <m:oMath xmlns:m="http://schemas.openxmlformats.org/officeDocument/2006/math">
                      <m:sSub>
                        <m:sSubPr>
                          <m:ctrlPr>
                            <a:rPr lang="en-US" altLang="zh-CN" sz="1800" b="1" i="1" dirty="0">
                              <a:solidFill>
                                <a:srgbClr val="C00000"/>
                              </a:solidFill>
                              <a:latin typeface="Cambria Math" panose="02040503050406030204" pitchFamily="18" charset="0"/>
                              <a:ea typeface="+mn-ea"/>
                              <a:cs typeface="+mn-ea"/>
                              <a:sym typeface="+mn-lt"/>
                            </a:rPr>
                          </m:ctrlPr>
                        </m:sSubPr>
                        <m:e>
                          <m:r>
                            <a:rPr lang="en-US" altLang="zh-CN" sz="1800" b="1" dirty="0">
                              <a:solidFill>
                                <a:srgbClr val="C00000"/>
                              </a:solidFill>
                              <a:latin typeface="Cambria Math" panose="02040503050406030204" pitchFamily="18" charset="0"/>
                              <a:ea typeface="+mn-ea"/>
                              <a:cs typeface="+mn-ea"/>
                              <a:sym typeface="+mn-lt"/>
                            </a:rPr>
                            <m:t>𝒚</m:t>
                          </m:r>
                        </m:e>
                        <m:sub>
                          <m:r>
                            <a:rPr lang="en-US" altLang="zh-CN" sz="1800" b="1" dirty="0">
                              <a:solidFill>
                                <a:srgbClr val="C00000"/>
                              </a:solidFill>
                              <a:latin typeface="Cambria Math" panose="02040503050406030204" pitchFamily="18" charset="0"/>
                              <a:ea typeface="+mn-ea"/>
                              <a:cs typeface="+mn-ea"/>
                              <a:sym typeface="+mn-lt"/>
                            </a:rPr>
                            <m:t>𝟐𝟐</m:t>
                          </m:r>
                        </m:sub>
                      </m:sSub>
                    </m:oMath>
                  </a14:m>
                  <a:endParaRPr lang="en-US" sz="1800" b="1" dirty="0">
                    <a:solidFill>
                      <a:srgbClr val="C00000"/>
                    </a:solidFill>
                    <a:latin typeface="+mn-lt"/>
                    <a:ea typeface="+mn-ea"/>
                    <a:cs typeface="+mn-ea"/>
                    <a:sym typeface="+mn-lt"/>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4833693" y="4679892"/>
                  <a:ext cx="1175316" cy="1026870"/>
                </a:xfrm>
                <a:prstGeom prst="rect">
                  <a:avLst/>
                </a:prstGeom>
                <a:blipFill>
                  <a:blip r:embed="rId6"/>
                  <a:stretch>
                    <a:fillRect t="-5161" b="-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2953245" y="4656981"/>
                  <a:ext cx="1181794" cy="1026870"/>
                </a:xfrm>
                <a:prstGeom prst="rect">
                  <a:avLst/>
                </a:prstGeom>
                <a:solidFill>
                  <a:schemeClr val="tx2">
                    <a:lumMod val="20000"/>
                    <a:lumOff val="80000"/>
                  </a:schemeClr>
                </a:solidFill>
              </p:spPr>
              <p:txBody>
                <a:bodyPr wrap="square" rtlCol="0">
                  <a:spAutoFit/>
                </a:bodyPr>
                <a:lstStyle/>
                <a:p>
                  <a:pPr algn="ctr"/>
                  <a:r>
                    <a:rPr lang="zh-CN" altLang="en-US" sz="1800" dirty="0">
                      <a:latin typeface="+mn-lt"/>
                      <a:ea typeface="+mn-ea"/>
                      <a:cs typeface="+mn-ea"/>
                      <a:sym typeface="+mn-lt"/>
                    </a:rPr>
                    <a:t>存储桶 </a:t>
                  </a:r>
                  <a:r>
                    <a:rPr lang="en-US" altLang="zh-CN" sz="1800" dirty="0">
                      <a:latin typeface="+mn-lt"/>
                      <a:ea typeface="+mn-ea"/>
                      <a:cs typeface="+mn-ea"/>
                      <a:sym typeface="+mn-lt"/>
                    </a:rPr>
                    <a:t>3</a:t>
                  </a:r>
                </a:p>
                <a:p>
                  <a:pPr algn="ctr"/>
                  <a:r>
                    <a:rPr lang="zh-CN" altLang="en-US" sz="1800" b="1" dirty="0">
                      <a:solidFill>
                        <a:srgbClr val="C00000"/>
                      </a:solidFill>
                      <a:latin typeface="+mn-lt"/>
                      <a:ea typeface="+mn-ea"/>
                      <a:cs typeface="+mn-ea"/>
                      <a:sym typeface="+mn-lt"/>
                    </a:rPr>
                    <a:t>预定限额</a:t>
                  </a:r>
                  <a14:m>
                    <m:oMath xmlns:m="http://schemas.openxmlformats.org/officeDocument/2006/math">
                      <m:sSub>
                        <m:sSubPr>
                          <m:ctrlPr>
                            <a:rPr lang="en-US" altLang="zh-CN" sz="1800" b="1" i="1" dirty="0">
                              <a:solidFill>
                                <a:srgbClr val="C00000"/>
                              </a:solidFill>
                              <a:latin typeface="Cambria Math" panose="02040503050406030204" pitchFamily="18" charset="0"/>
                              <a:ea typeface="+mn-ea"/>
                              <a:cs typeface="+mn-ea"/>
                              <a:sym typeface="+mn-lt"/>
                            </a:rPr>
                          </m:ctrlPr>
                        </m:sSubPr>
                        <m:e>
                          <m:r>
                            <a:rPr lang="en-US" altLang="zh-CN" sz="1800" b="1" i="1" dirty="0">
                              <a:solidFill>
                                <a:srgbClr val="C00000"/>
                              </a:solidFill>
                              <a:latin typeface="Cambria Math" panose="02040503050406030204" pitchFamily="18" charset="0"/>
                              <a:ea typeface="+mn-ea"/>
                              <a:cs typeface="+mn-ea"/>
                              <a:sym typeface="+mn-lt"/>
                            </a:rPr>
                            <m:t>𝒃</m:t>
                          </m:r>
                        </m:e>
                        <m:sub>
                          <m:r>
                            <a:rPr lang="en-US" altLang="zh-CN" sz="1800" b="1" i="1" dirty="0">
                              <a:solidFill>
                                <a:srgbClr val="C00000"/>
                              </a:solidFill>
                              <a:latin typeface="Cambria Math" panose="02040503050406030204" pitchFamily="18" charset="0"/>
                              <a:ea typeface="+mn-ea"/>
                              <a:cs typeface="+mn-ea"/>
                              <a:sym typeface="+mn-lt"/>
                            </a:rPr>
                            <m:t>𝟐</m:t>
                          </m:r>
                          <m:r>
                            <a:rPr lang="en-US" altLang="zh-CN" sz="1800" b="1" i="1" dirty="0" smtClean="0">
                              <a:solidFill>
                                <a:srgbClr val="C00000"/>
                              </a:solidFill>
                              <a:latin typeface="Cambria Math" panose="02040503050406030204" pitchFamily="18" charset="0"/>
                              <a:ea typeface="+mn-ea"/>
                              <a:cs typeface="+mn-ea"/>
                              <a:sym typeface="+mn-lt"/>
                            </a:rPr>
                            <m:t>𝟑</m:t>
                          </m:r>
                        </m:sub>
                      </m:sSub>
                    </m:oMath>
                  </a14:m>
                  <a:endParaRPr lang="en-US" altLang="zh-CN" sz="1800" b="1" dirty="0">
                    <a:solidFill>
                      <a:srgbClr val="C00000"/>
                    </a:solidFill>
                    <a:latin typeface="+mn-lt"/>
                    <a:ea typeface="+mn-ea"/>
                    <a:cs typeface="+mn-ea"/>
                    <a:sym typeface="+mn-lt"/>
                  </a:endParaRPr>
                </a:p>
                <a:p>
                  <a:pPr algn="ctr"/>
                  <a:r>
                    <a:rPr lang="zh-CN" altLang="en-US" sz="1800" b="1" dirty="0">
                      <a:solidFill>
                        <a:srgbClr val="C00000"/>
                      </a:solidFill>
                      <a:latin typeface="+mn-lt"/>
                      <a:ea typeface="+mn-ea"/>
                      <a:cs typeface="+mn-ea"/>
                      <a:sym typeface="+mn-lt"/>
                    </a:rPr>
                    <a:t>保留水平</a:t>
                  </a:r>
                  <a14:m>
                    <m:oMath xmlns:m="http://schemas.openxmlformats.org/officeDocument/2006/math">
                      <m:sSub>
                        <m:sSubPr>
                          <m:ctrlPr>
                            <a:rPr lang="en-US" altLang="zh-CN" sz="1800" b="1" i="1" dirty="0">
                              <a:solidFill>
                                <a:srgbClr val="C00000"/>
                              </a:solidFill>
                              <a:latin typeface="Cambria Math" panose="02040503050406030204" pitchFamily="18" charset="0"/>
                              <a:ea typeface="+mn-ea"/>
                              <a:cs typeface="+mn-ea"/>
                              <a:sym typeface="+mn-lt"/>
                            </a:rPr>
                          </m:ctrlPr>
                        </m:sSubPr>
                        <m:e>
                          <m:r>
                            <a:rPr lang="en-US" altLang="zh-CN" sz="1800" b="1" i="1" dirty="0" smtClean="0">
                              <a:solidFill>
                                <a:srgbClr val="C00000"/>
                              </a:solidFill>
                              <a:latin typeface="Cambria Math" panose="02040503050406030204" pitchFamily="18" charset="0"/>
                              <a:ea typeface="+mn-ea"/>
                              <a:cs typeface="+mn-ea"/>
                              <a:sym typeface="+mn-lt"/>
                            </a:rPr>
                            <m:t>𝒚</m:t>
                          </m:r>
                        </m:e>
                        <m:sub>
                          <m:r>
                            <a:rPr lang="en-US" altLang="zh-CN" sz="1800" b="1" i="1" dirty="0" smtClean="0">
                              <a:solidFill>
                                <a:srgbClr val="C00000"/>
                              </a:solidFill>
                              <a:latin typeface="Cambria Math" panose="02040503050406030204" pitchFamily="18" charset="0"/>
                              <a:ea typeface="+mn-ea"/>
                              <a:cs typeface="+mn-ea"/>
                              <a:sym typeface="+mn-lt"/>
                            </a:rPr>
                            <m:t>𝟐𝟑</m:t>
                          </m:r>
                        </m:sub>
                      </m:sSub>
                    </m:oMath>
                  </a14:m>
                  <a:endParaRPr lang="en-US" sz="1800" b="1" dirty="0">
                    <a:solidFill>
                      <a:srgbClr val="FFA000"/>
                    </a:solidFill>
                    <a:latin typeface="+mn-lt"/>
                    <a:ea typeface="+mn-ea"/>
                    <a:cs typeface="+mn-ea"/>
                    <a:sym typeface="+mn-lt"/>
                  </a:endParaRPr>
                </a:p>
              </p:txBody>
            </p:sp>
          </mc:Choice>
          <mc:Fallback xmlns="">
            <p:sp>
              <p:nvSpPr>
                <p:cNvPr id="83" name="TextBox 82"/>
                <p:cNvSpPr txBox="1">
                  <a:spLocks noRot="1" noChangeAspect="1" noMove="1" noResize="1" noEditPoints="1" noAdjustHandles="1" noChangeArrowheads="1" noChangeShapeType="1" noTextEdit="1"/>
                </p:cNvSpPr>
                <p:nvPr/>
              </p:nvSpPr>
              <p:spPr>
                <a:xfrm>
                  <a:off x="2953245" y="4656981"/>
                  <a:ext cx="1181794" cy="1026870"/>
                </a:xfrm>
                <a:prstGeom prst="rect">
                  <a:avLst/>
                </a:prstGeom>
                <a:blipFill>
                  <a:blip r:embed="rId7"/>
                  <a:stretch>
                    <a:fillRect t="-4516" b="-5806"/>
                  </a:stretch>
                </a:blipFill>
              </p:spPr>
              <p:txBody>
                <a:bodyPr/>
                <a:lstStyle/>
                <a:p>
                  <a:r>
                    <a:rPr lang="zh-CN" altLang="en-US">
                      <a:noFill/>
                    </a:rPr>
                    <a:t> </a:t>
                  </a:r>
                </a:p>
              </p:txBody>
            </p:sp>
          </mc:Fallback>
        </mc:AlternateContent>
        <p:sp>
          <p:nvSpPr>
            <p:cNvPr id="84" name="TextBox 83"/>
            <p:cNvSpPr txBox="1"/>
            <p:nvPr/>
          </p:nvSpPr>
          <p:spPr>
            <a:xfrm>
              <a:off x="2955963" y="1220614"/>
              <a:ext cx="1255812" cy="702602"/>
            </a:xfrm>
            <a:prstGeom prst="rect">
              <a:avLst/>
            </a:prstGeom>
            <a:solidFill>
              <a:schemeClr val="accent2"/>
            </a:solidFill>
            <a:ln>
              <a:noFill/>
            </a:ln>
          </p:spPr>
          <p:txBody>
            <a:bodyPr wrap="square" rtlCol="0">
              <a:spAutoFit/>
            </a:bodyPr>
            <a:lstStyle/>
            <a:p>
              <a:pPr algn="ctr"/>
              <a:r>
                <a:rPr lang="zh-CN" altLang="en-US" sz="1800" dirty="0">
                  <a:latin typeface="+mn-lt"/>
                  <a:ea typeface="+mn-ea"/>
                  <a:cs typeface="+mn-ea"/>
                  <a:sym typeface="+mn-lt"/>
                </a:rPr>
                <a:t>旧金山</a:t>
              </a:r>
              <a:r>
                <a:rPr lang="en-US" altLang="zh-CN" sz="1800" dirty="0">
                  <a:latin typeface="+mn-lt"/>
                  <a:ea typeface="+mn-ea"/>
                  <a:cs typeface="+mn-ea"/>
                  <a:sym typeface="+mn-lt"/>
                </a:rPr>
                <a:t>- </a:t>
              </a:r>
              <a:r>
                <a:rPr lang="zh-CN" altLang="en-US" sz="1800" dirty="0">
                  <a:latin typeface="+mn-lt"/>
                  <a:ea typeface="+mn-ea"/>
                  <a:cs typeface="+mn-ea"/>
                  <a:sym typeface="+mn-lt"/>
                </a:rPr>
                <a:t>丹佛</a:t>
              </a:r>
              <a:r>
                <a:rPr lang="en-US" sz="1800" dirty="0">
                  <a:latin typeface="+mn-lt"/>
                  <a:ea typeface="+mn-ea"/>
                  <a:cs typeface="+mn-ea"/>
                  <a:sym typeface="+mn-lt"/>
                </a:rPr>
                <a:t> M </a:t>
              </a:r>
              <a:r>
                <a:rPr lang="zh-CN" altLang="en-US" sz="1800" dirty="0">
                  <a:latin typeface="+mn-lt"/>
                  <a:ea typeface="+mn-ea"/>
                  <a:cs typeface="+mn-ea"/>
                  <a:sym typeface="+mn-lt"/>
                </a:rPr>
                <a:t>等级</a:t>
              </a:r>
              <a:r>
                <a:rPr lang="en-US" altLang="zh-CN" sz="1800" dirty="0">
                  <a:latin typeface="+mn-lt"/>
                  <a:ea typeface="+mn-ea"/>
                  <a:cs typeface="+mn-ea"/>
                  <a:sym typeface="+mn-lt"/>
                </a:rPr>
                <a:t>($400)</a:t>
              </a:r>
              <a:endParaRPr lang="en-US" sz="1800" dirty="0">
                <a:latin typeface="+mn-lt"/>
                <a:ea typeface="+mn-ea"/>
                <a:cs typeface="+mn-ea"/>
                <a:sym typeface="+mn-lt"/>
              </a:endParaRPr>
            </a:p>
          </p:txBody>
        </p:sp>
        <p:sp>
          <p:nvSpPr>
            <p:cNvPr id="85" name="TextBox 84"/>
            <p:cNvSpPr txBox="1"/>
            <p:nvPr/>
          </p:nvSpPr>
          <p:spPr>
            <a:xfrm>
              <a:off x="4769634" y="1220614"/>
              <a:ext cx="1295507" cy="702602"/>
            </a:xfrm>
            <a:prstGeom prst="rect">
              <a:avLst/>
            </a:prstGeom>
            <a:solidFill>
              <a:schemeClr val="accent2"/>
            </a:solidFill>
            <a:ln>
              <a:noFill/>
            </a:ln>
          </p:spPr>
          <p:txBody>
            <a:bodyPr wrap="square" rtlCol="0">
              <a:spAutoFit/>
            </a:bodyPr>
            <a:lstStyle/>
            <a:p>
              <a:pPr algn="ctr"/>
              <a:r>
                <a:rPr lang="zh-CN" altLang="en-US" sz="1800" dirty="0">
                  <a:latin typeface="+mn-lt"/>
                  <a:ea typeface="+mn-ea"/>
                  <a:cs typeface="+mn-ea"/>
                  <a:sym typeface="+mn-lt"/>
                </a:rPr>
                <a:t>旧金山 </a:t>
              </a:r>
              <a:r>
                <a:rPr lang="en-US" altLang="zh-CN" sz="1800" dirty="0">
                  <a:latin typeface="+mn-lt"/>
                  <a:ea typeface="+mn-ea"/>
                  <a:cs typeface="+mn-ea"/>
                  <a:sym typeface="+mn-lt"/>
                </a:rPr>
                <a:t>– </a:t>
              </a:r>
              <a:r>
                <a:rPr lang="zh-CN" altLang="en-US" sz="1800" dirty="0">
                  <a:latin typeface="+mn-lt"/>
                  <a:ea typeface="+mn-ea"/>
                  <a:cs typeface="+mn-ea"/>
                  <a:sym typeface="+mn-lt"/>
                </a:rPr>
                <a:t>丹佛 </a:t>
              </a:r>
              <a:r>
                <a:rPr lang="en-US" sz="1800" dirty="0">
                  <a:latin typeface="+mn-lt"/>
                  <a:ea typeface="+mn-ea"/>
                  <a:cs typeface="+mn-ea"/>
                  <a:sym typeface="+mn-lt"/>
                </a:rPr>
                <a:t>Y </a:t>
              </a:r>
              <a:r>
                <a:rPr lang="zh-CN" altLang="en-US" sz="1800" dirty="0">
                  <a:latin typeface="+mn-lt"/>
                  <a:ea typeface="+mn-ea"/>
                  <a:cs typeface="+mn-ea"/>
                  <a:sym typeface="+mn-lt"/>
                </a:rPr>
                <a:t>等级</a:t>
              </a:r>
              <a:r>
                <a:rPr lang="en-US" altLang="zh-CN" sz="1800" dirty="0">
                  <a:latin typeface="+mn-lt"/>
                  <a:ea typeface="+mn-ea"/>
                  <a:cs typeface="+mn-ea"/>
                  <a:sym typeface="+mn-lt"/>
                </a:rPr>
                <a:t>($650)</a:t>
              </a:r>
              <a:endParaRPr lang="en-US" sz="1800" dirty="0">
                <a:latin typeface="+mn-lt"/>
                <a:ea typeface="+mn-ea"/>
                <a:cs typeface="+mn-ea"/>
                <a:sym typeface="+mn-lt"/>
              </a:endParaRPr>
            </a:p>
          </p:txBody>
        </p:sp>
        <p:sp>
          <p:nvSpPr>
            <p:cNvPr id="86" name="TextBox 85"/>
            <p:cNvSpPr txBox="1"/>
            <p:nvPr/>
          </p:nvSpPr>
          <p:spPr>
            <a:xfrm>
              <a:off x="6143527" y="3471392"/>
              <a:ext cx="2107200" cy="1003717"/>
            </a:xfrm>
            <a:prstGeom prst="rect">
              <a:avLst/>
            </a:prstGeom>
            <a:solidFill>
              <a:schemeClr val="accent3">
                <a:lumMod val="75000"/>
              </a:schemeClr>
            </a:solidFill>
            <a:ln>
              <a:noFill/>
            </a:ln>
          </p:spPr>
          <p:txBody>
            <a:bodyPr wrap="square" rtlCol="0">
              <a:spAutoFit/>
            </a:bodyPr>
            <a:lstStyle/>
            <a:p>
              <a:pPr algn="ctr"/>
              <a:r>
                <a:rPr lang="zh-CN" altLang="en-US" sz="1800" dirty="0">
                  <a:latin typeface="+mn-lt"/>
                  <a:ea typeface="+mn-ea"/>
                  <a:cs typeface="+mn-ea"/>
                  <a:sym typeface="+mn-lt"/>
                </a:rPr>
                <a:t>旧金山 </a:t>
              </a:r>
              <a:r>
                <a:rPr lang="en-US" altLang="zh-CN" sz="1800" dirty="0">
                  <a:latin typeface="+mn-lt"/>
                  <a:ea typeface="+mn-ea"/>
                  <a:cs typeface="+mn-ea"/>
                  <a:sym typeface="+mn-lt"/>
                </a:rPr>
                <a:t>– </a:t>
              </a:r>
              <a:r>
                <a:rPr lang="zh-CN" altLang="en-US" sz="1800" dirty="0">
                  <a:latin typeface="+mn-lt"/>
                  <a:ea typeface="+mn-ea"/>
                  <a:cs typeface="+mn-ea"/>
                  <a:sym typeface="+mn-lt"/>
                </a:rPr>
                <a:t>圣路易斯 </a:t>
              </a:r>
              <a:r>
                <a:rPr lang="en-US" altLang="zh-CN" sz="1800" dirty="0">
                  <a:latin typeface="+mn-lt"/>
                  <a:ea typeface="+mn-ea"/>
                  <a:cs typeface="+mn-ea"/>
                  <a:sym typeface="+mn-lt"/>
                </a:rPr>
                <a:t>Y </a:t>
              </a:r>
              <a:r>
                <a:rPr lang="zh-CN" altLang="en-US" sz="1800" dirty="0">
                  <a:latin typeface="+mn-lt"/>
                  <a:ea typeface="+mn-ea"/>
                  <a:cs typeface="+mn-ea"/>
                  <a:sym typeface="+mn-lt"/>
                </a:rPr>
                <a:t>等级</a:t>
              </a:r>
              <a:endParaRPr lang="en-US" altLang="zh-CN" sz="1800" dirty="0">
                <a:latin typeface="+mn-lt"/>
                <a:ea typeface="+mn-ea"/>
                <a:cs typeface="+mn-ea"/>
                <a:sym typeface="+mn-lt"/>
              </a:endParaRPr>
            </a:p>
            <a:p>
              <a:pPr algn="ctr"/>
              <a:r>
                <a:rPr lang="zh-CN" altLang="en-US" sz="1800" dirty="0">
                  <a:latin typeface="+mn-lt"/>
                  <a:ea typeface="+mn-ea"/>
                  <a:cs typeface="+mn-ea"/>
                  <a:sym typeface="+mn-lt"/>
                </a:rPr>
                <a:t>航段</a:t>
              </a:r>
              <a:r>
                <a:rPr lang="en-US" altLang="zh-CN" sz="1800" dirty="0">
                  <a:latin typeface="+mn-lt"/>
                  <a:ea typeface="+mn-ea"/>
                  <a:cs typeface="+mn-ea"/>
                  <a:sym typeface="+mn-lt"/>
                </a:rPr>
                <a:t>1</a:t>
              </a:r>
              <a:r>
                <a:rPr lang="zh-CN" altLang="en-US" sz="1800" dirty="0">
                  <a:latin typeface="+mn-lt"/>
                  <a:ea typeface="+mn-ea"/>
                  <a:cs typeface="+mn-ea"/>
                  <a:sym typeface="+mn-lt"/>
                </a:rPr>
                <a:t>：</a:t>
              </a:r>
              <a:r>
                <a:rPr lang="en-US" altLang="zh-CN" sz="1800" dirty="0">
                  <a:latin typeface="+mn-lt"/>
                  <a:ea typeface="+mn-ea"/>
                  <a:cs typeface="+mn-ea"/>
                  <a:sym typeface="+mn-lt"/>
                </a:rPr>
                <a:t>$1000</a:t>
              </a:r>
            </a:p>
            <a:p>
              <a:pPr algn="ctr"/>
              <a:r>
                <a:rPr lang="zh-CN" altLang="en-US" sz="1800" dirty="0">
                  <a:latin typeface="+mn-lt"/>
                  <a:ea typeface="+mn-ea"/>
                  <a:cs typeface="+mn-ea"/>
                  <a:sym typeface="+mn-lt"/>
                </a:rPr>
                <a:t>航段</a:t>
              </a:r>
              <a:r>
                <a:rPr lang="en-US" altLang="zh-CN" sz="1800" dirty="0">
                  <a:latin typeface="+mn-lt"/>
                  <a:ea typeface="+mn-ea"/>
                  <a:cs typeface="+mn-ea"/>
                  <a:sym typeface="+mn-lt"/>
                </a:rPr>
                <a:t>2:$1550</a:t>
              </a:r>
            </a:p>
          </p:txBody>
        </p:sp>
        <p:sp>
          <p:nvSpPr>
            <p:cNvPr id="87" name="TextBox 86"/>
            <p:cNvSpPr txBox="1"/>
            <p:nvPr/>
          </p:nvSpPr>
          <p:spPr>
            <a:xfrm>
              <a:off x="3523102" y="3482893"/>
              <a:ext cx="2154814" cy="1003717"/>
            </a:xfrm>
            <a:prstGeom prst="rect">
              <a:avLst/>
            </a:prstGeom>
            <a:solidFill>
              <a:schemeClr val="accent3">
                <a:lumMod val="75000"/>
              </a:schemeClr>
            </a:solidFill>
            <a:ln>
              <a:noFill/>
            </a:ln>
          </p:spPr>
          <p:txBody>
            <a:bodyPr wrap="square" rtlCol="0">
              <a:spAutoFit/>
            </a:bodyPr>
            <a:lstStyle/>
            <a:p>
              <a:pPr algn="ctr"/>
              <a:r>
                <a:rPr lang="zh-CN" altLang="en-US" sz="1800" dirty="0">
                  <a:latin typeface="+mn-lt"/>
                  <a:ea typeface="+mn-ea"/>
                  <a:cs typeface="+mn-ea"/>
                  <a:sym typeface="+mn-lt"/>
                </a:rPr>
                <a:t>旧金山</a:t>
              </a:r>
              <a:r>
                <a:rPr lang="en-US" altLang="zh-CN" sz="1800" dirty="0">
                  <a:latin typeface="+mn-lt"/>
                  <a:ea typeface="+mn-ea"/>
                  <a:cs typeface="+mn-ea"/>
                  <a:sym typeface="+mn-lt"/>
                </a:rPr>
                <a:t>- </a:t>
              </a:r>
              <a:r>
                <a:rPr lang="zh-CN" altLang="en-US" sz="1800" dirty="0">
                  <a:latin typeface="+mn-lt"/>
                  <a:ea typeface="+mn-ea"/>
                  <a:cs typeface="+mn-ea"/>
                  <a:sym typeface="+mn-lt"/>
                </a:rPr>
                <a:t>圣路易斯 </a:t>
              </a:r>
              <a:r>
                <a:rPr lang="en-US" altLang="zh-CN" sz="1800" dirty="0">
                  <a:latin typeface="+mn-lt"/>
                  <a:ea typeface="+mn-ea"/>
                  <a:cs typeface="+mn-ea"/>
                  <a:sym typeface="+mn-lt"/>
                </a:rPr>
                <a:t>M </a:t>
              </a:r>
              <a:r>
                <a:rPr lang="zh-CN" altLang="en-US" sz="1800" dirty="0">
                  <a:latin typeface="+mn-lt"/>
                  <a:ea typeface="+mn-ea"/>
                  <a:cs typeface="+mn-ea"/>
                  <a:sym typeface="+mn-lt"/>
                </a:rPr>
                <a:t>等级</a:t>
              </a:r>
              <a:endParaRPr lang="en-US" altLang="zh-CN" sz="1800" dirty="0">
                <a:latin typeface="+mn-lt"/>
                <a:ea typeface="+mn-ea"/>
                <a:cs typeface="+mn-ea"/>
                <a:sym typeface="+mn-lt"/>
              </a:endParaRPr>
            </a:p>
            <a:p>
              <a:pPr algn="ctr"/>
              <a:r>
                <a:rPr lang="zh-CN" altLang="en-US" sz="1800" dirty="0">
                  <a:latin typeface="+mn-lt"/>
                  <a:ea typeface="+mn-ea"/>
                  <a:cs typeface="+mn-ea"/>
                  <a:sym typeface="+mn-lt"/>
                </a:rPr>
                <a:t>航段</a:t>
              </a:r>
              <a:r>
                <a:rPr lang="en-US" altLang="zh-CN" sz="1800" dirty="0">
                  <a:latin typeface="+mn-lt"/>
                  <a:ea typeface="+mn-ea"/>
                  <a:cs typeface="+mn-ea"/>
                  <a:sym typeface="+mn-lt"/>
                </a:rPr>
                <a:t>1</a:t>
              </a:r>
              <a:r>
                <a:rPr lang="zh-CN" altLang="en-US" sz="1800" dirty="0">
                  <a:latin typeface="+mn-lt"/>
                  <a:ea typeface="+mn-ea"/>
                  <a:cs typeface="+mn-ea"/>
                  <a:sym typeface="+mn-lt"/>
                </a:rPr>
                <a:t>：</a:t>
              </a:r>
              <a:r>
                <a:rPr lang="en-US" altLang="zh-CN" sz="1800" dirty="0">
                  <a:latin typeface="+mn-lt"/>
                  <a:ea typeface="+mn-ea"/>
                  <a:cs typeface="+mn-ea"/>
                  <a:sym typeface="+mn-lt"/>
                </a:rPr>
                <a:t>$500</a:t>
              </a:r>
            </a:p>
            <a:p>
              <a:pPr algn="ctr"/>
              <a:r>
                <a:rPr lang="zh-CN" altLang="en-US" sz="1800" dirty="0">
                  <a:latin typeface="+mn-lt"/>
                  <a:ea typeface="+mn-ea"/>
                  <a:cs typeface="+mn-ea"/>
                  <a:sym typeface="+mn-lt"/>
                </a:rPr>
                <a:t>航段</a:t>
              </a:r>
              <a:r>
                <a:rPr lang="en-US" altLang="zh-CN" sz="1800" dirty="0">
                  <a:latin typeface="+mn-lt"/>
                  <a:ea typeface="+mn-ea"/>
                  <a:cs typeface="+mn-ea"/>
                  <a:sym typeface="+mn-lt"/>
                </a:rPr>
                <a:t>2:$1050</a:t>
              </a:r>
              <a:endParaRPr lang="en-US" sz="1800" dirty="0">
                <a:latin typeface="+mn-lt"/>
                <a:ea typeface="+mn-ea"/>
                <a:cs typeface="+mn-ea"/>
                <a:sym typeface="+mn-lt"/>
              </a:endParaRPr>
            </a:p>
          </p:txBody>
        </p:sp>
        <p:sp>
          <p:nvSpPr>
            <p:cNvPr id="88" name="TextBox 87"/>
            <p:cNvSpPr txBox="1"/>
            <p:nvPr/>
          </p:nvSpPr>
          <p:spPr>
            <a:xfrm>
              <a:off x="4678431" y="5959308"/>
              <a:ext cx="1485841" cy="702602"/>
            </a:xfrm>
            <a:prstGeom prst="rect">
              <a:avLst/>
            </a:prstGeom>
            <a:solidFill>
              <a:srgbClr val="FBC12F"/>
            </a:solidFill>
            <a:ln>
              <a:noFill/>
            </a:ln>
          </p:spPr>
          <p:txBody>
            <a:bodyPr wrap="square" rtlCol="0">
              <a:spAutoFit/>
            </a:bodyPr>
            <a:lstStyle/>
            <a:p>
              <a:pPr algn="ctr"/>
              <a:r>
                <a:rPr lang="zh-CN" altLang="en-US" sz="1800" dirty="0">
                  <a:latin typeface="+mn-lt"/>
                  <a:ea typeface="+mn-ea"/>
                  <a:cs typeface="+mn-ea"/>
                  <a:sym typeface="+mn-lt"/>
                </a:rPr>
                <a:t>丹佛</a:t>
              </a:r>
              <a:r>
                <a:rPr lang="en-US" altLang="zh-CN" sz="1800" dirty="0">
                  <a:latin typeface="+mn-lt"/>
                  <a:ea typeface="+mn-ea"/>
                  <a:cs typeface="+mn-ea"/>
                  <a:sym typeface="+mn-lt"/>
                </a:rPr>
                <a:t> – </a:t>
              </a:r>
              <a:r>
                <a:rPr lang="zh-CN" altLang="en-US" sz="1800" dirty="0">
                  <a:latin typeface="+mn-lt"/>
                  <a:ea typeface="+mn-ea"/>
                  <a:cs typeface="+mn-ea"/>
                  <a:sym typeface="+mn-lt"/>
                </a:rPr>
                <a:t>圣路易斯 </a:t>
              </a:r>
              <a:r>
                <a:rPr lang="en-US" altLang="zh-CN" sz="1800" dirty="0">
                  <a:latin typeface="+mn-lt"/>
                  <a:ea typeface="+mn-ea"/>
                  <a:cs typeface="+mn-ea"/>
                  <a:sym typeface="+mn-lt"/>
                </a:rPr>
                <a:t>Y </a:t>
              </a:r>
              <a:r>
                <a:rPr lang="zh-CN" altLang="en-US" sz="1800" dirty="0">
                  <a:latin typeface="+mn-lt"/>
                  <a:ea typeface="+mn-ea"/>
                  <a:cs typeface="+mn-ea"/>
                  <a:sym typeface="+mn-lt"/>
                </a:rPr>
                <a:t>等级</a:t>
              </a:r>
              <a:r>
                <a:rPr lang="en-US" altLang="zh-CN" sz="1800" dirty="0">
                  <a:latin typeface="+mn-lt"/>
                  <a:ea typeface="+mn-ea"/>
                  <a:cs typeface="+mn-ea"/>
                  <a:sym typeface="+mn-lt"/>
                </a:rPr>
                <a:t>($750)</a:t>
              </a:r>
              <a:endParaRPr lang="en-US" sz="1800" dirty="0">
                <a:latin typeface="+mn-lt"/>
                <a:ea typeface="+mn-ea"/>
                <a:cs typeface="+mn-ea"/>
                <a:sym typeface="+mn-lt"/>
              </a:endParaRPr>
            </a:p>
          </p:txBody>
        </p:sp>
        <p:sp>
          <p:nvSpPr>
            <p:cNvPr id="89" name="TextBox 88"/>
            <p:cNvSpPr txBox="1"/>
            <p:nvPr/>
          </p:nvSpPr>
          <p:spPr>
            <a:xfrm>
              <a:off x="2782154" y="5928968"/>
              <a:ext cx="1523976" cy="702602"/>
            </a:xfrm>
            <a:prstGeom prst="rect">
              <a:avLst/>
            </a:prstGeom>
            <a:solidFill>
              <a:srgbClr val="FBC12F"/>
            </a:solidFill>
            <a:ln>
              <a:noFill/>
            </a:ln>
          </p:spPr>
          <p:txBody>
            <a:bodyPr wrap="square" rtlCol="0">
              <a:spAutoFit/>
            </a:bodyPr>
            <a:lstStyle/>
            <a:p>
              <a:pPr algn="ctr"/>
              <a:r>
                <a:rPr lang="zh-CN" altLang="en-US" sz="1800" dirty="0">
                  <a:latin typeface="+mn-lt"/>
                  <a:ea typeface="+mn-ea"/>
                  <a:cs typeface="+mn-ea"/>
                  <a:sym typeface="+mn-lt"/>
                </a:rPr>
                <a:t>丹佛 </a:t>
              </a:r>
              <a:r>
                <a:rPr lang="en-US" altLang="zh-CN" sz="1800" dirty="0">
                  <a:latin typeface="+mn-lt"/>
                  <a:ea typeface="+mn-ea"/>
                  <a:cs typeface="+mn-ea"/>
                  <a:sym typeface="+mn-lt"/>
                </a:rPr>
                <a:t>– </a:t>
              </a:r>
              <a:r>
                <a:rPr lang="zh-CN" altLang="en-US" sz="1800" dirty="0">
                  <a:latin typeface="+mn-lt"/>
                  <a:ea typeface="+mn-ea"/>
                  <a:cs typeface="+mn-ea"/>
                  <a:sym typeface="+mn-lt"/>
                </a:rPr>
                <a:t>圣路易斯 </a:t>
              </a:r>
              <a:r>
                <a:rPr lang="en-US" sz="1800" dirty="0">
                  <a:latin typeface="+mn-lt"/>
                  <a:ea typeface="+mn-ea"/>
                  <a:cs typeface="+mn-ea"/>
                  <a:sym typeface="+mn-lt"/>
                </a:rPr>
                <a:t>M </a:t>
              </a:r>
              <a:r>
                <a:rPr lang="zh-CN" altLang="en-US" sz="1800" dirty="0">
                  <a:latin typeface="+mn-lt"/>
                  <a:ea typeface="+mn-ea"/>
                  <a:cs typeface="+mn-ea"/>
                  <a:sym typeface="+mn-lt"/>
                </a:rPr>
                <a:t>等级</a:t>
              </a:r>
              <a:r>
                <a:rPr lang="en-US" altLang="zh-CN" sz="1800" dirty="0">
                  <a:latin typeface="+mn-lt"/>
                  <a:ea typeface="+mn-ea"/>
                  <a:cs typeface="+mn-ea"/>
                  <a:sym typeface="+mn-lt"/>
                </a:rPr>
                <a:t>($550)</a:t>
              </a:r>
              <a:endParaRPr lang="en-US" sz="1800" dirty="0">
                <a:latin typeface="+mn-lt"/>
                <a:ea typeface="+mn-ea"/>
                <a:cs typeface="+mn-ea"/>
                <a:sym typeface="+mn-lt"/>
              </a:endParaRPr>
            </a:p>
          </p:txBody>
        </p:sp>
        <p:cxnSp>
          <p:nvCxnSpPr>
            <p:cNvPr id="90" name="Straight Arrow Connector 89"/>
            <p:cNvCxnSpPr>
              <a:stCxn id="89" idx="0"/>
              <a:endCxn id="83" idx="2"/>
            </p:cNvCxnSpPr>
            <p:nvPr/>
          </p:nvCxnSpPr>
          <p:spPr>
            <a:xfrm flipV="1">
              <a:off x="3544143" y="5683851"/>
              <a:ext cx="0" cy="2451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85" idx="2"/>
              <a:endCxn id="79" idx="0"/>
            </p:cNvCxnSpPr>
            <p:nvPr/>
          </p:nvCxnSpPr>
          <p:spPr>
            <a:xfrm>
              <a:off x="5417387" y="1923216"/>
              <a:ext cx="1" cy="220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7" idx="0"/>
              <a:endCxn id="78" idx="2"/>
            </p:cNvCxnSpPr>
            <p:nvPr/>
          </p:nvCxnSpPr>
          <p:spPr>
            <a:xfrm flipH="1" flipV="1">
              <a:off x="3583870" y="3195677"/>
              <a:ext cx="1016640" cy="2872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84" idx="2"/>
              <a:endCxn id="78" idx="0"/>
            </p:cNvCxnSpPr>
            <p:nvPr/>
          </p:nvCxnSpPr>
          <p:spPr>
            <a:xfrm>
              <a:off x="3583869" y="1923216"/>
              <a:ext cx="1" cy="2687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8" idx="0"/>
              <a:endCxn id="82" idx="2"/>
            </p:cNvCxnSpPr>
            <p:nvPr/>
          </p:nvCxnSpPr>
          <p:spPr>
            <a:xfrm flipH="1" flipV="1">
              <a:off x="5421351" y="5706762"/>
              <a:ext cx="1" cy="252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7" idx="2"/>
              <a:endCxn id="81" idx="0"/>
            </p:cNvCxnSpPr>
            <p:nvPr/>
          </p:nvCxnSpPr>
          <p:spPr>
            <a:xfrm>
              <a:off x="4600509" y="4486610"/>
              <a:ext cx="2564988" cy="1817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6" idx="2"/>
              <a:endCxn id="81" idx="0"/>
            </p:cNvCxnSpPr>
            <p:nvPr/>
          </p:nvCxnSpPr>
          <p:spPr>
            <a:xfrm flipH="1">
              <a:off x="7165498" y="4475109"/>
              <a:ext cx="31629" cy="193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86" idx="0"/>
              <a:endCxn id="80" idx="2"/>
            </p:cNvCxnSpPr>
            <p:nvPr/>
          </p:nvCxnSpPr>
          <p:spPr>
            <a:xfrm flipV="1">
              <a:off x="7197127" y="3180110"/>
              <a:ext cx="0" cy="291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8280890" y="2317139"/>
              <a:ext cx="1485509" cy="702602"/>
            </a:xfrm>
            <a:prstGeom prst="rect">
              <a:avLst/>
            </a:prstGeom>
            <a:solidFill>
              <a:schemeClr val="accent5"/>
            </a:solidFill>
          </p:spPr>
          <p:txBody>
            <a:bodyPr wrap="square" rtlCol="0">
              <a:spAutoFit/>
            </a:bodyPr>
            <a:lstStyle/>
            <a:p>
              <a:pPr algn="ctr"/>
              <a:r>
                <a:rPr lang="zh-CN" altLang="en-US" sz="1800" dirty="0">
                  <a:latin typeface="+mn-lt"/>
                  <a:ea typeface="+mn-ea"/>
                  <a:cs typeface="+mn-ea"/>
                  <a:sym typeface="+mn-lt"/>
                </a:rPr>
                <a:t>航班 </a:t>
              </a:r>
              <a:r>
                <a:rPr lang="en-US" altLang="zh-CN" sz="1800" dirty="0">
                  <a:latin typeface="+mn-lt"/>
                  <a:ea typeface="+mn-ea"/>
                  <a:cs typeface="+mn-ea"/>
                  <a:sym typeface="+mn-lt"/>
                </a:rPr>
                <a:t>1</a:t>
              </a:r>
              <a:r>
                <a:rPr lang="zh-CN" altLang="en-US" sz="1800" dirty="0">
                  <a:latin typeface="+mn-lt"/>
                  <a:ea typeface="+mn-ea"/>
                  <a:cs typeface="+mn-ea"/>
                  <a:sym typeface="+mn-lt"/>
                </a:rPr>
                <a:t>： </a:t>
              </a:r>
              <a:endParaRPr lang="en-US" altLang="zh-CN" sz="1800" dirty="0">
                <a:latin typeface="+mn-lt"/>
                <a:ea typeface="+mn-ea"/>
                <a:cs typeface="+mn-ea"/>
                <a:sym typeface="+mn-lt"/>
              </a:endParaRPr>
            </a:p>
            <a:p>
              <a:pPr algn="ctr"/>
              <a:r>
                <a:rPr lang="zh-CN" altLang="en-US" sz="1800" dirty="0">
                  <a:latin typeface="+mn-lt"/>
                  <a:ea typeface="+mn-ea"/>
                  <a:cs typeface="+mn-ea"/>
                  <a:sym typeface="+mn-lt"/>
                </a:rPr>
                <a:t>旧金山 </a:t>
              </a:r>
              <a:r>
                <a:rPr lang="en-US" altLang="zh-CN" sz="1800" dirty="0">
                  <a:latin typeface="+mn-lt"/>
                  <a:ea typeface="+mn-ea"/>
                  <a:cs typeface="+mn-ea"/>
                  <a:sym typeface="+mn-lt"/>
                </a:rPr>
                <a:t>– </a:t>
              </a:r>
              <a:r>
                <a:rPr lang="zh-CN" altLang="en-US" sz="1800" dirty="0">
                  <a:latin typeface="+mn-lt"/>
                  <a:ea typeface="+mn-ea"/>
                  <a:cs typeface="+mn-ea"/>
                  <a:sym typeface="+mn-lt"/>
                </a:rPr>
                <a:t>丹佛</a:t>
              </a:r>
              <a:endParaRPr lang="en-US" sz="1800" dirty="0">
                <a:latin typeface="+mn-lt"/>
                <a:ea typeface="+mn-ea"/>
                <a:cs typeface="+mn-ea"/>
                <a:sym typeface="+mn-lt"/>
              </a:endParaRPr>
            </a:p>
          </p:txBody>
        </p:sp>
        <p:sp>
          <p:nvSpPr>
            <p:cNvPr id="99" name="TextBox 98"/>
            <p:cNvSpPr txBox="1"/>
            <p:nvPr/>
          </p:nvSpPr>
          <p:spPr>
            <a:xfrm>
              <a:off x="8289514" y="4858659"/>
              <a:ext cx="1445722" cy="702602"/>
            </a:xfrm>
            <a:prstGeom prst="rect">
              <a:avLst/>
            </a:prstGeom>
            <a:solidFill>
              <a:schemeClr val="accent5"/>
            </a:solidFill>
          </p:spPr>
          <p:txBody>
            <a:bodyPr wrap="square" rtlCol="0">
              <a:spAutoFit/>
            </a:bodyPr>
            <a:lstStyle/>
            <a:p>
              <a:pPr algn="ctr"/>
              <a:r>
                <a:rPr lang="zh-CN" altLang="en-US" sz="1800" dirty="0">
                  <a:latin typeface="+mn-lt"/>
                  <a:ea typeface="+mn-ea"/>
                  <a:cs typeface="+mn-ea"/>
                  <a:sym typeface="+mn-lt"/>
                </a:rPr>
                <a:t>航班 </a:t>
              </a:r>
              <a:r>
                <a:rPr lang="en-US" altLang="zh-CN" sz="1800" dirty="0">
                  <a:latin typeface="+mn-lt"/>
                  <a:ea typeface="+mn-ea"/>
                  <a:cs typeface="+mn-ea"/>
                  <a:sym typeface="+mn-lt"/>
                </a:rPr>
                <a:t>2</a:t>
              </a:r>
              <a:r>
                <a:rPr lang="zh-CN" altLang="en-US" sz="1800" dirty="0">
                  <a:latin typeface="+mn-lt"/>
                  <a:ea typeface="+mn-ea"/>
                  <a:cs typeface="+mn-ea"/>
                  <a:sym typeface="+mn-lt"/>
                </a:rPr>
                <a:t>：</a:t>
              </a:r>
              <a:endParaRPr lang="en-US" altLang="zh-CN" sz="1800" dirty="0">
                <a:latin typeface="+mn-lt"/>
                <a:ea typeface="+mn-ea"/>
                <a:cs typeface="+mn-ea"/>
                <a:sym typeface="+mn-lt"/>
              </a:endParaRPr>
            </a:p>
            <a:p>
              <a:pPr algn="ctr"/>
              <a:r>
                <a:rPr lang="zh-CN" altLang="en-US" sz="1800" dirty="0">
                  <a:latin typeface="+mn-lt"/>
                  <a:ea typeface="+mn-ea"/>
                  <a:cs typeface="+mn-ea"/>
                  <a:sym typeface="+mn-lt"/>
                </a:rPr>
                <a:t>丹佛 </a:t>
              </a:r>
              <a:r>
                <a:rPr lang="en-US" altLang="zh-CN" sz="1800" dirty="0">
                  <a:latin typeface="+mn-lt"/>
                  <a:ea typeface="+mn-ea"/>
                  <a:cs typeface="+mn-ea"/>
                  <a:sym typeface="+mn-lt"/>
                </a:rPr>
                <a:t>– </a:t>
              </a:r>
              <a:r>
                <a:rPr lang="zh-CN" altLang="en-US" sz="1800" dirty="0">
                  <a:latin typeface="+mn-lt"/>
                  <a:ea typeface="+mn-ea"/>
                  <a:cs typeface="+mn-ea"/>
                  <a:sym typeface="+mn-lt"/>
                </a:rPr>
                <a:t>圣路易斯</a:t>
              </a:r>
              <a:endParaRPr lang="en-US" sz="1800" dirty="0">
                <a:latin typeface="+mn-lt"/>
                <a:ea typeface="+mn-ea"/>
                <a:cs typeface="+mn-ea"/>
                <a:sym typeface="+mn-lt"/>
              </a:endParaRPr>
            </a:p>
          </p:txBody>
        </p:sp>
      </p:grpSp>
      <p:sp>
        <p:nvSpPr>
          <p:cNvPr id="6" name="TextBox 5"/>
          <p:cNvSpPr txBox="1"/>
          <p:nvPr/>
        </p:nvSpPr>
        <p:spPr>
          <a:xfrm>
            <a:off x="7031255" y="1348740"/>
            <a:ext cx="4845346" cy="769441"/>
          </a:xfrm>
          <a:prstGeom prst="rect">
            <a:avLst/>
          </a:prstGeom>
          <a:noFill/>
        </p:spPr>
        <p:txBody>
          <a:bodyPr wrap="square" rtlCol="0">
            <a:spAutoFit/>
          </a:bodyPr>
          <a:lstStyle/>
          <a:p>
            <a:pPr marL="365760" indent="-365760">
              <a:spcBef>
                <a:spcPts val="600"/>
              </a:spcBef>
            </a:pPr>
            <a:r>
              <a:rPr lang="zh-CN" altLang="en-US" b="1" dirty="0">
                <a:solidFill>
                  <a:schemeClr val="accent5"/>
                </a:solidFill>
                <a:latin typeface="+mn-lt"/>
                <a:ea typeface="+mn-ea"/>
                <a:cs typeface="+mn-ea"/>
                <a:sym typeface="+mn-lt"/>
              </a:rPr>
              <a:t>    </a:t>
            </a:r>
            <a:r>
              <a:rPr lang="zh-CN" altLang="en-US" sz="2000" b="1" dirty="0">
                <a:solidFill>
                  <a:schemeClr val="accent5"/>
                </a:solidFill>
                <a:latin typeface="+mn-lt"/>
                <a:ea typeface="+mn-ea"/>
                <a:cs typeface="+mn-ea"/>
                <a:sym typeface="+mn-lt"/>
              </a:rPr>
              <a:t>把每一</a:t>
            </a:r>
            <a:r>
              <a:rPr lang="en-US" altLang="zh-CN" sz="2000" b="1" dirty="0">
                <a:solidFill>
                  <a:schemeClr val="accent5"/>
                </a:solidFill>
                <a:latin typeface="+mn-lt"/>
                <a:ea typeface="+mn-ea"/>
                <a:cs typeface="+mn-ea"/>
                <a:sym typeface="+mn-lt"/>
              </a:rPr>
              <a:t>ODF</a:t>
            </a:r>
            <a:r>
              <a:rPr lang="zh-CN" altLang="en-US" sz="2000" b="1" dirty="0">
                <a:solidFill>
                  <a:schemeClr val="accent5"/>
                </a:solidFill>
                <a:latin typeface="+mn-lt"/>
                <a:ea typeface="+mn-ea"/>
                <a:cs typeface="+mn-ea"/>
                <a:sym typeface="+mn-lt"/>
              </a:rPr>
              <a:t>的预订请求映射到该</a:t>
            </a:r>
            <a:r>
              <a:rPr lang="en-US" altLang="zh-CN" sz="2000" b="1" dirty="0">
                <a:solidFill>
                  <a:schemeClr val="accent5"/>
                </a:solidFill>
                <a:latin typeface="+mn-lt"/>
                <a:ea typeface="+mn-ea"/>
                <a:cs typeface="+mn-ea"/>
                <a:sym typeface="+mn-lt"/>
              </a:rPr>
              <a:t>ODF</a:t>
            </a:r>
            <a:r>
              <a:rPr lang="zh-CN" altLang="en-US" sz="2000" b="1" dirty="0">
                <a:solidFill>
                  <a:schemeClr val="accent5"/>
                </a:solidFill>
                <a:latin typeface="+mn-lt"/>
                <a:ea typeface="+mn-ea"/>
                <a:cs typeface="+mn-ea"/>
                <a:sym typeface="+mn-lt"/>
              </a:rPr>
              <a:t>所含的每一航段的某一存储桶内</a:t>
            </a:r>
          </a:p>
        </p:txBody>
      </p:sp>
      <p:sp>
        <p:nvSpPr>
          <p:cNvPr id="7" name="TextBox 6"/>
          <p:cNvSpPr txBox="1"/>
          <p:nvPr/>
        </p:nvSpPr>
        <p:spPr>
          <a:xfrm>
            <a:off x="7391400" y="6034335"/>
            <a:ext cx="4529195" cy="707886"/>
          </a:xfrm>
          <a:prstGeom prst="rect">
            <a:avLst/>
          </a:prstGeom>
          <a:noFill/>
        </p:spPr>
        <p:txBody>
          <a:bodyPr wrap="square" rtlCol="0">
            <a:spAutoFit/>
          </a:bodyPr>
          <a:lstStyle/>
          <a:p>
            <a:r>
              <a:rPr lang="zh-CN" altLang="en-US" sz="2000" b="1" dirty="0">
                <a:latin typeface="+mn-lt"/>
                <a:ea typeface="+mn-ea"/>
                <a:cs typeface="+mn-ea"/>
                <a:sym typeface="+mn-lt"/>
              </a:rPr>
              <a:t>注：</a:t>
            </a:r>
            <a:r>
              <a:rPr lang="zh-CN" altLang="en-US" sz="2000" dirty="0">
                <a:latin typeface="+mn-lt"/>
                <a:ea typeface="+mn-ea"/>
                <a:cs typeface="+mn-ea"/>
                <a:sym typeface="+mn-lt"/>
              </a:rPr>
              <a:t>多航段</a:t>
            </a:r>
            <a:r>
              <a:rPr lang="en-US" altLang="zh-CN" sz="2000" dirty="0">
                <a:latin typeface="+mn-lt"/>
                <a:ea typeface="+mn-ea"/>
                <a:cs typeface="+mn-ea"/>
                <a:sym typeface="+mn-lt"/>
              </a:rPr>
              <a:t>ODF</a:t>
            </a:r>
            <a:r>
              <a:rPr lang="zh-CN" altLang="en-US" sz="2000" dirty="0">
                <a:latin typeface="+mn-lt"/>
                <a:ea typeface="+mn-ea"/>
                <a:cs typeface="+mn-ea"/>
                <a:sym typeface="+mn-lt"/>
              </a:rPr>
              <a:t>的净航段价格计算由票价和机会成本确定</a:t>
            </a:r>
            <a:endParaRPr lang="en-US" sz="2000" dirty="0">
              <a:latin typeface="+mn-lt"/>
              <a:ea typeface="+mn-ea"/>
              <a:cs typeface="+mn-ea"/>
              <a:sym typeface="+mn-lt"/>
            </a:endParaRPr>
          </a:p>
        </p:txBody>
      </p:sp>
    </p:spTree>
    <p:extLst>
      <p:ext uri="{BB962C8B-B14F-4D97-AF65-F5344CB8AC3E}">
        <p14:creationId xmlns:p14="http://schemas.microsoft.com/office/powerpoint/2010/main" val="40583443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6691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202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网络管理中的虚拟嵌套</a:t>
            </a:r>
            <a:endParaRPr lang="zh-CN" altLang="en-US" dirty="0">
              <a:sym typeface="+mn-lt"/>
            </a:endParaRPr>
          </a:p>
        </p:txBody>
      </p:sp>
      <p:sp>
        <p:nvSpPr>
          <p:cNvPr id="32" name="内容占位符 31"/>
          <p:cNvSpPr>
            <a:spLocks noGrp="1"/>
          </p:cNvSpPr>
          <p:nvPr>
            <p:ph sz="quarter" idx="13"/>
          </p:nvPr>
        </p:nvSpPr>
        <p:spPr/>
        <p:txBody>
          <a:bodyPr/>
          <a:lstStyle/>
          <a:p>
            <a:endParaRPr lang="zh-CN" altLang="en-US"/>
          </a:p>
        </p:txBody>
      </p:sp>
      <p:grpSp>
        <p:nvGrpSpPr>
          <p:cNvPr id="63" name="Group 62"/>
          <p:cNvGrpSpPr/>
          <p:nvPr/>
        </p:nvGrpSpPr>
        <p:grpSpPr>
          <a:xfrm>
            <a:off x="1460049" y="1600930"/>
            <a:ext cx="10020338" cy="4771245"/>
            <a:chOff x="2622431" y="1576988"/>
            <a:chExt cx="7602025" cy="4771245"/>
          </a:xfrm>
        </p:grpSpPr>
        <p:cxnSp>
          <p:nvCxnSpPr>
            <p:cNvPr id="6" name="Straight Connector 5"/>
            <p:cNvCxnSpPr/>
            <p:nvPr/>
          </p:nvCxnSpPr>
          <p:spPr>
            <a:xfrm flipV="1">
              <a:off x="2622431" y="2656938"/>
              <a:ext cx="5526657" cy="115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2654060" y="4718650"/>
              <a:ext cx="5526657" cy="115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631055" y="2570672"/>
              <a:ext cx="0" cy="21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474233" y="2567795"/>
              <a:ext cx="0" cy="21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303013" y="2567795"/>
              <a:ext cx="0" cy="21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154807" y="2556293"/>
              <a:ext cx="0" cy="21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656933" y="4632382"/>
              <a:ext cx="0" cy="21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479982" y="4626631"/>
              <a:ext cx="0" cy="21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14518" y="4632383"/>
              <a:ext cx="0" cy="21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183566" y="4620880"/>
              <a:ext cx="0" cy="21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953105" y="2705395"/>
              <a:ext cx="1196189" cy="369332"/>
            </a:xfrm>
            <a:prstGeom prst="rect">
              <a:avLst/>
            </a:prstGeom>
            <a:solidFill>
              <a:schemeClr val="tx2">
                <a:lumMod val="20000"/>
                <a:lumOff val="80000"/>
              </a:schemeClr>
            </a:solidFill>
          </p:spPr>
          <p:txBody>
            <a:bodyPr wrap="square" rtlCol="0">
              <a:spAutoFit/>
            </a:bodyPr>
            <a:lstStyle/>
            <a:p>
              <a:pPr algn="ctr"/>
              <a:r>
                <a:rPr lang="zh-CN" altLang="en-US" sz="1800" dirty="0">
                  <a:latin typeface="+mn-lt"/>
                  <a:ea typeface="+mn-ea"/>
                  <a:cs typeface="+mn-ea"/>
                  <a:sym typeface="+mn-lt"/>
                </a:rPr>
                <a:t>存储桶 </a:t>
              </a:r>
              <a:r>
                <a:rPr lang="en-US" altLang="zh-CN" sz="1800" dirty="0">
                  <a:latin typeface="+mn-lt"/>
                  <a:ea typeface="+mn-ea"/>
                  <a:cs typeface="+mn-ea"/>
                  <a:sym typeface="+mn-lt"/>
                </a:rPr>
                <a:t>3</a:t>
              </a:r>
              <a:endParaRPr lang="en-US" sz="1800" dirty="0">
                <a:latin typeface="+mn-lt"/>
                <a:ea typeface="+mn-ea"/>
                <a:cs typeface="+mn-ea"/>
                <a:sym typeface="+mn-lt"/>
              </a:endParaRPr>
            </a:p>
          </p:txBody>
        </p:sp>
        <p:sp>
          <p:nvSpPr>
            <p:cNvPr id="18" name="TextBox 17"/>
            <p:cNvSpPr txBox="1"/>
            <p:nvPr/>
          </p:nvSpPr>
          <p:spPr>
            <a:xfrm>
              <a:off x="4859551" y="2691551"/>
              <a:ext cx="1186860" cy="369332"/>
            </a:xfrm>
            <a:prstGeom prst="rect">
              <a:avLst/>
            </a:prstGeom>
            <a:solidFill>
              <a:schemeClr val="tx2">
                <a:lumMod val="20000"/>
                <a:lumOff val="80000"/>
              </a:schemeClr>
            </a:solidFill>
          </p:spPr>
          <p:txBody>
            <a:bodyPr wrap="square" rtlCol="0">
              <a:spAutoFit/>
            </a:bodyPr>
            <a:lstStyle/>
            <a:p>
              <a:pPr algn="ctr"/>
              <a:r>
                <a:rPr lang="zh-CN" altLang="en-US" sz="1800" dirty="0">
                  <a:latin typeface="+mn-lt"/>
                  <a:ea typeface="+mn-ea"/>
                  <a:cs typeface="+mn-ea"/>
                  <a:sym typeface="+mn-lt"/>
                </a:rPr>
                <a:t>存储桶 </a:t>
              </a:r>
              <a:r>
                <a:rPr lang="en-US" altLang="zh-CN" sz="1800" dirty="0">
                  <a:latin typeface="+mn-lt"/>
                  <a:ea typeface="+mn-ea"/>
                  <a:cs typeface="+mn-ea"/>
                  <a:sym typeface="+mn-lt"/>
                </a:rPr>
                <a:t>2</a:t>
              </a:r>
              <a:endParaRPr lang="en-US" sz="1800" dirty="0">
                <a:latin typeface="+mn-lt"/>
                <a:ea typeface="+mn-ea"/>
                <a:cs typeface="+mn-ea"/>
                <a:sym typeface="+mn-lt"/>
              </a:endParaRPr>
            </a:p>
          </p:txBody>
        </p:sp>
        <p:sp>
          <p:nvSpPr>
            <p:cNvPr id="19" name="TextBox 18"/>
            <p:cNvSpPr txBox="1"/>
            <p:nvPr/>
          </p:nvSpPr>
          <p:spPr>
            <a:xfrm>
              <a:off x="6601382" y="2684727"/>
              <a:ext cx="1191490" cy="369332"/>
            </a:xfrm>
            <a:prstGeom prst="rect">
              <a:avLst/>
            </a:prstGeom>
            <a:solidFill>
              <a:schemeClr val="tx2">
                <a:lumMod val="20000"/>
                <a:lumOff val="80000"/>
              </a:schemeClr>
            </a:solidFill>
          </p:spPr>
          <p:txBody>
            <a:bodyPr wrap="square" rtlCol="0">
              <a:spAutoFit/>
            </a:bodyPr>
            <a:lstStyle/>
            <a:p>
              <a:pPr algn="ctr"/>
              <a:r>
                <a:rPr lang="zh-CN" altLang="en-US" sz="1800" dirty="0">
                  <a:latin typeface="+mn-lt"/>
                  <a:ea typeface="+mn-ea"/>
                  <a:cs typeface="+mn-ea"/>
                  <a:sym typeface="+mn-lt"/>
                </a:rPr>
                <a:t>存储桶 </a:t>
              </a:r>
              <a:r>
                <a:rPr lang="en-US" altLang="zh-CN" sz="1800" dirty="0">
                  <a:latin typeface="+mn-lt"/>
                  <a:ea typeface="+mn-ea"/>
                  <a:cs typeface="+mn-ea"/>
                  <a:sym typeface="+mn-lt"/>
                </a:rPr>
                <a:t>1</a:t>
              </a:r>
              <a:endParaRPr lang="en-US" sz="1800" dirty="0">
                <a:latin typeface="+mn-lt"/>
                <a:ea typeface="+mn-ea"/>
                <a:cs typeface="+mn-ea"/>
                <a:sym typeface="+mn-lt"/>
              </a:endParaRPr>
            </a:p>
          </p:txBody>
        </p:sp>
        <p:sp>
          <p:nvSpPr>
            <p:cNvPr id="20" name="TextBox 19"/>
            <p:cNvSpPr txBox="1"/>
            <p:nvPr/>
          </p:nvSpPr>
          <p:spPr>
            <a:xfrm>
              <a:off x="6641310" y="4738774"/>
              <a:ext cx="1126438" cy="369332"/>
            </a:xfrm>
            <a:prstGeom prst="rect">
              <a:avLst/>
            </a:prstGeom>
            <a:solidFill>
              <a:schemeClr val="tx2">
                <a:lumMod val="20000"/>
                <a:lumOff val="80000"/>
              </a:schemeClr>
            </a:solidFill>
          </p:spPr>
          <p:txBody>
            <a:bodyPr wrap="square" rtlCol="0">
              <a:spAutoFit/>
            </a:bodyPr>
            <a:lstStyle/>
            <a:p>
              <a:pPr algn="ctr"/>
              <a:r>
                <a:rPr lang="zh-CN" altLang="en-US" sz="1800" dirty="0">
                  <a:latin typeface="+mn-lt"/>
                  <a:ea typeface="+mn-ea"/>
                  <a:cs typeface="+mn-ea"/>
                  <a:sym typeface="+mn-lt"/>
                </a:rPr>
                <a:t>存储桶 </a:t>
              </a:r>
              <a:r>
                <a:rPr lang="en-US" altLang="zh-CN" sz="1800" dirty="0">
                  <a:latin typeface="+mn-lt"/>
                  <a:ea typeface="+mn-ea"/>
                  <a:cs typeface="+mn-ea"/>
                  <a:sym typeface="+mn-lt"/>
                </a:rPr>
                <a:t>1</a:t>
              </a:r>
              <a:endParaRPr lang="en-US" sz="1800" dirty="0">
                <a:latin typeface="+mn-lt"/>
                <a:ea typeface="+mn-ea"/>
                <a:cs typeface="+mn-ea"/>
                <a:sym typeface="+mn-lt"/>
              </a:endParaRPr>
            </a:p>
          </p:txBody>
        </p:sp>
        <p:sp>
          <p:nvSpPr>
            <p:cNvPr id="21" name="TextBox 20"/>
            <p:cNvSpPr txBox="1"/>
            <p:nvPr/>
          </p:nvSpPr>
          <p:spPr>
            <a:xfrm>
              <a:off x="4859550" y="4767557"/>
              <a:ext cx="1175316" cy="369332"/>
            </a:xfrm>
            <a:prstGeom prst="rect">
              <a:avLst/>
            </a:prstGeom>
            <a:solidFill>
              <a:schemeClr val="tx2">
                <a:lumMod val="20000"/>
                <a:lumOff val="80000"/>
              </a:schemeClr>
            </a:solidFill>
          </p:spPr>
          <p:txBody>
            <a:bodyPr wrap="square" rtlCol="0">
              <a:spAutoFit/>
            </a:bodyPr>
            <a:lstStyle/>
            <a:p>
              <a:pPr algn="ctr"/>
              <a:r>
                <a:rPr lang="zh-CN" altLang="en-US" sz="1800" dirty="0">
                  <a:latin typeface="+mn-lt"/>
                  <a:ea typeface="+mn-ea"/>
                  <a:cs typeface="+mn-ea"/>
                  <a:sym typeface="+mn-lt"/>
                </a:rPr>
                <a:t>存储桶 </a:t>
              </a:r>
              <a:r>
                <a:rPr lang="en-US" altLang="zh-CN" sz="1800" dirty="0">
                  <a:latin typeface="+mn-lt"/>
                  <a:ea typeface="+mn-ea"/>
                  <a:cs typeface="+mn-ea"/>
                  <a:sym typeface="+mn-lt"/>
                </a:rPr>
                <a:t>2</a:t>
              </a:r>
              <a:endParaRPr lang="en-US" sz="1800" dirty="0">
                <a:latin typeface="+mn-lt"/>
                <a:ea typeface="+mn-ea"/>
                <a:cs typeface="+mn-ea"/>
                <a:sym typeface="+mn-lt"/>
              </a:endParaRPr>
            </a:p>
          </p:txBody>
        </p:sp>
        <p:sp>
          <p:nvSpPr>
            <p:cNvPr id="22" name="TextBox 21"/>
            <p:cNvSpPr txBox="1"/>
            <p:nvPr/>
          </p:nvSpPr>
          <p:spPr>
            <a:xfrm>
              <a:off x="3045125" y="4775583"/>
              <a:ext cx="1181794" cy="369332"/>
            </a:xfrm>
            <a:prstGeom prst="rect">
              <a:avLst/>
            </a:prstGeom>
            <a:solidFill>
              <a:schemeClr val="tx2">
                <a:lumMod val="20000"/>
                <a:lumOff val="80000"/>
              </a:schemeClr>
            </a:solidFill>
          </p:spPr>
          <p:txBody>
            <a:bodyPr wrap="square" rtlCol="0">
              <a:spAutoFit/>
            </a:bodyPr>
            <a:lstStyle/>
            <a:p>
              <a:pPr algn="ctr"/>
              <a:r>
                <a:rPr lang="zh-CN" altLang="en-US" sz="1800" dirty="0">
                  <a:latin typeface="+mn-lt"/>
                  <a:ea typeface="+mn-ea"/>
                  <a:cs typeface="+mn-ea"/>
                  <a:sym typeface="+mn-lt"/>
                </a:rPr>
                <a:t>存储桶 </a:t>
              </a:r>
              <a:r>
                <a:rPr lang="en-US" altLang="zh-CN" sz="1800" dirty="0">
                  <a:latin typeface="+mn-lt"/>
                  <a:ea typeface="+mn-ea"/>
                  <a:cs typeface="+mn-ea"/>
                  <a:sym typeface="+mn-lt"/>
                </a:rPr>
                <a:t>3</a:t>
              </a:r>
              <a:endParaRPr lang="en-US" sz="1800" dirty="0">
                <a:latin typeface="+mn-lt"/>
                <a:ea typeface="+mn-ea"/>
                <a:cs typeface="+mn-ea"/>
                <a:sym typeface="+mn-lt"/>
              </a:endParaRPr>
            </a:p>
          </p:txBody>
        </p:sp>
        <p:sp>
          <p:nvSpPr>
            <p:cNvPr id="23" name="TextBox 22"/>
            <p:cNvSpPr txBox="1"/>
            <p:nvPr/>
          </p:nvSpPr>
          <p:spPr>
            <a:xfrm>
              <a:off x="2923293" y="1576988"/>
              <a:ext cx="1255812" cy="646331"/>
            </a:xfrm>
            <a:prstGeom prst="rect">
              <a:avLst/>
            </a:prstGeom>
            <a:solidFill>
              <a:schemeClr val="accent2">
                <a:lumMod val="60000"/>
                <a:lumOff val="40000"/>
              </a:schemeClr>
            </a:solidFill>
            <a:ln>
              <a:solidFill>
                <a:schemeClr val="tx1"/>
              </a:solidFill>
            </a:ln>
          </p:spPr>
          <p:txBody>
            <a:bodyPr wrap="square" rtlCol="0">
              <a:spAutoFit/>
            </a:bodyPr>
            <a:lstStyle/>
            <a:p>
              <a:pPr algn="ctr"/>
              <a:r>
                <a:rPr lang="zh-CN" altLang="en-US" sz="1800" dirty="0">
                  <a:latin typeface="+mn-lt"/>
                  <a:ea typeface="+mn-ea"/>
                  <a:cs typeface="+mn-ea"/>
                  <a:sym typeface="+mn-lt"/>
                </a:rPr>
                <a:t>旧金山</a:t>
              </a:r>
              <a:r>
                <a:rPr lang="en-US" altLang="zh-CN" sz="1800" dirty="0">
                  <a:latin typeface="+mn-lt"/>
                  <a:ea typeface="+mn-ea"/>
                  <a:cs typeface="+mn-ea"/>
                  <a:sym typeface="+mn-lt"/>
                </a:rPr>
                <a:t>- </a:t>
              </a:r>
              <a:r>
                <a:rPr lang="zh-CN" altLang="en-US" sz="1800" dirty="0">
                  <a:latin typeface="+mn-lt"/>
                  <a:ea typeface="+mn-ea"/>
                  <a:cs typeface="+mn-ea"/>
                  <a:sym typeface="+mn-lt"/>
                </a:rPr>
                <a:t>丹佛</a:t>
              </a:r>
              <a:r>
                <a:rPr lang="en-US" sz="1800" dirty="0">
                  <a:latin typeface="+mn-lt"/>
                  <a:ea typeface="+mn-ea"/>
                  <a:cs typeface="+mn-ea"/>
                  <a:sym typeface="+mn-lt"/>
                </a:rPr>
                <a:t> M </a:t>
              </a:r>
              <a:r>
                <a:rPr lang="zh-CN" altLang="en-US" sz="1800" dirty="0">
                  <a:latin typeface="+mn-lt"/>
                  <a:ea typeface="+mn-ea"/>
                  <a:cs typeface="+mn-ea"/>
                  <a:sym typeface="+mn-lt"/>
                </a:rPr>
                <a:t>等级</a:t>
              </a:r>
              <a:r>
                <a:rPr lang="en-US" altLang="zh-CN" sz="1800" dirty="0">
                  <a:latin typeface="+mn-lt"/>
                  <a:ea typeface="+mn-ea"/>
                  <a:cs typeface="+mn-ea"/>
                  <a:sym typeface="+mn-lt"/>
                </a:rPr>
                <a:t>($400)</a:t>
              </a:r>
              <a:endParaRPr lang="en-US" sz="1800" dirty="0">
                <a:latin typeface="+mn-lt"/>
                <a:ea typeface="+mn-ea"/>
                <a:cs typeface="+mn-ea"/>
                <a:sym typeface="+mn-lt"/>
              </a:endParaRPr>
            </a:p>
          </p:txBody>
        </p:sp>
        <p:sp>
          <p:nvSpPr>
            <p:cNvPr id="24" name="TextBox 23"/>
            <p:cNvSpPr txBox="1"/>
            <p:nvPr/>
          </p:nvSpPr>
          <p:spPr>
            <a:xfrm>
              <a:off x="4805227" y="1602796"/>
              <a:ext cx="1295507" cy="646331"/>
            </a:xfrm>
            <a:prstGeom prst="rect">
              <a:avLst/>
            </a:prstGeom>
            <a:solidFill>
              <a:schemeClr val="accent2">
                <a:lumMod val="60000"/>
                <a:lumOff val="40000"/>
              </a:schemeClr>
            </a:solidFill>
            <a:ln>
              <a:solidFill>
                <a:schemeClr val="tx1"/>
              </a:solidFill>
            </a:ln>
          </p:spPr>
          <p:txBody>
            <a:bodyPr wrap="square" rtlCol="0">
              <a:spAutoFit/>
            </a:bodyPr>
            <a:lstStyle/>
            <a:p>
              <a:pPr algn="ctr"/>
              <a:r>
                <a:rPr lang="zh-CN" altLang="en-US" sz="1800" dirty="0">
                  <a:latin typeface="+mn-lt"/>
                  <a:ea typeface="+mn-ea"/>
                  <a:cs typeface="+mn-ea"/>
                  <a:sym typeface="+mn-lt"/>
                </a:rPr>
                <a:t>旧金山 </a:t>
              </a:r>
              <a:r>
                <a:rPr lang="en-US" altLang="zh-CN" sz="1800" dirty="0">
                  <a:latin typeface="+mn-lt"/>
                  <a:ea typeface="+mn-ea"/>
                  <a:cs typeface="+mn-ea"/>
                  <a:sym typeface="+mn-lt"/>
                </a:rPr>
                <a:t>– </a:t>
              </a:r>
              <a:r>
                <a:rPr lang="zh-CN" altLang="en-US" sz="1800" dirty="0">
                  <a:latin typeface="+mn-lt"/>
                  <a:ea typeface="+mn-ea"/>
                  <a:cs typeface="+mn-ea"/>
                  <a:sym typeface="+mn-lt"/>
                </a:rPr>
                <a:t>丹佛 </a:t>
              </a:r>
              <a:r>
                <a:rPr lang="en-US" sz="1800" dirty="0">
                  <a:latin typeface="+mn-lt"/>
                  <a:ea typeface="+mn-ea"/>
                  <a:cs typeface="+mn-ea"/>
                  <a:sym typeface="+mn-lt"/>
                </a:rPr>
                <a:t>Y </a:t>
              </a:r>
              <a:r>
                <a:rPr lang="zh-CN" altLang="en-US" sz="1800" dirty="0">
                  <a:latin typeface="+mn-lt"/>
                  <a:ea typeface="+mn-ea"/>
                  <a:cs typeface="+mn-ea"/>
                  <a:sym typeface="+mn-lt"/>
                </a:rPr>
                <a:t>等级</a:t>
              </a:r>
              <a:r>
                <a:rPr lang="en-US" altLang="zh-CN" sz="1800" dirty="0">
                  <a:latin typeface="+mn-lt"/>
                  <a:ea typeface="+mn-ea"/>
                  <a:cs typeface="+mn-ea"/>
                  <a:sym typeface="+mn-lt"/>
                </a:rPr>
                <a:t>($650)</a:t>
              </a:r>
              <a:endParaRPr lang="en-US" sz="1800" dirty="0">
                <a:latin typeface="+mn-lt"/>
                <a:ea typeface="+mn-ea"/>
                <a:cs typeface="+mn-ea"/>
                <a:sym typeface="+mn-lt"/>
              </a:endParaRPr>
            </a:p>
          </p:txBody>
        </p:sp>
        <p:sp>
          <p:nvSpPr>
            <p:cNvPr id="25" name="TextBox 24"/>
            <p:cNvSpPr txBox="1"/>
            <p:nvPr/>
          </p:nvSpPr>
          <p:spPr>
            <a:xfrm>
              <a:off x="6142527" y="3304021"/>
              <a:ext cx="2107200" cy="923330"/>
            </a:xfrm>
            <a:prstGeom prst="rect">
              <a:avLst/>
            </a:prstGeom>
            <a:solidFill>
              <a:schemeClr val="accent3">
                <a:lumMod val="75000"/>
              </a:schemeClr>
            </a:solidFill>
            <a:ln>
              <a:solidFill>
                <a:schemeClr val="tx1"/>
              </a:solidFill>
            </a:ln>
          </p:spPr>
          <p:txBody>
            <a:bodyPr wrap="square" rtlCol="0">
              <a:spAutoFit/>
            </a:bodyPr>
            <a:lstStyle/>
            <a:p>
              <a:pPr algn="ctr"/>
              <a:r>
                <a:rPr lang="zh-CN" altLang="en-US" sz="1800" dirty="0">
                  <a:latin typeface="+mn-lt"/>
                  <a:ea typeface="+mn-ea"/>
                  <a:cs typeface="+mn-ea"/>
                  <a:sym typeface="+mn-lt"/>
                </a:rPr>
                <a:t>旧金山 </a:t>
              </a:r>
              <a:r>
                <a:rPr lang="en-US" altLang="zh-CN" sz="1800" dirty="0">
                  <a:latin typeface="+mn-lt"/>
                  <a:ea typeface="+mn-ea"/>
                  <a:cs typeface="+mn-ea"/>
                  <a:sym typeface="+mn-lt"/>
                </a:rPr>
                <a:t>– </a:t>
              </a:r>
              <a:r>
                <a:rPr lang="zh-CN" altLang="en-US" sz="1800" dirty="0">
                  <a:latin typeface="+mn-lt"/>
                  <a:ea typeface="+mn-ea"/>
                  <a:cs typeface="+mn-ea"/>
                  <a:sym typeface="+mn-lt"/>
                </a:rPr>
                <a:t>圣路易斯 </a:t>
              </a:r>
              <a:r>
                <a:rPr lang="en-US" altLang="zh-CN" sz="1800" dirty="0">
                  <a:latin typeface="+mn-lt"/>
                  <a:ea typeface="+mn-ea"/>
                  <a:cs typeface="+mn-ea"/>
                  <a:sym typeface="+mn-lt"/>
                </a:rPr>
                <a:t>Y </a:t>
              </a:r>
              <a:r>
                <a:rPr lang="zh-CN" altLang="en-US" sz="1800" dirty="0">
                  <a:latin typeface="+mn-lt"/>
                  <a:ea typeface="+mn-ea"/>
                  <a:cs typeface="+mn-ea"/>
                  <a:sym typeface="+mn-lt"/>
                </a:rPr>
                <a:t>等级</a:t>
              </a:r>
              <a:endParaRPr lang="en-US" altLang="zh-CN" sz="1800" dirty="0">
                <a:latin typeface="+mn-lt"/>
                <a:ea typeface="+mn-ea"/>
                <a:cs typeface="+mn-ea"/>
                <a:sym typeface="+mn-lt"/>
              </a:endParaRPr>
            </a:p>
            <a:p>
              <a:pPr algn="ctr"/>
              <a:r>
                <a:rPr lang="zh-CN" altLang="en-US" sz="1800" dirty="0">
                  <a:latin typeface="+mn-lt"/>
                  <a:ea typeface="+mn-ea"/>
                  <a:cs typeface="+mn-ea"/>
                  <a:sym typeface="+mn-lt"/>
                </a:rPr>
                <a:t>航段</a:t>
              </a:r>
              <a:r>
                <a:rPr lang="en-US" altLang="zh-CN" sz="1800" dirty="0">
                  <a:latin typeface="+mn-lt"/>
                  <a:ea typeface="+mn-ea"/>
                  <a:cs typeface="+mn-ea"/>
                  <a:sym typeface="+mn-lt"/>
                </a:rPr>
                <a:t>1</a:t>
              </a:r>
              <a:r>
                <a:rPr lang="zh-CN" altLang="en-US" sz="1800" dirty="0">
                  <a:latin typeface="+mn-lt"/>
                  <a:ea typeface="+mn-ea"/>
                  <a:cs typeface="+mn-ea"/>
                  <a:sym typeface="+mn-lt"/>
                </a:rPr>
                <a:t>：</a:t>
              </a:r>
              <a:r>
                <a:rPr lang="en-US" altLang="zh-CN" sz="1800" dirty="0">
                  <a:latin typeface="+mn-lt"/>
                  <a:ea typeface="+mn-ea"/>
                  <a:cs typeface="+mn-ea"/>
                  <a:sym typeface="+mn-lt"/>
                </a:rPr>
                <a:t>$1000</a:t>
              </a:r>
            </a:p>
            <a:p>
              <a:pPr algn="ctr"/>
              <a:r>
                <a:rPr lang="zh-CN" altLang="en-US" sz="1800" dirty="0">
                  <a:latin typeface="+mn-lt"/>
                  <a:ea typeface="+mn-ea"/>
                  <a:cs typeface="+mn-ea"/>
                  <a:sym typeface="+mn-lt"/>
                </a:rPr>
                <a:t>航段</a:t>
              </a:r>
              <a:r>
                <a:rPr lang="en-US" altLang="zh-CN" sz="1800" dirty="0">
                  <a:latin typeface="+mn-lt"/>
                  <a:ea typeface="+mn-ea"/>
                  <a:cs typeface="+mn-ea"/>
                  <a:sym typeface="+mn-lt"/>
                </a:rPr>
                <a:t>2:$1550</a:t>
              </a:r>
            </a:p>
          </p:txBody>
        </p:sp>
        <p:sp>
          <p:nvSpPr>
            <p:cNvPr id="26" name="TextBox 25"/>
            <p:cNvSpPr txBox="1"/>
            <p:nvPr/>
          </p:nvSpPr>
          <p:spPr>
            <a:xfrm>
              <a:off x="3607611" y="3313244"/>
              <a:ext cx="2154814" cy="923330"/>
            </a:xfrm>
            <a:prstGeom prst="rect">
              <a:avLst/>
            </a:prstGeom>
            <a:solidFill>
              <a:schemeClr val="accent3">
                <a:lumMod val="75000"/>
              </a:schemeClr>
            </a:solidFill>
            <a:ln>
              <a:solidFill>
                <a:schemeClr val="tx1"/>
              </a:solidFill>
            </a:ln>
          </p:spPr>
          <p:txBody>
            <a:bodyPr wrap="square" rtlCol="0">
              <a:spAutoFit/>
            </a:bodyPr>
            <a:lstStyle/>
            <a:p>
              <a:pPr algn="ctr"/>
              <a:r>
                <a:rPr lang="zh-CN" altLang="en-US" sz="1800" dirty="0">
                  <a:latin typeface="+mn-lt"/>
                  <a:ea typeface="+mn-ea"/>
                  <a:cs typeface="+mn-ea"/>
                  <a:sym typeface="+mn-lt"/>
                </a:rPr>
                <a:t>旧金山</a:t>
              </a:r>
              <a:r>
                <a:rPr lang="en-US" altLang="zh-CN" sz="1800" dirty="0">
                  <a:latin typeface="+mn-lt"/>
                  <a:ea typeface="+mn-ea"/>
                  <a:cs typeface="+mn-ea"/>
                  <a:sym typeface="+mn-lt"/>
                </a:rPr>
                <a:t>- </a:t>
              </a:r>
              <a:r>
                <a:rPr lang="zh-CN" altLang="en-US" sz="1800" dirty="0">
                  <a:latin typeface="+mn-lt"/>
                  <a:ea typeface="+mn-ea"/>
                  <a:cs typeface="+mn-ea"/>
                  <a:sym typeface="+mn-lt"/>
                </a:rPr>
                <a:t>圣路易斯 </a:t>
              </a:r>
              <a:r>
                <a:rPr lang="en-US" altLang="zh-CN" sz="1800" dirty="0">
                  <a:latin typeface="+mn-lt"/>
                  <a:ea typeface="+mn-ea"/>
                  <a:cs typeface="+mn-ea"/>
                  <a:sym typeface="+mn-lt"/>
                </a:rPr>
                <a:t>M </a:t>
              </a:r>
              <a:r>
                <a:rPr lang="zh-CN" altLang="en-US" sz="1800" dirty="0">
                  <a:latin typeface="+mn-lt"/>
                  <a:ea typeface="+mn-ea"/>
                  <a:cs typeface="+mn-ea"/>
                  <a:sym typeface="+mn-lt"/>
                </a:rPr>
                <a:t>等级</a:t>
              </a:r>
              <a:endParaRPr lang="en-US" altLang="zh-CN" sz="1800" dirty="0">
                <a:latin typeface="+mn-lt"/>
                <a:ea typeface="+mn-ea"/>
                <a:cs typeface="+mn-ea"/>
                <a:sym typeface="+mn-lt"/>
              </a:endParaRPr>
            </a:p>
            <a:p>
              <a:pPr algn="ctr"/>
              <a:r>
                <a:rPr lang="zh-CN" altLang="en-US" sz="1800" dirty="0">
                  <a:latin typeface="+mn-lt"/>
                  <a:ea typeface="+mn-ea"/>
                  <a:cs typeface="+mn-ea"/>
                  <a:sym typeface="+mn-lt"/>
                </a:rPr>
                <a:t>航段</a:t>
              </a:r>
              <a:r>
                <a:rPr lang="en-US" altLang="zh-CN" sz="1800" dirty="0">
                  <a:latin typeface="+mn-lt"/>
                  <a:ea typeface="+mn-ea"/>
                  <a:cs typeface="+mn-ea"/>
                  <a:sym typeface="+mn-lt"/>
                </a:rPr>
                <a:t>1</a:t>
              </a:r>
              <a:r>
                <a:rPr lang="zh-CN" altLang="en-US" sz="1800" dirty="0">
                  <a:latin typeface="+mn-lt"/>
                  <a:ea typeface="+mn-ea"/>
                  <a:cs typeface="+mn-ea"/>
                  <a:sym typeface="+mn-lt"/>
                </a:rPr>
                <a:t>：</a:t>
              </a:r>
              <a:r>
                <a:rPr lang="en-US" altLang="zh-CN" sz="1800" dirty="0">
                  <a:latin typeface="+mn-lt"/>
                  <a:ea typeface="+mn-ea"/>
                  <a:cs typeface="+mn-ea"/>
                  <a:sym typeface="+mn-lt"/>
                </a:rPr>
                <a:t>$500</a:t>
              </a:r>
            </a:p>
            <a:p>
              <a:pPr algn="ctr"/>
              <a:r>
                <a:rPr lang="zh-CN" altLang="en-US" sz="1800" dirty="0">
                  <a:latin typeface="+mn-lt"/>
                  <a:ea typeface="+mn-ea"/>
                  <a:cs typeface="+mn-ea"/>
                  <a:sym typeface="+mn-lt"/>
                </a:rPr>
                <a:t>航段</a:t>
              </a:r>
              <a:r>
                <a:rPr lang="en-US" altLang="zh-CN" sz="1800" dirty="0">
                  <a:latin typeface="+mn-lt"/>
                  <a:ea typeface="+mn-ea"/>
                  <a:cs typeface="+mn-ea"/>
                  <a:sym typeface="+mn-lt"/>
                </a:rPr>
                <a:t>2:$1050</a:t>
              </a:r>
              <a:endParaRPr lang="en-US" sz="1800" dirty="0">
                <a:latin typeface="+mn-lt"/>
                <a:ea typeface="+mn-ea"/>
                <a:cs typeface="+mn-ea"/>
                <a:sym typeface="+mn-lt"/>
              </a:endParaRPr>
            </a:p>
          </p:txBody>
        </p:sp>
        <p:sp>
          <p:nvSpPr>
            <p:cNvPr id="27" name="TextBox 26"/>
            <p:cNvSpPr txBox="1"/>
            <p:nvPr/>
          </p:nvSpPr>
          <p:spPr>
            <a:xfrm>
              <a:off x="4704288" y="5685042"/>
              <a:ext cx="1485841" cy="646331"/>
            </a:xfrm>
            <a:prstGeom prst="rect">
              <a:avLst/>
            </a:prstGeom>
            <a:solidFill>
              <a:srgbClr val="FFA000"/>
            </a:solidFill>
            <a:ln>
              <a:solidFill>
                <a:schemeClr val="tx1"/>
              </a:solidFill>
            </a:ln>
          </p:spPr>
          <p:txBody>
            <a:bodyPr wrap="square" rtlCol="0">
              <a:spAutoFit/>
            </a:bodyPr>
            <a:lstStyle/>
            <a:p>
              <a:pPr algn="ctr"/>
              <a:r>
                <a:rPr lang="zh-CN" altLang="en-US" sz="1800" dirty="0">
                  <a:latin typeface="+mn-lt"/>
                  <a:ea typeface="+mn-ea"/>
                  <a:cs typeface="+mn-ea"/>
                  <a:sym typeface="+mn-lt"/>
                </a:rPr>
                <a:t>丹佛</a:t>
              </a:r>
              <a:r>
                <a:rPr lang="en-US" altLang="zh-CN" sz="1800" dirty="0">
                  <a:latin typeface="+mn-lt"/>
                  <a:ea typeface="+mn-ea"/>
                  <a:cs typeface="+mn-ea"/>
                  <a:sym typeface="+mn-lt"/>
                </a:rPr>
                <a:t> – </a:t>
              </a:r>
              <a:r>
                <a:rPr lang="zh-CN" altLang="en-US" sz="1800" dirty="0">
                  <a:latin typeface="+mn-lt"/>
                  <a:ea typeface="+mn-ea"/>
                  <a:cs typeface="+mn-ea"/>
                  <a:sym typeface="+mn-lt"/>
                </a:rPr>
                <a:t>圣路易斯 </a:t>
              </a:r>
              <a:r>
                <a:rPr lang="en-US" altLang="zh-CN" sz="1800" dirty="0">
                  <a:latin typeface="+mn-lt"/>
                  <a:ea typeface="+mn-ea"/>
                  <a:cs typeface="+mn-ea"/>
                  <a:sym typeface="+mn-lt"/>
                </a:rPr>
                <a:t>Y </a:t>
              </a:r>
              <a:r>
                <a:rPr lang="zh-CN" altLang="en-US" sz="1800" dirty="0">
                  <a:latin typeface="+mn-lt"/>
                  <a:ea typeface="+mn-ea"/>
                  <a:cs typeface="+mn-ea"/>
                  <a:sym typeface="+mn-lt"/>
                </a:rPr>
                <a:t>等级</a:t>
              </a:r>
              <a:r>
                <a:rPr lang="en-US" altLang="zh-CN" sz="1800" dirty="0">
                  <a:latin typeface="+mn-lt"/>
                  <a:ea typeface="+mn-ea"/>
                  <a:cs typeface="+mn-ea"/>
                  <a:sym typeface="+mn-lt"/>
                </a:rPr>
                <a:t>($750)</a:t>
              </a:r>
              <a:endParaRPr lang="en-US" sz="1800" dirty="0">
                <a:latin typeface="+mn-lt"/>
                <a:ea typeface="+mn-ea"/>
                <a:cs typeface="+mn-ea"/>
                <a:sym typeface="+mn-lt"/>
              </a:endParaRPr>
            </a:p>
          </p:txBody>
        </p:sp>
        <p:sp>
          <p:nvSpPr>
            <p:cNvPr id="28" name="TextBox 27"/>
            <p:cNvSpPr txBox="1"/>
            <p:nvPr/>
          </p:nvSpPr>
          <p:spPr>
            <a:xfrm>
              <a:off x="2874034" y="5701902"/>
              <a:ext cx="1523976" cy="646331"/>
            </a:xfrm>
            <a:prstGeom prst="rect">
              <a:avLst/>
            </a:prstGeom>
            <a:solidFill>
              <a:srgbClr val="FFA000"/>
            </a:solidFill>
            <a:ln>
              <a:solidFill>
                <a:schemeClr val="tx1"/>
              </a:solidFill>
            </a:ln>
          </p:spPr>
          <p:txBody>
            <a:bodyPr wrap="square" rtlCol="0">
              <a:spAutoFit/>
            </a:bodyPr>
            <a:lstStyle/>
            <a:p>
              <a:pPr algn="ctr"/>
              <a:r>
                <a:rPr lang="zh-CN" altLang="en-US" sz="1800" dirty="0">
                  <a:latin typeface="+mn-lt"/>
                  <a:ea typeface="+mn-ea"/>
                  <a:cs typeface="+mn-ea"/>
                  <a:sym typeface="+mn-lt"/>
                </a:rPr>
                <a:t>丹佛 </a:t>
              </a:r>
              <a:r>
                <a:rPr lang="en-US" altLang="zh-CN" sz="1800" dirty="0">
                  <a:latin typeface="+mn-lt"/>
                  <a:ea typeface="+mn-ea"/>
                  <a:cs typeface="+mn-ea"/>
                  <a:sym typeface="+mn-lt"/>
                </a:rPr>
                <a:t>– </a:t>
              </a:r>
              <a:r>
                <a:rPr lang="zh-CN" altLang="en-US" sz="1800" dirty="0">
                  <a:latin typeface="+mn-lt"/>
                  <a:ea typeface="+mn-ea"/>
                  <a:cs typeface="+mn-ea"/>
                  <a:sym typeface="+mn-lt"/>
                </a:rPr>
                <a:t>圣路易斯 </a:t>
              </a:r>
              <a:r>
                <a:rPr lang="en-US" sz="1800" dirty="0">
                  <a:latin typeface="+mn-lt"/>
                  <a:ea typeface="+mn-ea"/>
                  <a:cs typeface="+mn-ea"/>
                  <a:sym typeface="+mn-lt"/>
                </a:rPr>
                <a:t>M </a:t>
              </a:r>
              <a:r>
                <a:rPr lang="zh-CN" altLang="en-US" sz="1800" dirty="0">
                  <a:latin typeface="+mn-lt"/>
                  <a:ea typeface="+mn-ea"/>
                  <a:cs typeface="+mn-ea"/>
                  <a:sym typeface="+mn-lt"/>
                </a:rPr>
                <a:t>等级</a:t>
              </a:r>
              <a:r>
                <a:rPr lang="en-US" altLang="zh-CN" sz="1800" dirty="0">
                  <a:latin typeface="+mn-lt"/>
                  <a:ea typeface="+mn-ea"/>
                  <a:cs typeface="+mn-ea"/>
                  <a:sym typeface="+mn-lt"/>
                </a:rPr>
                <a:t>($550)</a:t>
              </a:r>
              <a:endParaRPr lang="en-US" sz="1800" dirty="0">
                <a:latin typeface="+mn-lt"/>
                <a:ea typeface="+mn-ea"/>
                <a:cs typeface="+mn-ea"/>
                <a:sym typeface="+mn-lt"/>
              </a:endParaRPr>
            </a:p>
          </p:txBody>
        </p:sp>
        <p:cxnSp>
          <p:nvCxnSpPr>
            <p:cNvPr id="30" name="Straight Arrow Connector 29"/>
            <p:cNvCxnSpPr>
              <a:stCxn id="28" idx="0"/>
              <a:endCxn id="22" idx="2"/>
            </p:cNvCxnSpPr>
            <p:nvPr/>
          </p:nvCxnSpPr>
          <p:spPr>
            <a:xfrm flipH="1" flipV="1">
              <a:off x="3636022" y="5144915"/>
              <a:ext cx="1" cy="55698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4" idx="2"/>
              <a:endCxn id="18" idx="0"/>
            </p:cNvCxnSpPr>
            <p:nvPr/>
          </p:nvCxnSpPr>
          <p:spPr>
            <a:xfrm>
              <a:off x="5452981" y="2249127"/>
              <a:ext cx="1" cy="44242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6" idx="0"/>
              <a:endCxn id="17" idx="2"/>
            </p:cNvCxnSpPr>
            <p:nvPr/>
          </p:nvCxnSpPr>
          <p:spPr>
            <a:xfrm flipH="1" flipV="1">
              <a:off x="3551199" y="3074727"/>
              <a:ext cx="1133819" cy="23851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3" idx="2"/>
              <a:endCxn id="17" idx="0"/>
            </p:cNvCxnSpPr>
            <p:nvPr/>
          </p:nvCxnSpPr>
          <p:spPr>
            <a:xfrm>
              <a:off x="3551199" y="2223319"/>
              <a:ext cx="0" cy="48207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7" idx="0"/>
              <a:endCxn id="21" idx="2"/>
            </p:cNvCxnSpPr>
            <p:nvPr/>
          </p:nvCxnSpPr>
          <p:spPr>
            <a:xfrm flipV="1">
              <a:off x="5447209" y="5136889"/>
              <a:ext cx="0" cy="5481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6" idx="2"/>
              <a:endCxn id="20" idx="0"/>
            </p:cNvCxnSpPr>
            <p:nvPr/>
          </p:nvCxnSpPr>
          <p:spPr>
            <a:xfrm>
              <a:off x="4685018" y="4236574"/>
              <a:ext cx="2519511" cy="5022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5" idx="2"/>
              <a:endCxn id="20" idx="0"/>
            </p:cNvCxnSpPr>
            <p:nvPr/>
          </p:nvCxnSpPr>
          <p:spPr>
            <a:xfrm>
              <a:off x="7196127" y="4227351"/>
              <a:ext cx="8402" cy="51142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5" idx="0"/>
              <a:endCxn id="19" idx="2"/>
            </p:cNvCxnSpPr>
            <p:nvPr/>
          </p:nvCxnSpPr>
          <p:spPr>
            <a:xfrm flipV="1">
              <a:off x="7196127" y="3054059"/>
              <a:ext cx="1000" cy="24996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249727" y="2486020"/>
              <a:ext cx="1900686" cy="646331"/>
            </a:xfrm>
            <a:prstGeom prst="rect">
              <a:avLst/>
            </a:prstGeom>
            <a:solidFill>
              <a:srgbClr val="FBC12F"/>
            </a:solidFill>
          </p:spPr>
          <p:txBody>
            <a:bodyPr wrap="square" rtlCol="0">
              <a:spAutoFit/>
            </a:bodyPr>
            <a:lstStyle/>
            <a:p>
              <a:pPr algn="ctr"/>
              <a:r>
                <a:rPr lang="zh-CN" altLang="en-US" sz="1800" dirty="0">
                  <a:latin typeface="+mn-lt"/>
                  <a:ea typeface="+mn-ea"/>
                  <a:cs typeface="+mn-ea"/>
                  <a:sym typeface="+mn-lt"/>
                </a:rPr>
                <a:t>航班 </a:t>
              </a:r>
              <a:r>
                <a:rPr lang="en-US" altLang="zh-CN" sz="1800" dirty="0">
                  <a:latin typeface="+mn-lt"/>
                  <a:ea typeface="+mn-ea"/>
                  <a:cs typeface="+mn-ea"/>
                  <a:sym typeface="+mn-lt"/>
                </a:rPr>
                <a:t>1</a:t>
              </a:r>
              <a:r>
                <a:rPr lang="zh-CN" altLang="en-US" sz="1800" dirty="0">
                  <a:latin typeface="+mn-lt"/>
                  <a:ea typeface="+mn-ea"/>
                  <a:cs typeface="+mn-ea"/>
                  <a:sym typeface="+mn-lt"/>
                </a:rPr>
                <a:t>： </a:t>
              </a:r>
              <a:endParaRPr lang="en-US" altLang="zh-CN" sz="1800" dirty="0">
                <a:latin typeface="+mn-lt"/>
                <a:ea typeface="+mn-ea"/>
                <a:cs typeface="+mn-ea"/>
                <a:sym typeface="+mn-lt"/>
              </a:endParaRPr>
            </a:p>
            <a:p>
              <a:pPr algn="ctr"/>
              <a:r>
                <a:rPr lang="zh-CN" altLang="en-US" sz="1800" dirty="0">
                  <a:latin typeface="+mn-lt"/>
                  <a:ea typeface="+mn-ea"/>
                  <a:cs typeface="+mn-ea"/>
                  <a:sym typeface="+mn-lt"/>
                </a:rPr>
                <a:t>旧金山 </a:t>
              </a:r>
              <a:r>
                <a:rPr lang="en-US" altLang="zh-CN" sz="1800" dirty="0">
                  <a:latin typeface="+mn-lt"/>
                  <a:ea typeface="+mn-ea"/>
                  <a:cs typeface="+mn-ea"/>
                  <a:sym typeface="+mn-lt"/>
                </a:rPr>
                <a:t>– </a:t>
              </a:r>
              <a:r>
                <a:rPr lang="zh-CN" altLang="en-US" sz="1800" dirty="0">
                  <a:latin typeface="+mn-lt"/>
                  <a:ea typeface="+mn-ea"/>
                  <a:cs typeface="+mn-ea"/>
                  <a:sym typeface="+mn-lt"/>
                </a:rPr>
                <a:t>丹佛</a:t>
              </a:r>
              <a:endParaRPr lang="en-US" sz="1800" dirty="0">
                <a:latin typeface="+mn-lt"/>
                <a:ea typeface="+mn-ea"/>
                <a:cs typeface="+mn-ea"/>
                <a:sym typeface="+mn-lt"/>
              </a:endParaRPr>
            </a:p>
          </p:txBody>
        </p:sp>
        <p:sp>
          <p:nvSpPr>
            <p:cNvPr id="59" name="TextBox 58"/>
            <p:cNvSpPr txBox="1"/>
            <p:nvPr/>
          </p:nvSpPr>
          <p:spPr>
            <a:xfrm>
              <a:off x="8336280" y="4541984"/>
              <a:ext cx="1888176" cy="646331"/>
            </a:xfrm>
            <a:prstGeom prst="rect">
              <a:avLst/>
            </a:prstGeom>
            <a:solidFill>
              <a:srgbClr val="FBC12F"/>
            </a:solidFill>
          </p:spPr>
          <p:txBody>
            <a:bodyPr wrap="square" rtlCol="0">
              <a:spAutoFit/>
            </a:bodyPr>
            <a:lstStyle/>
            <a:p>
              <a:pPr algn="ctr"/>
              <a:r>
                <a:rPr lang="zh-CN" altLang="en-US" sz="1800" dirty="0">
                  <a:latin typeface="+mn-lt"/>
                  <a:ea typeface="+mn-ea"/>
                  <a:cs typeface="+mn-ea"/>
                  <a:sym typeface="+mn-lt"/>
                </a:rPr>
                <a:t>航班 </a:t>
              </a:r>
              <a:r>
                <a:rPr lang="en-US" altLang="zh-CN" sz="1800" dirty="0">
                  <a:latin typeface="+mn-lt"/>
                  <a:ea typeface="+mn-ea"/>
                  <a:cs typeface="+mn-ea"/>
                  <a:sym typeface="+mn-lt"/>
                </a:rPr>
                <a:t>2</a:t>
              </a:r>
              <a:r>
                <a:rPr lang="zh-CN" altLang="en-US" sz="1800" dirty="0">
                  <a:latin typeface="+mn-lt"/>
                  <a:ea typeface="+mn-ea"/>
                  <a:cs typeface="+mn-ea"/>
                  <a:sym typeface="+mn-lt"/>
                </a:rPr>
                <a:t>：</a:t>
              </a:r>
              <a:endParaRPr lang="en-US" altLang="zh-CN" sz="1800" dirty="0">
                <a:latin typeface="+mn-lt"/>
                <a:ea typeface="+mn-ea"/>
                <a:cs typeface="+mn-ea"/>
                <a:sym typeface="+mn-lt"/>
              </a:endParaRPr>
            </a:p>
            <a:p>
              <a:pPr algn="ctr"/>
              <a:r>
                <a:rPr lang="zh-CN" altLang="en-US" sz="1800" dirty="0">
                  <a:latin typeface="+mn-lt"/>
                  <a:ea typeface="+mn-ea"/>
                  <a:cs typeface="+mn-ea"/>
                  <a:sym typeface="+mn-lt"/>
                </a:rPr>
                <a:t>丹佛 </a:t>
              </a:r>
              <a:r>
                <a:rPr lang="en-US" altLang="zh-CN" sz="1800" dirty="0">
                  <a:latin typeface="+mn-lt"/>
                  <a:ea typeface="+mn-ea"/>
                  <a:cs typeface="+mn-ea"/>
                  <a:sym typeface="+mn-lt"/>
                </a:rPr>
                <a:t>– </a:t>
              </a:r>
              <a:r>
                <a:rPr lang="zh-CN" altLang="en-US" sz="1800" dirty="0">
                  <a:latin typeface="+mn-lt"/>
                  <a:ea typeface="+mn-ea"/>
                  <a:cs typeface="+mn-ea"/>
                  <a:sym typeface="+mn-lt"/>
                </a:rPr>
                <a:t>圣路易斯</a:t>
              </a:r>
              <a:endParaRPr lang="en-US" sz="1800" dirty="0">
                <a:latin typeface="+mn-lt"/>
                <a:ea typeface="+mn-ea"/>
                <a:cs typeface="+mn-ea"/>
                <a:sym typeface="+mn-lt"/>
              </a:endParaRPr>
            </a:p>
          </p:txBody>
        </p:sp>
      </p:grpSp>
      <p:sp>
        <p:nvSpPr>
          <p:cNvPr id="4" name="TextBox 3"/>
          <p:cNvSpPr txBox="1"/>
          <p:nvPr/>
        </p:nvSpPr>
        <p:spPr>
          <a:xfrm>
            <a:off x="6134100" y="1371600"/>
            <a:ext cx="5151120" cy="1015663"/>
          </a:xfrm>
          <a:prstGeom prst="rect">
            <a:avLst/>
          </a:prstGeom>
          <a:noFill/>
        </p:spPr>
        <p:txBody>
          <a:bodyPr wrap="square" rtlCol="0">
            <a:spAutoFit/>
          </a:bodyPr>
          <a:lstStyle/>
          <a:p>
            <a:pPr marL="365760" indent="-365760">
              <a:spcBef>
                <a:spcPts val="0"/>
              </a:spcBef>
            </a:pPr>
            <a:r>
              <a:rPr lang="zh-CN" altLang="en-US" sz="2000" b="1" dirty="0">
                <a:solidFill>
                  <a:schemeClr val="accent5"/>
                </a:solidFill>
                <a:latin typeface="+mn-lt"/>
                <a:ea typeface="+mn-ea"/>
                <a:cs typeface="+mn-ea"/>
                <a:sym typeface="+mn-lt"/>
              </a:rPr>
              <a:t>     </a:t>
            </a:r>
            <a:r>
              <a:rPr lang="zh-CN" altLang="en-US" sz="2000" b="1" dirty="0">
                <a:latin typeface="+mn-lt"/>
                <a:ea typeface="+mn-ea"/>
                <a:cs typeface="+mn-ea"/>
                <a:sym typeface="+mn-lt"/>
              </a:rPr>
              <a:t>两个</a:t>
            </a:r>
            <a:r>
              <a:rPr lang="en-US" altLang="zh-CN" sz="2000" b="1" dirty="0">
                <a:latin typeface="+mn-lt"/>
                <a:ea typeface="+mn-ea"/>
                <a:cs typeface="+mn-ea"/>
                <a:sym typeface="+mn-lt"/>
              </a:rPr>
              <a:t>ODF:</a:t>
            </a:r>
            <a:r>
              <a:rPr lang="zh-CN" altLang="en-US" sz="2000" b="1" dirty="0">
                <a:latin typeface="+mn-lt"/>
                <a:ea typeface="+mn-ea"/>
                <a:cs typeface="+mn-ea"/>
                <a:sym typeface="+mn-lt"/>
              </a:rPr>
              <a:t>旧金山</a:t>
            </a:r>
            <a:r>
              <a:rPr lang="en-US" altLang="zh-CN" sz="2000" b="1" dirty="0">
                <a:latin typeface="+mn-lt"/>
                <a:ea typeface="+mn-ea"/>
                <a:cs typeface="+mn-ea"/>
                <a:sym typeface="+mn-lt"/>
              </a:rPr>
              <a:t>-</a:t>
            </a:r>
            <a:r>
              <a:rPr lang="zh-CN" altLang="en-US" sz="2000" b="1" dirty="0">
                <a:latin typeface="+mn-lt"/>
                <a:ea typeface="+mn-ea"/>
                <a:cs typeface="+mn-ea"/>
                <a:sym typeface="+mn-lt"/>
              </a:rPr>
              <a:t>丹佛</a:t>
            </a:r>
            <a:r>
              <a:rPr lang="en-US" altLang="zh-CN" sz="2000" b="1" dirty="0">
                <a:latin typeface="+mn-lt"/>
                <a:ea typeface="+mn-ea"/>
                <a:cs typeface="+mn-ea"/>
                <a:sym typeface="+mn-lt"/>
              </a:rPr>
              <a:t>M</a:t>
            </a:r>
            <a:r>
              <a:rPr lang="zh-CN" altLang="en-US" sz="2000" b="1" dirty="0">
                <a:latin typeface="+mn-lt"/>
                <a:ea typeface="+mn-ea"/>
                <a:cs typeface="+mn-ea"/>
                <a:sym typeface="+mn-lt"/>
              </a:rPr>
              <a:t>等级和旧金山</a:t>
            </a:r>
            <a:r>
              <a:rPr lang="en-US" altLang="zh-CN" sz="2000" b="1" dirty="0">
                <a:latin typeface="+mn-lt"/>
                <a:ea typeface="+mn-ea"/>
                <a:cs typeface="+mn-ea"/>
                <a:sym typeface="+mn-lt"/>
              </a:rPr>
              <a:t>-</a:t>
            </a:r>
            <a:r>
              <a:rPr lang="zh-CN" altLang="en-US" sz="2000" b="1" dirty="0">
                <a:latin typeface="+mn-lt"/>
                <a:ea typeface="+mn-ea"/>
                <a:cs typeface="+mn-ea"/>
                <a:sym typeface="+mn-lt"/>
              </a:rPr>
              <a:t>圣路易斯</a:t>
            </a:r>
            <a:r>
              <a:rPr lang="en-US" altLang="zh-CN" sz="2000" b="1" dirty="0">
                <a:latin typeface="+mn-lt"/>
                <a:ea typeface="+mn-ea"/>
                <a:cs typeface="+mn-ea"/>
                <a:sym typeface="+mn-lt"/>
              </a:rPr>
              <a:t>M</a:t>
            </a:r>
            <a:r>
              <a:rPr lang="zh-CN" altLang="en-US" sz="2000" b="1" dirty="0">
                <a:latin typeface="+mn-lt"/>
                <a:ea typeface="+mn-ea"/>
                <a:cs typeface="+mn-ea"/>
                <a:sym typeface="+mn-lt"/>
              </a:rPr>
              <a:t>等级在航段</a:t>
            </a:r>
            <a:r>
              <a:rPr lang="en-US" altLang="zh-CN" sz="2000" b="1" dirty="0">
                <a:latin typeface="+mn-lt"/>
                <a:ea typeface="+mn-ea"/>
                <a:cs typeface="+mn-ea"/>
                <a:sym typeface="+mn-lt"/>
              </a:rPr>
              <a:t>1</a:t>
            </a:r>
            <a:r>
              <a:rPr lang="zh-CN" altLang="en-US" sz="2000" b="1" dirty="0">
                <a:latin typeface="+mn-lt"/>
                <a:ea typeface="+mn-ea"/>
                <a:cs typeface="+mn-ea"/>
                <a:sym typeface="+mn-lt"/>
              </a:rPr>
              <a:t>（旧金山</a:t>
            </a:r>
            <a:r>
              <a:rPr lang="en-US" altLang="zh-CN" sz="2000" b="1" dirty="0">
                <a:latin typeface="+mn-lt"/>
                <a:ea typeface="+mn-ea"/>
                <a:cs typeface="+mn-ea"/>
                <a:sym typeface="+mn-lt"/>
              </a:rPr>
              <a:t>-</a:t>
            </a:r>
            <a:r>
              <a:rPr lang="zh-CN" altLang="en-US" sz="2000" b="1" dirty="0">
                <a:latin typeface="+mn-lt"/>
                <a:ea typeface="+mn-ea"/>
                <a:cs typeface="+mn-ea"/>
                <a:sym typeface="+mn-lt"/>
              </a:rPr>
              <a:t>圣路易斯）映射到存储桶</a:t>
            </a:r>
            <a:r>
              <a:rPr lang="en-US" altLang="zh-CN" sz="2000" b="1" dirty="0">
                <a:latin typeface="+mn-lt"/>
                <a:ea typeface="+mn-ea"/>
                <a:cs typeface="+mn-ea"/>
                <a:sym typeface="+mn-lt"/>
              </a:rPr>
              <a:t>3</a:t>
            </a:r>
            <a:endParaRPr lang="zh-CN" altLang="en-US" sz="2000" b="1" dirty="0">
              <a:latin typeface="+mn-lt"/>
              <a:ea typeface="+mn-ea"/>
              <a:cs typeface="+mn-ea"/>
              <a:sym typeface="+mn-lt"/>
            </a:endParaRPr>
          </a:p>
        </p:txBody>
      </p:sp>
      <mc:AlternateContent xmlns:mc="http://schemas.openxmlformats.org/markup-compatibility/2006" xmlns:a14="http://schemas.microsoft.com/office/drawing/2010/main">
        <mc:Choice Requires="a14">
          <p:sp>
            <p:nvSpPr>
              <p:cNvPr id="3" name="TextBox 2"/>
              <p:cNvSpPr txBox="1"/>
              <p:nvPr/>
            </p:nvSpPr>
            <p:spPr>
              <a:xfrm>
                <a:off x="1432560" y="2294037"/>
                <a:ext cx="144404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latin typeface="Cambria Math" panose="02040503050406030204" pitchFamily="18" charset="0"/>
                              <a:ea typeface="+mn-ea"/>
                              <a:cs typeface="+mn-ea"/>
                              <a:sym typeface="+mn-lt"/>
                            </a:rPr>
                          </m:ctrlPr>
                        </m:sSubSupPr>
                        <m:e>
                          <m:r>
                            <a:rPr lang="en-US" sz="2000" b="1" i="1" smtClean="0">
                              <a:latin typeface="Cambria Math" panose="02040503050406030204" pitchFamily="18" charset="0"/>
                              <a:ea typeface="+mn-ea"/>
                              <a:cs typeface="+mn-ea"/>
                              <a:sym typeface="+mn-lt"/>
                            </a:rPr>
                            <m:t>𝒃</m:t>
                          </m:r>
                        </m:e>
                        <m:sub>
                          <m:r>
                            <a:rPr lang="en-US" sz="2000" b="1" i="1" smtClean="0">
                              <a:latin typeface="Cambria Math" panose="02040503050406030204" pitchFamily="18" charset="0"/>
                              <a:ea typeface="+mn-ea"/>
                              <a:cs typeface="+mn-ea"/>
                              <a:sym typeface="+mn-lt"/>
                            </a:rPr>
                            <m:t>𝟏𝟑</m:t>
                          </m:r>
                        </m:sub>
                        <m:sup>
                          <m:r>
                            <a:rPr lang="zh-CN" altLang="en-US" sz="2000" b="1" i="1" smtClean="0">
                              <a:latin typeface="Cambria Math" panose="02040503050406030204" pitchFamily="18" charset="0"/>
                              <a:ea typeface="+mn-ea"/>
                              <a:cs typeface="+mn-ea"/>
                              <a:sym typeface="+mn-lt"/>
                            </a:rPr>
                            <m:t>∗</m:t>
                          </m:r>
                        </m:sup>
                      </m:sSubSup>
                      <m:r>
                        <a:rPr lang="en-US" sz="2000" b="1" i="1" smtClean="0">
                          <a:latin typeface="Cambria Math" panose="02040503050406030204" pitchFamily="18" charset="0"/>
                          <a:ea typeface="+mn-ea"/>
                          <a:cs typeface="+mn-ea"/>
                          <a:sym typeface="+mn-lt"/>
                        </a:rPr>
                        <m:t>=</m:t>
                      </m:r>
                      <m:r>
                        <a:rPr lang="en-US" sz="2000" b="1" i="1" smtClean="0">
                          <a:latin typeface="Cambria Math" panose="02040503050406030204" pitchFamily="18" charset="0"/>
                          <a:ea typeface="+mn-ea"/>
                          <a:cs typeface="+mn-ea"/>
                          <a:sym typeface="+mn-lt"/>
                        </a:rPr>
                        <m:t>𝟐</m:t>
                      </m:r>
                    </m:oMath>
                  </m:oMathPara>
                </a14:m>
                <a:endParaRPr lang="en-US" sz="2000" b="1" dirty="0">
                  <a:latin typeface="+mn-lt"/>
                  <a:ea typeface="+mn-ea"/>
                  <a:cs typeface="+mn-ea"/>
                  <a:sym typeface="+mn-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432560" y="2294037"/>
                <a:ext cx="1444042" cy="400110"/>
              </a:xfrm>
              <a:prstGeom prst="rect">
                <a:avLst/>
              </a:prstGeom>
              <a:blipFill>
                <a:blip r:embed="rId2"/>
                <a:stretch>
                  <a:fillRect b="-6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3893820" y="2294037"/>
                <a:ext cx="144404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latin typeface="Cambria Math" panose="02040503050406030204" pitchFamily="18" charset="0"/>
                              <a:ea typeface="+mn-ea"/>
                              <a:cs typeface="+mn-ea"/>
                              <a:sym typeface="+mn-lt"/>
                            </a:rPr>
                          </m:ctrlPr>
                        </m:sSubSupPr>
                        <m:e>
                          <m:r>
                            <a:rPr lang="en-US" sz="2000" b="1" i="1" smtClean="0">
                              <a:latin typeface="Cambria Math" panose="02040503050406030204" pitchFamily="18" charset="0"/>
                              <a:ea typeface="+mn-ea"/>
                              <a:cs typeface="+mn-ea"/>
                              <a:sym typeface="+mn-lt"/>
                            </a:rPr>
                            <m:t>𝒃</m:t>
                          </m:r>
                        </m:e>
                        <m:sub>
                          <m:r>
                            <a:rPr lang="en-US" sz="2000" b="1" i="1" smtClean="0">
                              <a:latin typeface="Cambria Math" panose="02040503050406030204" pitchFamily="18" charset="0"/>
                              <a:ea typeface="+mn-ea"/>
                              <a:cs typeface="+mn-ea"/>
                              <a:sym typeface="+mn-lt"/>
                            </a:rPr>
                            <m:t>𝟏𝟐</m:t>
                          </m:r>
                        </m:sub>
                        <m:sup>
                          <m:r>
                            <a:rPr lang="zh-CN" altLang="en-US" sz="2000" b="1" i="1" smtClean="0">
                              <a:latin typeface="Cambria Math" panose="02040503050406030204" pitchFamily="18" charset="0"/>
                              <a:ea typeface="+mn-ea"/>
                              <a:cs typeface="+mn-ea"/>
                              <a:sym typeface="+mn-lt"/>
                            </a:rPr>
                            <m:t>∗</m:t>
                          </m:r>
                        </m:sup>
                      </m:sSubSup>
                      <m:r>
                        <a:rPr lang="en-US" sz="2000" b="1" i="1" smtClean="0">
                          <a:latin typeface="Cambria Math" panose="02040503050406030204" pitchFamily="18" charset="0"/>
                          <a:ea typeface="+mn-ea"/>
                          <a:cs typeface="+mn-ea"/>
                          <a:sym typeface="+mn-lt"/>
                        </a:rPr>
                        <m:t>=</m:t>
                      </m:r>
                      <m:r>
                        <a:rPr lang="en-US" sz="2000" b="1" i="1" smtClean="0">
                          <a:latin typeface="Cambria Math" panose="02040503050406030204" pitchFamily="18" charset="0"/>
                          <a:ea typeface="+mn-ea"/>
                          <a:cs typeface="+mn-ea"/>
                          <a:sym typeface="+mn-lt"/>
                        </a:rPr>
                        <m:t>𝟑𝟔</m:t>
                      </m:r>
                    </m:oMath>
                  </m:oMathPara>
                </a14:m>
                <a:endParaRPr lang="en-US" sz="2000" b="1" dirty="0">
                  <a:latin typeface="+mn-lt"/>
                  <a:ea typeface="+mn-ea"/>
                  <a:cs typeface="+mn-ea"/>
                  <a:sym typeface="+mn-lt"/>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3893820" y="2294037"/>
                <a:ext cx="1444042" cy="400110"/>
              </a:xfrm>
              <a:prstGeom prst="rect">
                <a:avLst/>
              </a:prstGeom>
              <a:blipFill>
                <a:blip r:embed="rId3"/>
                <a:stretch>
                  <a:fillRect b="-6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6309360" y="2286417"/>
                <a:ext cx="144404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latin typeface="Cambria Math" panose="02040503050406030204" pitchFamily="18" charset="0"/>
                              <a:ea typeface="+mn-ea"/>
                              <a:cs typeface="+mn-ea"/>
                              <a:sym typeface="+mn-lt"/>
                            </a:rPr>
                          </m:ctrlPr>
                        </m:sSubSupPr>
                        <m:e>
                          <m:r>
                            <a:rPr lang="en-US" sz="2000" b="1" i="1" smtClean="0">
                              <a:latin typeface="Cambria Math" panose="02040503050406030204" pitchFamily="18" charset="0"/>
                              <a:ea typeface="+mn-ea"/>
                              <a:cs typeface="+mn-ea"/>
                              <a:sym typeface="+mn-lt"/>
                            </a:rPr>
                            <m:t>𝒃</m:t>
                          </m:r>
                        </m:e>
                        <m:sub>
                          <m:r>
                            <a:rPr lang="en-US" sz="2000" b="1" i="1" smtClean="0">
                              <a:latin typeface="Cambria Math" panose="02040503050406030204" pitchFamily="18" charset="0"/>
                              <a:ea typeface="+mn-ea"/>
                              <a:cs typeface="+mn-ea"/>
                              <a:sym typeface="+mn-lt"/>
                            </a:rPr>
                            <m:t>𝟏𝟏</m:t>
                          </m:r>
                        </m:sub>
                        <m:sup>
                          <m:r>
                            <a:rPr lang="zh-CN" altLang="en-US" sz="2000" b="1" i="1" smtClean="0">
                              <a:latin typeface="Cambria Math" panose="02040503050406030204" pitchFamily="18" charset="0"/>
                              <a:ea typeface="+mn-ea"/>
                              <a:cs typeface="+mn-ea"/>
                              <a:sym typeface="+mn-lt"/>
                            </a:rPr>
                            <m:t>∗</m:t>
                          </m:r>
                        </m:sup>
                      </m:sSubSup>
                      <m:r>
                        <a:rPr lang="en-US" sz="2000" b="1" i="1" smtClean="0">
                          <a:latin typeface="Cambria Math" panose="02040503050406030204" pitchFamily="18" charset="0"/>
                          <a:ea typeface="+mn-ea"/>
                          <a:cs typeface="+mn-ea"/>
                          <a:sym typeface="+mn-lt"/>
                        </a:rPr>
                        <m:t>=</m:t>
                      </m:r>
                      <m:r>
                        <a:rPr lang="en-US" sz="2000" b="1" i="1" smtClean="0">
                          <a:latin typeface="Cambria Math" panose="02040503050406030204" pitchFamily="18" charset="0"/>
                          <a:ea typeface="+mn-ea"/>
                          <a:cs typeface="+mn-ea"/>
                          <a:sym typeface="+mn-lt"/>
                        </a:rPr>
                        <m:t>𝟔𝟖</m:t>
                      </m:r>
                    </m:oMath>
                  </m:oMathPara>
                </a14:m>
                <a:endParaRPr lang="en-US" sz="2000" b="1" dirty="0">
                  <a:latin typeface="+mn-lt"/>
                  <a:ea typeface="+mn-ea"/>
                  <a:cs typeface="+mn-ea"/>
                  <a:sym typeface="+mn-lt"/>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6309360" y="2286417"/>
                <a:ext cx="1444042" cy="400110"/>
              </a:xfrm>
              <a:prstGeom prst="rect">
                <a:avLst/>
              </a:prstGeom>
              <a:blipFill>
                <a:blip r:embed="rId4"/>
                <a:stretch>
                  <a:fillRect b="-6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492240" y="5509260"/>
                <a:ext cx="5196840" cy="1015663"/>
              </a:xfrm>
              <a:prstGeom prst="rect">
                <a:avLst/>
              </a:prstGeom>
              <a:noFill/>
            </p:spPr>
            <p:txBody>
              <a:bodyPr wrap="square" rtlCol="0">
                <a:spAutoFit/>
              </a:bodyPr>
              <a:lstStyle/>
              <a:p>
                <a14:m>
                  <m:oMath xmlns:m="http://schemas.openxmlformats.org/officeDocument/2006/math">
                    <m:sSubSup>
                      <m:sSubSupPr>
                        <m:ctrlPr>
                          <a:rPr lang="en-US" sz="2000" b="1" i="1">
                            <a:latin typeface="Cambria Math" panose="02040503050406030204" pitchFamily="18" charset="0"/>
                            <a:ea typeface="+mn-ea"/>
                            <a:cs typeface="+mn-ea"/>
                            <a:sym typeface="+mn-lt"/>
                          </a:rPr>
                        </m:ctrlPr>
                      </m:sSubSupPr>
                      <m:e>
                        <m:r>
                          <a:rPr lang="en-US" sz="2000" b="1" i="1">
                            <a:latin typeface="Cambria Math" panose="02040503050406030204" pitchFamily="18" charset="0"/>
                            <a:ea typeface="+mn-ea"/>
                            <a:cs typeface="+mn-ea"/>
                            <a:sym typeface="+mn-lt"/>
                          </a:rPr>
                          <m:t>𝒃</m:t>
                        </m:r>
                      </m:e>
                      <m:sub>
                        <m:r>
                          <a:rPr lang="en-US" sz="2000" b="1" i="1">
                            <a:latin typeface="Cambria Math" panose="02040503050406030204" pitchFamily="18" charset="0"/>
                            <a:ea typeface="+mn-ea"/>
                            <a:cs typeface="+mn-ea"/>
                            <a:sym typeface="+mn-lt"/>
                          </a:rPr>
                          <m:t>𝟏𝟑</m:t>
                        </m:r>
                      </m:sub>
                      <m:sup>
                        <m:r>
                          <a:rPr lang="zh-CN" altLang="en-US" sz="2000" b="1" i="1">
                            <a:latin typeface="Cambria Math" panose="02040503050406030204" pitchFamily="18" charset="0"/>
                            <a:ea typeface="+mn-ea"/>
                            <a:cs typeface="+mn-ea"/>
                            <a:sym typeface="+mn-lt"/>
                          </a:rPr>
                          <m:t>∗</m:t>
                        </m:r>
                      </m:sup>
                    </m:sSubSup>
                    <m:r>
                      <a:rPr lang="en-US" sz="2000" b="1" i="1">
                        <a:latin typeface="Cambria Math" panose="02040503050406030204" pitchFamily="18" charset="0"/>
                        <a:ea typeface="+mn-ea"/>
                        <a:cs typeface="+mn-ea"/>
                        <a:sym typeface="+mn-lt"/>
                      </a:rPr>
                      <m:t>=</m:t>
                    </m:r>
                    <m:r>
                      <a:rPr lang="en-US" sz="2000" b="1" i="1">
                        <a:latin typeface="Cambria Math" panose="02040503050406030204" pitchFamily="18" charset="0"/>
                        <a:ea typeface="+mn-ea"/>
                        <a:cs typeface="+mn-ea"/>
                        <a:sym typeface="+mn-lt"/>
                      </a:rPr>
                      <m:t>𝟐</m:t>
                    </m:r>
                  </m:oMath>
                </a14:m>
                <a:r>
                  <a:rPr lang="zh-CN" altLang="en-US" sz="2000" b="1" dirty="0">
                    <a:latin typeface="+mn-lt"/>
                    <a:ea typeface="+mn-ea"/>
                    <a:cs typeface="+mn-ea"/>
                    <a:sym typeface="+mn-lt"/>
                  </a:rPr>
                  <a:t>，如果旧金山</a:t>
                </a:r>
                <a:r>
                  <a:rPr lang="en-US" altLang="zh-CN" sz="2000" b="1" dirty="0">
                    <a:latin typeface="+mn-lt"/>
                    <a:ea typeface="+mn-ea"/>
                    <a:cs typeface="+mn-ea"/>
                    <a:sym typeface="+mn-lt"/>
                  </a:rPr>
                  <a:t>-</a:t>
                </a:r>
                <a:r>
                  <a:rPr lang="zh-CN" altLang="en-US" sz="2000" b="1" dirty="0">
                    <a:latin typeface="+mn-lt"/>
                    <a:ea typeface="+mn-ea"/>
                    <a:cs typeface="+mn-ea"/>
                    <a:sym typeface="+mn-lt"/>
                  </a:rPr>
                  <a:t>丹佛</a:t>
                </a:r>
                <a:r>
                  <a:rPr lang="en-US" altLang="zh-CN" sz="2000" b="1" dirty="0">
                    <a:latin typeface="+mn-lt"/>
                    <a:ea typeface="+mn-ea"/>
                    <a:cs typeface="+mn-ea"/>
                    <a:sym typeface="+mn-lt"/>
                  </a:rPr>
                  <a:t>M</a:t>
                </a:r>
                <a:r>
                  <a:rPr lang="zh-CN" altLang="en-US" sz="2000" b="1" dirty="0">
                    <a:latin typeface="+mn-lt"/>
                    <a:ea typeface="+mn-ea"/>
                    <a:cs typeface="+mn-ea"/>
                    <a:sym typeface="+mn-lt"/>
                  </a:rPr>
                  <a:t>等级或旧金山</a:t>
                </a:r>
                <a:r>
                  <a:rPr lang="en-US" altLang="zh-CN" sz="2000" b="1" dirty="0">
                    <a:latin typeface="+mn-lt"/>
                    <a:ea typeface="+mn-ea"/>
                    <a:cs typeface="+mn-ea"/>
                    <a:sym typeface="+mn-lt"/>
                  </a:rPr>
                  <a:t>-</a:t>
                </a:r>
                <a:r>
                  <a:rPr lang="zh-CN" altLang="en-US" sz="2000" b="1" dirty="0">
                    <a:latin typeface="+mn-lt"/>
                    <a:ea typeface="+mn-ea"/>
                    <a:cs typeface="+mn-ea"/>
                    <a:sym typeface="+mn-lt"/>
                  </a:rPr>
                  <a:t>圣路易斯</a:t>
                </a:r>
                <a:r>
                  <a:rPr lang="en-US" altLang="zh-CN" sz="2000" b="1" dirty="0">
                    <a:latin typeface="+mn-lt"/>
                    <a:ea typeface="+mn-ea"/>
                    <a:cs typeface="+mn-ea"/>
                    <a:sym typeface="+mn-lt"/>
                  </a:rPr>
                  <a:t>M</a:t>
                </a:r>
                <a:r>
                  <a:rPr lang="zh-CN" altLang="en-US" sz="2000" b="1" dirty="0">
                    <a:latin typeface="+mn-lt"/>
                    <a:ea typeface="+mn-ea"/>
                    <a:cs typeface="+mn-ea"/>
                    <a:sym typeface="+mn-lt"/>
                  </a:rPr>
                  <a:t>等级预订需求不大于</a:t>
                </a:r>
                <a:r>
                  <a:rPr lang="en-US" altLang="zh-CN" sz="2000" b="1" dirty="0">
                    <a:latin typeface="+mn-lt"/>
                    <a:ea typeface="+mn-ea"/>
                    <a:cs typeface="+mn-ea"/>
                    <a:sym typeface="+mn-lt"/>
                  </a:rPr>
                  <a:t>2</a:t>
                </a:r>
                <a:r>
                  <a:rPr lang="zh-CN" altLang="en-US" sz="2000" b="1" dirty="0">
                    <a:latin typeface="+mn-lt"/>
                    <a:ea typeface="+mn-ea"/>
                    <a:cs typeface="+mn-ea"/>
                    <a:sym typeface="+mn-lt"/>
                  </a:rPr>
                  <a:t>，则接受预订，否则拒绝。</a:t>
                </a:r>
                <a:endParaRPr lang="en-US" sz="2000" b="1" dirty="0">
                  <a:latin typeface="+mn-lt"/>
                  <a:ea typeface="+mn-ea"/>
                  <a:cs typeface="+mn-ea"/>
                  <a:sym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492240" y="5509260"/>
                <a:ext cx="5196840" cy="1015663"/>
              </a:xfrm>
              <a:prstGeom prst="rect">
                <a:avLst/>
              </a:prstGeom>
              <a:blipFill>
                <a:blip r:embed="rId5"/>
                <a:stretch>
                  <a:fillRect l="-1172" t="-5422" r="-234" b="-9036"/>
                </a:stretch>
              </a:blipFill>
            </p:spPr>
            <p:txBody>
              <a:bodyPr/>
              <a:lstStyle/>
              <a:p>
                <a:r>
                  <a:rPr lang="zh-CN" altLang="en-US">
                    <a:noFill/>
                  </a:rPr>
                  <a:t> </a:t>
                </a:r>
              </a:p>
            </p:txBody>
          </p:sp>
        </mc:Fallback>
      </mc:AlternateContent>
      <p:sp>
        <p:nvSpPr>
          <p:cNvPr id="29" name="Rounded Rectangle 28"/>
          <p:cNvSpPr/>
          <p:nvPr/>
        </p:nvSpPr>
        <p:spPr>
          <a:xfrm>
            <a:off x="1676400" y="1524000"/>
            <a:ext cx="2124066" cy="1693927"/>
          </a:xfrm>
          <a:prstGeom prst="round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Tree>
    <p:extLst>
      <p:ext uri="{BB962C8B-B14F-4D97-AF65-F5344CB8AC3E}">
        <p14:creationId xmlns:p14="http://schemas.microsoft.com/office/powerpoint/2010/main" val="3107988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164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555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05385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虚拟嵌套预订控制</a:t>
            </a:r>
            <a:endParaRPr lang="zh-CN" altLang="en-US" dirty="0">
              <a:sym typeface="+mn-lt"/>
            </a:endParaRPr>
          </a:p>
        </p:txBody>
      </p:sp>
      <p:sp>
        <p:nvSpPr>
          <p:cNvPr id="3" name="内容占位符 2"/>
          <p:cNvSpPr>
            <a:spLocks noGrp="1"/>
          </p:cNvSpPr>
          <p:nvPr>
            <p:ph sz="quarter" idx="13"/>
          </p:nvPr>
        </p:nvSpPr>
        <p:spPr/>
        <p:txBody>
          <a:bodyPr/>
          <a:lstStyle/>
          <a:p>
            <a:r>
              <a:rPr lang="zh-CN" altLang="en-US">
                <a:sym typeface="+mn-lt"/>
              </a:rPr>
              <a:t>预定控制流程</a:t>
            </a:r>
            <a:endParaRPr lang="en-US" altLang="zh-CN">
              <a:sym typeface="+mn-lt"/>
            </a:endParaRPr>
          </a:p>
          <a:p>
            <a:pPr lvl="1"/>
            <a:r>
              <a:rPr lang="zh-CN" altLang="en-US">
                <a:sym typeface="+mn-lt"/>
              </a:rPr>
              <a:t>初始化</a:t>
            </a:r>
            <a:endParaRPr lang="en-US" altLang="zh-CN">
              <a:sym typeface="+mn-lt"/>
            </a:endParaRPr>
          </a:p>
          <a:p>
            <a:pPr lvl="1"/>
            <a:r>
              <a:rPr lang="zh-CN" altLang="en-US">
                <a:sym typeface="+mn-lt"/>
              </a:rPr>
              <a:t>预定</a:t>
            </a:r>
            <a:r>
              <a:rPr lang="en-US" altLang="zh-CN">
                <a:sym typeface="+mn-lt"/>
              </a:rPr>
              <a:t>&amp;</a:t>
            </a:r>
            <a:r>
              <a:rPr lang="zh-CN" altLang="en-US">
                <a:sym typeface="+mn-lt"/>
              </a:rPr>
              <a:t>退订</a:t>
            </a:r>
            <a:endParaRPr lang="en-US" altLang="zh-CN">
              <a:sym typeface="+mn-lt"/>
            </a:endParaRPr>
          </a:p>
          <a:p>
            <a:pPr lvl="1"/>
            <a:r>
              <a:rPr lang="zh-CN" altLang="en-US">
                <a:sym typeface="+mn-lt"/>
              </a:rPr>
              <a:t>重新优化</a:t>
            </a:r>
            <a:endParaRPr lang="en-US" altLang="zh-CN" dirty="0">
              <a:sym typeface="+mn-lt"/>
            </a:endParaRPr>
          </a:p>
        </p:txBody>
      </p:sp>
    </p:spTree>
    <p:extLst>
      <p:ext uri="{BB962C8B-B14F-4D97-AF65-F5344CB8AC3E}">
        <p14:creationId xmlns:p14="http://schemas.microsoft.com/office/powerpoint/2010/main" val="10598269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虚拟嵌套预订控制</a:t>
            </a:r>
            <a:endParaRPr lang="zh-CN" altLang="en-US" dirty="0">
              <a:sym typeface="+mn-lt"/>
            </a:endParaRP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lstStyle/>
              <a:p>
                <a:r>
                  <a:rPr lang="zh-CN" altLang="en-US" dirty="0">
                    <a:sym typeface="+mn-lt"/>
                  </a:rPr>
                  <a:t>初始化</a:t>
                </a:r>
                <a:endParaRPr lang="en-US" altLang="zh-CN" dirty="0">
                  <a:sym typeface="+mn-lt"/>
                </a:endParaRPr>
              </a:p>
              <a:p>
                <a:pPr lvl="1"/>
                <a:r>
                  <a:rPr lang="zh-CN" altLang="en-US" dirty="0">
                    <a:sym typeface="+mn-lt"/>
                  </a:rPr>
                  <a:t>建立索引，把每一个</a:t>
                </a:r>
                <a:r>
                  <a:rPr lang="en-US" altLang="zh-CN" dirty="0">
                    <a:sym typeface="+mn-lt"/>
                  </a:rPr>
                  <a:t> ODF </a:t>
                </a:r>
                <a:r>
                  <a:rPr lang="zh-CN" altLang="en-US" dirty="0">
                    <a:sym typeface="+mn-lt"/>
                  </a:rPr>
                  <a:t>映射到该 </a:t>
                </a:r>
                <a:r>
                  <a:rPr lang="en-US" altLang="zh-CN" dirty="0">
                    <a:sym typeface="+mn-lt"/>
                  </a:rPr>
                  <a:t>ODF </a:t>
                </a:r>
                <a:r>
                  <a:rPr lang="zh-CN" altLang="en-US" dirty="0">
                    <a:sym typeface="+mn-lt"/>
                  </a:rPr>
                  <a:t>所含航段的存储桶内；</a:t>
                </a:r>
                <a:endParaRPr lang="en-US" altLang="zh-CN" dirty="0">
                  <a:sym typeface="+mn-lt"/>
                </a:endParaRPr>
              </a:p>
              <a:p>
                <a:pPr lvl="1"/>
                <a:r>
                  <a:rPr lang="zh-CN" altLang="en-US" dirty="0">
                    <a:sym typeface="+mn-lt"/>
                  </a:rPr>
                  <a:t>对每一航段的存储桶，估计总的预测需求的平均值和标准差；</a:t>
                </a:r>
                <a:endParaRPr lang="en-US" altLang="zh-CN" dirty="0">
                  <a:sym typeface="+mn-lt"/>
                </a:endParaRPr>
              </a:p>
              <a:p>
                <a:pPr lvl="1"/>
                <a:r>
                  <a:rPr lang="zh-CN" altLang="en-US" dirty="0">
                    <a:sym typeface="+mn-lt"/>
                  </a:rPr>
                  <a:t>使用各存储桶的需求均值和标准差，平均利润及航段运力，用 </a:t>
                </a:r>
                <a:r>
                  <a:rPr lang="en-US" altLang="zh-CN" dirty="0">
                    <a:sym typeface="+mn-lt"/>
                  </a:rPr>
                  <a:t>EMSR </a:t>
                </a:r>
                <a:r>
                  <a:rPr lang="zh-CN" altLang="en-US" dirty="0">
                    <a:sym typeface="+mn-lt"/>
                  </a:rPr>
                  <a:t>或类似方法确定每个航段上每个存储桶的预订限额</a:t>
                </a:r>
                <a14:m>
                  <m:oMath xmlns:m="http://schemas.openxmlformats.org/officeDocument/2006/math">
                    <m:r>
                      <a:rPr lang="en-US" altLang="zh-CN">
                        <a:sym typeface="+mn-lt"/>
                      </a:rPr>
                      <m:t> </m:t>
                    </m:r>
                    <m:sSub>
                      <m:sSubPr>
                        <m:ctrlPr>
                          <a:rPr lang="en-US" altLang="zh-CN">
                            <a:sym typeface="+mn-lt"/>
                          </a:rPr>
                        </m:ctrlPr>
                      </m:sSubPr>
                      <m:e>
                        <m:r>
                          <a:rPr lang="en-US" altLang="zh-CN">
                            <a:sym typeface="+mn-lt"/>
                          </a:rPr>
                          <m:t>𝑏</m:t>
                        </m:r>
                      </m:e>
                      <m:sub>
                        <m:r>
                          <a:rPr lang="en-US" altLang="zh-CN">
                            <a:sym typeface="+mn-lt"/>
                          </a:rPr>
                          <m:t>𝑖</m:t>
                        </m:r>
                      </m:sub>
                    </m:sSub>
                  </m:oMath>
                </a14:m>
                <a:r>
                  <a:rPr lang="zh-CN" altLang="en-US" dirty="0">
                    <a:sym typeface="+mn-lt"/>
                  </a:rPr>
                  <a:t> 和保留水平 </a:t>
                </a:r>
                <a14:m>
                  <m:oMath xmlns:m="http://schemas.openxmlformats.org/officeDocument/2006/math">
                    <m:sSub>
                      <m:sSubPr>
                        <m:ctrlPr>
                          <a:rPr lang="en-US" altLang="zh-CN">
                            <a:sym typeface="+mn-lt"/>
                          </a:rPr>
                        </m:ctrlPr>
                      </m:sSubPr>
                      <m:e>
                        <m:r>
                          <a:rPr lang="en-US" altLang="zh-CN">
                            <a:sym typeface="+mn-lt"/>
                          </a:rPr>
                          <m:t>𝑦</m:t>
                        </m:r>
                      </m:e>
                      <m:sub>
                        <m:r>
                          <a:rPr lang="en-US" altLang="zh-CN">
                            <a:sym typeface="+mn-lt"/>
                          </a:rPr>
                          <m:t>𝑖</m:t>
                        </m:r>
                      </m:sub>
                    </m:sSub>
                  </m:oMath>
                </a14:m>
                <a:r>
                  <a:rPr lang="en-US" altLang="zh-CN" dirty="0">
                    <a:sym typeface="+mn-lt"/>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43565" y="1393829"/>
                <a:ext cx="10510233" cy="4794637"/>
              </a:xfrm>
              <a:blipFill>
                <a:blip r:embed="rId2"/>
                <a:stretch>
                  <a:fillRect l="-754" r="-406"/>
                </a:stretch>
              </a:blipFill>
            </p:spPr>
            <p:txBody>
              <a:bodyPr/>
              <a:lstStyle/>
              <a:p>
                <a:r>
                  <a:rPr lang="zh-CN" alt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虚拟嵌套预订控制</a:t>
            </a:r>
            <a:endParaRPr lang="zh-CN" altLang="en-US" dirty="0">
              <a:sym typeface="+mn-lt"/>
            </a:endParaRPr>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p:txBody>
              <a:bodyPr/>
              <a:lstStyle/>
              <a:p>
                <a:r>
                  <a:rPr lang="zh-CN" altLang="en-US" dirty="0">
                    <a:sym typeface="+mn-lt"/>
                  </a:rPr>
                  <a:t>索引</a:t>
                </a:r>
                <a:endParaRPr lang="en-US" altLang="zh-CN" dirty="0">
                  <a:sym typeface="+mn-lt"/>
                </a:endParaRPr>
              </a:p>
              <a:p>
                <a:r>
                  <a:rPr lang="zh-CN" altLang="en-US" dirty="0">
                    <a:sym typeface="+mn-lt"/>
                  </a:rPr>
                  <a:t>根据总价格和机会成本把 </a:t>
                </a:r>
                <a:r>
                  <a:rPr lang="en-US" altLang="zh-CN" dirty="0">
                    <a:sym typeface="+mn-lt"/>
                  </a:rPr>
                  <a:t>ODF </a:t>
                </a:r>
                <a:r>
                  <a:rPr lang="zh-CN" altLang="en-US" dirty="0">
                    <a:sym typeface="+mn-lt"/>
                  </a:rPr>
                  <a:t>映射到所含每一个航段的存储桶里，即把净航段价格最高的 </a:t>
                </a:r>
                <a:r>
                  <a:rPr lang="en-US" altLang="zh-CN" dirty="0">
                    <a:sym typeface="+mn-lt"/>
                  </a:rPr>
                  <a:t>ODF </a:t>
                </a:r>
                <a:r>
                  <a:rPr lang="zh-CN" altLang="en-US" dirty="0">
                    <a:sym typeface="+mn-lt"/>
                  </a:rPr>
                  <a:t>映射到最高的存储桶里，价格次高的映射到第二个存储桶，以此类推；</a:t>
                </a:r>
                <a:endParaRPr lang="en-US" altLang="zh-CN" dirty="0">
                  <a:sym typeface="+mn-lt"/>
                </a:endParaRPr>
              </a:p>
              <a:p>
                <a:r>
                  <a:rPr lang="zh-CN" altLang="en-US" dirty="0">
                    <a:sym typeface="+mn-lt"/>
                  </a:rPr>
                  <a:t>航段 </a:t>
                </a:r>
                <a14:m>
                  <m:oMath xmlns:m="http://schemas.openxmlformats.org/officeDocument/2006/math">
                    <m:r>
                      <a:rPr lang="en-US" altLang="zh-CN">
                        <a:sym typeface="+mn-lt"/>
                      </a:rPr>
                      <m:t>𝑘</m:t>
                    </m:r>
                    <m:r>
                      <a:rPr lang="en-US" altLang="zh-CN">
                        <a:sym typeface="+mn-lt"/>
                      </a:rPr>
                      <m:t> </m:t>
                    </m:r>
                  </m:oMath>
                </a14:m>
                <a:r>
                  <a:rPr lang="zh-CN" altLang="en-US" dirty="0">
                    <a:sym typeface="+mn-lt"/>
                  </a:rPr>
                  <a:t>上 </a:t>
                </a:r>
                <a:r>
                  <a:rPr lang="en-US" altLang="zh-CN" dirty="0">
                    <a:sym typeface="+mn-lt"/>
                  </a:rPr>
                  <a:t>ODF </a:t>
                </a:r>
                <a14:m>
                  <m:oMath xmlns:m="http://schemas.openxmlformats.org/officeDocument/2006/math">
                    <m:r>
                      <a:rPr lang="en-US" altLang="zh-CN">
                        <a:sym typeface="+mn-lt"/>
                      </a:rPr>
                      <m:t>𝑖</m:t>
                    </m:r>
                  </m:oMath>
                </a14:m>
                <a:r>
                  <a:rPr lang="en-US" altLang="zh-CN" dirty="0">
                    <a:sym typeface="+mn-lt"/>
                  </a:rPr>
                  <a:t> </a:t>
                </a:r>
                <a:r>
                  <a:rPr lang="zh-CN" altLang="en-US" dirty="0">
                    <a:sym typeface="+mn-lt"/>
                  </a:rPr>
                  <a:t>的净航段价格</a:t>
                </a:r>
                <a:r>
                  <a:rPr lang="en-US" altLang="zh-CN" dirty="0">
                    <a:sym typeface="+mn-lt"/>
                  </a:rPr>
                  <a:t> = ODF </a:t>
                </a:r>
                <a14:m>
                  <m:oMath xmlns:m="http://schemas.openxmlformats.org/officeDocument/2006/math">
                    <m:r>
                      <a:rPr lang="en-US" altLang="zh-CN">
                        <a:sym typeface="+mn-lt"/>
                      </a:rPr>
                      <m:t>𝑖</m:t>
                    </m:r>
                    <m:r>
                      <a:rPr lang="en-US" altLang="zh-CN">
                        <a:sym typeface="+mn-lt"/>
                      </a:rPr>
                      <m:t> </m:t>
                    </m:r>
                  </m:oMath>
                </a14:m>
                <a:r>
                  <a:rPr lang="zh-CN" altLang="en-US" dirty="0">
                    <a:sym typeface="+mn-lt"/>
                  </a:rPr>
                  <a:t>的总价格</a:t>
                </a:r>
                <a:r>
                  <a:rPr lang="en-US" altLang="zh-CN" dirty="0">
                    <a:sym typeface="+mn-lt"/>
                  </a:rPr>
                  <a:t> – ODF </a:t>
                </a:r>
                <a14:m>
                  <m:oMath xmlns:m="http://schemas.openxmlformats.org/officeDocument/2006/math">
                    <m:r>
                      <a:rPr lang="en-US" altLang="zh-CN">
                        <a:sym typeface="+mn-lt"/>
                      </a:rPr>
                      <m:t>𝑖</m:t>
                    </m:r>
                    <m:r>
                      <a:rPr lang="en-US" altLang="zh-CN">
                        <a:sym typeface="+mn-lt"/>
                      </a:rPr>
                      <m:t> </m:t>
                    </m:r>
                    <m:r>
                      <a:rPr lang="zh-CN" altLang="en-US">
                        <a:sym typeface="+mn-lt"/>
                      </a:rPr>
                      <m:t>上</m:t>
                    </m:r>
                  </m:oMath>
                </a14:m>
                <a:r>
                  <a:rPr lang="zh-CN" altLang="en-US" dirty="0">
                    <a:sym typeface="+mn-lt"/>
                  </a:rPr>
                  <a:t>除</a:t>
                </a:r>
                <a:r>
                  <a:rPr lang="en-US" altLang="zh-CN" dirty="0">
                    <a:sym typeface="+mn-lt"/>
                  </a:rPr>
                  <a:t> </a:t>
                </a:r>
                <a14:m>
                  <m:oMath xmlns:m="http://schemas.openxmlformats.org/officeDocument/2006/math">
                    <m:r>
                      <a:rPr lang="en-US" altLang="zh-CN">
                        <a:sym typeface="+mn-lt"/>
                      </a:rPr>
                      <m:t>𝑘</m:t>
                    </m:r>
                    <m:r>
                      <a:rPr lang="en-US" altLang="zh-CN">
                        <a:sym typeface="+mn-lt"/>
                      </a:rPr>
                      <m:t> </m:t>
                    </m:r>
                  </m:oMath>
                </a14:m>
                <a:r>
                  <a:rPr lang="zh-CN" altLang="en-US" dirty="0">
                    <a:sym typeface="+mn-lt"/>
                  </a:rPr>
                  <a:t>以外所有资源的机会成本（如有）之和。</a:t>
                </a:r>
                <a:endParaRPr lang="en-US" altLang="zh-CN" dirty="0">
                  <a:sym typeface="+mn-lt"/>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82203" y="1393829"/>
                <a:ext cx="10471596" cy="4794637"/>
              </a:xfrm>
              <a:blipFill>
                <a:blip r:embed="rId2"/>
                <a:stretch>
                  <a:fillRect l="-8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50823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虚拟嵌套预订控制</a:t>
            </a:r>
            <a:endParaRPr lang="zh-CN" altLang="en-US" dirty="0">
              <a:sym typeface="+mn-lt"/>
            </a:endParaRPr>
          </a:p>
        </p:txBody>
      </p:sp>
      <p:sp>
        <p:nvSpPr>
          <p:cNvPr id="3" name="内容占位符 2"/>
          <p:cNvSpPr>
            <a:spLocks noGrp="1"/>
          </p:cNvSpPr>
          <p:nvPr>
            <p:ph sz="quarter" idx="13"/>
          </p:nvPr>
        </p:nvSpPr>
        <p:spPr/>
        <p:txBody>
          <a:bodyPr/>
          <a:lstStyle/>
          <a:p>
            <a:r>
              <a:rPr lang="zh-CN" altLang="en-US">
                <a:sym typeface="+mn-lt"/>
              </a:rPr>
              <a:t>预定</a:t>
            </a:r>
            <a:r>
              <a:rPr lang="en-US" altLang="zh-CN">
                <a:sym typeface="+mn-lt"/>
              </a:rPr>
              <a:t>&amp;</a:t>
            </a:r>
            <a:r>
              <a:rPr lang="zh-CN" altLang="en-US">
                <a:sym typeface="+mn-lt"/>
              </a:rPr>
              <a:t>退订</a:t>
            </a:r>
            <a:endParaRPr lang="en-US" altLang="zh-CN">
              <a:sym typeface="+mn-lt"/>
            </a:endParaRPr>
          </a:p>
          <a:p>
            <a:pPr lvl="1"/>
            <a:r>
              <a:rPr lang="zh-CN" altLang="en-US">
                <a:sym typeface="+mn-lt"/>
              </a:rPr>
              <a:t>接到某个 </a:t>
            </a:r>
            <a:r>
              <a:rPr lang="en-US" altLang="zh-CN">
                <a:sym typeface="+mn-lt"/>
              </a:rPr>
              <a:t>ODF </a:t>
            </a:r>
            <a:r>
              <a:rPr lang="zh-CN" altLang="en-US">
                <a:sym typeface="+mn-lt"/>
              </a:rPr>
              <a:t>预订需求时，检查该 </a:t>
            </a:r>
            <a:r>
              <a:rPr lang="en-US" altLang="zh-CN">
                <a:sym typeface="+mn-lt"/>
              </a:rPr>
              <a:t>ODF </a:t>
            </a:r>
            <a:r>
              <a:rPr lang="zh-CN" altLang="en-US">
                <a:sym typeface="+mn-lt"/>
              </a:rPr>
              <a:t>的每个航段，如果每个航段的相应存储桶有足够容量，则接受预订，反之拒绝；</a:t>
            </a:r>
            <a:endParaRPr lang="en-US" altLang="zh-CN">
              <a:sym typeface="+mn-lt"/>
            </a:endParaRPr>
          </a:p>
          <a:p>
            <a:pPr lvl="1"/>
            <a:r>
              <a:rPr lang="zh-CN" altLang="en-US">
                <a:sym typeface="+mn-lt"/>
              </a:rPr>
              <a:t>如果预订被接受，则减少被预订的 </a:t>
            </a:r>
            <a:r>
              <a:rPr lang="en-US" altLang="zh-CN">
                <a:sym typeface="+mn-lt"/>
              </a:rPr>
              <a:t>ODF </a:t>
            </a:r>
            <a:r>
              <a:rPr lang="zh-CN" altLang="en-US">
                <a:sym typeface="+mn-lt"/>
              </a:rPr>
              <a:t>上所有航段的存储桶可用数量；</a:t>
            </a:r>
            <a:endParaRPr lang="en-US" altLang="zh-CN">
              <a:sym typeface="+mn-lt"/>
            </a:endParaRPr>
          </a:p>
          <a:p>
            <a:pPr lvl="1"/>
            <a:r>
              <a:rPr lang="zh-CN" altLang="en-US">
                <a:sym typeface="+mn-lt"/>
              </a:rPr>
              <a:t>退订发生时，增加退订的 </a:t>
            </a:r>
            <a:r>
              <a:rPr lang="en-US" altLang="zh-CN">
                <a:sym typeface="+mn-lt"/>
              </a:rPr>
              <a:t>ODF </a:t>
            </a:r>
            <a:r>
              <a:rPr lang="zh-CN" altLang="en-US">
                <a:sym typeface="+mn-lt"/>
              </a:rPr>
              <a:t>上所有航段的存储桶可用数量。</a:t>
            </a:r>
            <a:endParaRPr lang="en-US" altLang="zh-CN" dirty="0">
              <a:sym typeface="+mn-l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虚拟嵌套预订控制</a:t>
            </a:r>
            <a:endParaRPr lang="zh-CN" altLang="en-US" dirty="0">
              <a:sym typeface="+mn-lt"/>
            </a:endParaRPr>
          </a:p>
        </p:txBody>
      </p:sp>
      <p:sp>
        <p:nvSpPr>
          <p:cNvPr id="3" name="内容占位符 2"/>
          <p:cNvSpPr>
            <a:spLocks noGrp="1"/>
          </p:cNvSpPr>
          <p:nvPr>
            <p:ph sz="quarter" idx="13"/>
          </p:nvPr>
        </p:nvSpPr>
        <p:spPr/>
        <p:txBody>
          <a:bodyPr/>
          <a:lstStyle/>
          <a:p>
            <a:r>
              <a:rPr lang="zh-CN" altLang="en-US">
                <a:sym typeface="+mn-lt"/>
              </a:rPr>
              <a:t>重新优化</a:t>
            </a:r>
            <a:endParaRPr lang="en-US" altLang="zh-CN">
              <a:sym typeface="+mn-lt"/>
            </a:endParaRPr>
          </a:p>
          <a:p>
            <a:pPr lvl="1"/>
            <a:r>
              <a:rPr lang="zh-CN" altLang="en-US">
                <a:sym typeface="+mn-lt"/>
              </a:rPr>
              <a:t>定期重新预测每个 </a:t>
            </a:r>
            <a:r>
              <a:rPr lang="en-US" altLang="zh-CN">
                <a:sym typeface="+mn-lt"/>
              </a:rPr>
              <a:t>ODF </a:t>
            </a:r>
            <a:r>
              <a:rPr lang="zh-CN" altLang="en-US">
                <a:sym typeface="+mn-lt"/>
              </a:rPr>
              <a:t>的需求，按照航段更新存储桶的期望需求；</a:t>
            </a:r>
            <a:endParaRPr lang="en-US" altLang="zh-CN">
              <a:sym typeface="+mn-lt"/>
            </a:endParaRPr>
          </a:p>
          <a:p>
            <a:pPr lvl="1"/>
            <a:r>
              <a:rPr lang="zh-CN" altLang="en-US">
                <a:sym typeface="+mn-lt"/>
              </a:rPr>
              <a:t>定期重新运行</a:t>
            </a:r>
            <a:r>
              <a:rPr lang="en-US" altLang="zh-CN">
                <a:sym typeface="+mn-lt"/>
              </a:rPr>
              <a:t> EMSR </a:t>
            </a:r>
            <a:r>
              <a:rPr lang="zh-CN" altLang="en-US">
                <a:sym typeface="+mn-lt"/>
              </a:rPr>
              <a:t>或其它算法，基于新的预测和每个航段上的剩余产能，重新计算每个存储桶的嵌套预订限额。</a:t>
            </a:r>
            <a:endParaRPr lang="en-US" altLang="zh-CN" dirty="0">
              <a:sym typeface="+mn-l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a:sym typeface="+mn-lt"/>
              </a:rPr>
              <a:t>第五节 竞标定价</a:t>
            </a:r>
            <a:endParaRPr lang="zh-CN" altLang="en-US" dirty="0">
              <a:sym typeface="+mn-lt"/>
            </a:endParaRPr>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1222262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网络竞标定价</a:t>
            </a:r>
            <a:endParaRPr lang="zh-CN" altLang="en-US" dirty="0">
              <a:sym typeface="+mn-lt"/>
            </a:endParaRPr>
          </a:p>
        </p:txBody>
      </p:sp>
      <p:sp>
        <p:nvSpPr>
          <p:cNvPr id="3" name="内容占位符 2"/>
          <p:cNvSpPr>
            <a:spLocks noGrp="1"/>
          </p:cNvSpPr>
          <p:nvPr>
            <p:ph sz="quarter" idx="13"/>
          </p:nvPr>
        </p:nvSpPr>
        <p:spPr/>
        <p:txBody>
          <a:bodyPr>
            <a:normAutofit fontScale="92500"/>
          </a:bodyPr>
          <a:lstStyle/>
          <a:p>
            <a:r>
              <a:rPr lang="zh-CN" altLang="en-US">
                <a:sym typeface="+mn-lt"/>
              </a:rPr>
              <a:t>竞价（</a:t>
            </a:r>
            <a:r>
              <a:rPr lang="en-US" altLang="zh-CN">
                <a:sym typeface="+mn-lt"/>
              </a:rPr>
              <a:t>Bid Price</a:t>
            </a:r>
            <a:r>
              <a:rPr lang="zh-CN" altLang="en-US">
                <a:sym typeface="+mn-lt"/>
              </a:rPr>
              <a:t>）：产品资源价格或机会成本；</a:t>
            </a:r>
            <a:endParaRPr lang="en-US" altLang="zh-CN">
              <a:sym typeface="+mn-lt"/>
            </a:endParaRPr>
          </a:p>
          <a:p>
            <a:r>
              <a:rPr lang="zh-CN" altLang="en-US">
                <a:sym typeface="+mn-lt"/>
              </a:rPr>
              <a:t>网络竞标定价：如果价格大于其所含资源的竞价总和时，则接受</a:t>
            </a:r>
            <a:r>
              <a:rPr lang="en-US" altLang="zh-CN">
                <a:sym typeface="+mn-lt"/>
              </a:rPr>
              <a:t> ODF </a:t>
            </a:r>
            <a:r>
              <a:rPr lang="zh-CN" altLang="en-US">
                <a:sym typeface="+mn-lt"/>
              </a:rPr>
              <a:t>预订要求；</a:t>
            </a:r>
            <a:endParaRPr lang="en-US" altLang="zh-CN">
              <a:sym typeface="+mn-lt"/>
            </a:endParaRPr>
          </a:p>
          <a:p>
            <a:r>
              <a:rPr lang="zh-CN" altLang="en-US">
                <a:sym typeface="+mn-lt"/>
              </a:rPr>
              <a:t>例：旧金山到圣路易斯包括两个航段，航段 </a:t>
            </a:r>
            <a:r>
              <a:rPr lang="en-US" altLang="zh-CN">
                <a:sym typeface="+mn-lt"/>
              </a:rPr>
              <a:t>1 </a:t>
            </a:r>
            <a:r>
              <a:rPr lang="zh-CN" altLang="en-US">
                <a:sym typeface="+mn-lt"/>
              </a:rPr>
              <a:t>竞价不少于</a:t>
            </a:r>
            <a:r>
              <a:rPr lang="en-US" altLang="zh-CN">
                <a:sym typeface="+mn-lt"/>
              </a:rPr>
              <a:t>$850</a:t>
            </a:r>
            <a:r>
              <a:rPr lang="zh-CN" altLang="en-US">
                <a:sym typeface="+mn-lt"/>
              </a:rPr>
              <a:t>，</a:t>
            </a:r>
            <a:r>
              <a:rPr lang="en-US" altLang="zh-CN">
                <a:sym typeface="+mn-lt"/>
              </a:rPr>
              <a:t> </a:t>
            </a:r>
            <a:r>
              <a:rPr lang="zh-CN" altLang="en-US">
                <a:sym typeface="+mn-lt"/>
              </a:rPr>
              <a:t>航段 </a:t>
            </a:r>
            <a:r>
              <a:rPr lang="en-US" altLang="zh-CN">
                <a:sym typeface="+mn-lt"/>
              </a:rPr>
              <a:t>2 </a:t>
            </a:r>
            <a:r>
              <a:rPr lang="zh-CN" altLang="en-US">
                <a:sym typeface="+mn-lt"/>
              </a:rPr>
              <a:t>不少于</a:t>
            </a:r>
            <a:r>
              <a:rPr lang="en-US" altLang="zh-CN">
                <a:sym typeface="+mn-lt"/>
              </a:rPr>
              <a:t>$450</a:t>
            </a:r>
            <a:r>
              <a:rPr lang="zh-CN" altLang="en-US">
                <a:sym typeface="+mn-lt"/>
              </a:rPr>
              <a:t>。所以当客户出价＞</a:t>
            </a:r>
            <a:r>
              <a:rPr lang="en-US" altLang="zh-CN">
                <a:sym typeface="+mn-lt"/>
              </a:rPr>
              <a:t>$850+$450=$1300</a:t>
            </a:r>
            <a:r>
              <a:rPr lang="zh-CN" altLang="en-US">
                <a:sym typeface="+mn-lt"/>
              </a:rPr>
              <a:t>时，可接受预定要求。</a:t>
            </a:r>
            <a:endParaRPr lang="en-US" altLang="zh-CN">
              <a:sym typeface="+mn-lt"/>
            </a:endParaRPr>
          </a:p>
          <a:p>
            <a:r>
              <a:rPr lang="zh-CN" altLang="en-US">
                <a:sym typeface="+mn-lt"/>
              </a:rPr>
              <a:t>收益管理系统在起飞前各个时段计算每一航段的竞标价格。</a:t>
            </a:r>
            <a:endParaRPr lang="en-US" altLang="zh-CN">
              <a:sym typeface="+mn-lt"/>
            </a:endParaRPr>
          </a:p>
          <a:p>
            <a:endParaRPr lang="en-US" altLang="zh-CN" dirty="0">
              <a:sym typeface="+mn-l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网络竞标价格控制步骤</a:t>
            </a:r>
            <a:endParaRPr lang="zh-CN" altLang="en-US" dirty="0">
              <a:sym typeface="+mn-lt"/>
            </a:endParaRPr>
          </a:p>
        </p:txBody>
      </p:sp>
      <p:sp>
        <p:nvSpPr>
          <p:cNvPr id="3" name="内容占位符 2"/>
          <p:cNvSpPr>
            <a:spLocks noGrp="1"/>
          </p:cNvSpPr>
          <p:nvPr>
            <p:ph sz="quarter" idx="13"/>
          </p:nvPr>
        </p:nvSpPr>
        <p:spPr/>
        <p:txBody>
          <a:bodyPr/>
          <a:lstStyle/>
          <a:p>
            <a:r>
              <a:rPr lang="zh-CN" altLang="en-US">
                <a:sym typeface="+mn-lt"/>
              </a:rPr>
              <a:t>计算每个航段的初始竞价和总预订限额；</a:t>
            </a:r>
            <a:endParaRPr lang="en-US" altLang="zh-CN">
              <a:sym typeface="+mn-lt"/>
            </a:endParaRPr>
          </a:p>
          <a:p>
            <a:r>
              <a:rPr lang="zh-CN" altLang="en-US">
                <a:sym typeface="+mn-lt"/>
              </a:rPr>
              <a:t>接到预定要求时计算产品竞价和产品可供数量，产品竞价是产品包含的所有航段的竞价之和，产品可供数量是产品里所有航段预订总额的最小值；</a:t>
            </a:r>
            <a:endParaRPr lang="en-US" altLang="zh-CN" dirty="0">
              <a:sym typeface="+mn-lt"/>
            </a:endParaRPr>
          </a:p>
        </p:txBody>
      </p:sp>
      <p:grpSp>
        <p:nvGrpSpPr>
          <p:cNvPr id="81" name="Group 80"/>
          <p:cNvGrpSpPr/>
          <p:nvPr/>
        </p:nvGrpSpPr>
        <p:grpSpPr>
          <a:xfrm>
            <a:off x="789496" y="3759591"/>
            <a:ext cx="8995491" cy="2653992"/>
            <a:chOff x="789496" y="3759591"/>
            <a:chExt cx="8995491" cy="2653992"/>
          </a:xfrm>
        </p:grpSpPr>
        <p:grpSp>
          <p:nvGrpSpPr>
            <p:cNvPr id="68" name="Group 67"/>
            <p:cNvGrpSpPr/>
            <p:nvPr/>
          </p:nvGrpSpPr>
          <p:grpSpPr>
            <a:xfrm>
              <a:off x="789496" y="3759591"/>
              <a:ext cx="8995491" cy="2616591"/>
              <a:chOff x="804981" y="3467686"/>
              <a:chExt cx="6932249" cy="2616591"/>
            </a:xfrm>
          </p:grpSpPr>
          <p:grpSp>
            <p:nvGrpSpPr>
              <p:cNvPr id="44" name="Group 43"/>
              <p:cNvGrpSpPr/>
              <p:nvPr/>
            </p:nvGrpSpPr>
            <p:grpSpPr>
              <a:xfrm>
                <a:off x="804981" y="3467686"/>
                <a:ext cx="6932249" cy="2616591"/>
                <a:chOff x="804981" y="3467686"/>
                <a:chExt cx="6932249" cy="2616591"/>
              </a:xfrm>
            </p:grpSpPr>
            <p:sp>
              <p:nvSpPr>
                <p:cNvPr id="4" name="Rectangle: Rounded Corners 3"/>
                <p:cNvSpPr/>
                <p:nvPr/>
              </p:nvSpPr>
              <p:spPr>
                <a:xfrm>
                  <a:off x="804981" y="5384409"/>
                  <a:ext cx="998806" cy="5486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696969"/>
                      </a:solidFill>
                      <a:cs typeface="+mn-ea"/>
                      <a:sym typeface="+mn-lt"/>
                    </a:rPr>
                    <a:t>开始</a:t>
                  </a:r>
                </a:p>
              </p:txBody>
            </p:sp>
            <p:cxnSp>
              <p:nvCxnSpPr>
                <p:cNvPr id="6" name="Straight Arrow Connector 5"/>
                <p:cNvCxnSpPr>
                  <a:endCxn id="7" idx="1"/>
                </p:cNvCxnSpPr>
                <p:nvPr/>
              </p:nvCxnSpPr>
              <p:spPr>
                <a:xfrm>
                  <a:off x="1656811" y="5655213"/>
                  <a:ext cx="44092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097740" y="5276670"/>
                  <a:ext cx="2417989" cy="75708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计算初始竞价</a:t>
                  </a:r>
                  <a:r>
                    <a:rPr lang="en-US" altLang="zh-CN" dirty="0">
                      <a:solidFill>
                        <a:schemeClr val="tx1"/>
                      </a:solidFill>
                      <a:cs typeface="+mn-ea"/>
                      <a:sym typeface="+mn-lt"/>
                    </a:rPr>
                    <a:t>p</a:t>
                  </a:r>
                  <a:r>
                    <a:rPr lang="zh-CN" altLang="en-US" dirty="0">
                      <a:solidFill>
                        <a:schemeClr val="tx1"/>
                      </a:solidFill>
                      <a:cs typeface="+mn-ea"/>
                      <a:sym typeface="+mn-lt"/>
                    </a:rPr>
                    <a:t>和总预定限额</a:t>
                  </a:r>
                  <a:r>
                    <a:rPr lang="en-US" altLang="zh-CN" dirty="0">
                      <a:solidFill>
                        <a:schemeClr val="tx1"/>
                      </a:solidFill>
                      <a:cs typeface="+mn-ea"/>
                      <a:sym typeface="+mn-lt"/>
                    </a:rPr>
                    <a:t>b</a:t>
                  </a:r>
                  <a:endParaRPr lang="zh-CN" altLang="en-US" dirty="0">
                    <a:solidFill>
                      <a:schemeClr val="tx1"/>
                    </a:solidFill>
                    <a:cs typeface="+mn-ea"/>
                    <a:sym typeface="+mn-lt"/>
                  </a:endParaRPr>
                </a:p>
              </p:txBody>
            </p:sp>
            <p:cxnSp>
              <p:nvCxnSpPr>
                <p:cNvPr id="9" name="Straight Arrow Connector 8"/>
                <p:cNvCxnSpPr>
                  <a:stCxn id="7" idx="3"/>
                  <a:endCxn id="13" idx="1"/>
                </p:cNvCxnSpPr>
                <p:nvPr/>
              </p:nvCxnSpPr>
              <p:spPr>
                <a:xfrm>
                  <a:off x="4515729" y="5655213"/>
                  <a:ext cx="54864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064369" y="5226148"/>
                  <a:ext cx="2672861" cy="8581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计算产品竞价</a:t>
                  </a:r>
                  <a:r>
                    <a:rPr lang="en-US" altLang="zh-CN" dirty="0">
                      <a:solidFill>
                        <a:schemeClr val="tx1"/>
                      </a:solidFill>
                      <a:cs typeface="+mn-ea"/>
                      <a:sym typeface="+mn-lt"/>
                    </a:rPr>
                    <a:t>P</a:t>
                  </a:r>
                  <a:r>
                    <a:rPr lang="zh-CN" altLang="en-US" dirty="0">
                      <a:solidFill>
                        <a:schemeClr val="tx1"/>
                      </a:solidFill>
                      <a:cs typeface="+mn-ea"/>
                      <a:sym typeface="+mn-lt"/>
                    </a:rPr>
                    <a:t>和产品可供数量</a:t>
                  </a:r>
                  <a:r>
                    <a:rPr lang="en-US" altLang="zh-CN" dirty="0">
                      <a:solidFill>
                        <a:schemeClr val="tx1"/>
                      </a:solidFill>
                      <a:cs typeface="+mn-ea"/>
                      <a:sym typeface="+mn-lt"/>
                    </a:rPr>
                    <a:t>B</a:t>
                  </a:r>
                  <a:endParaRPr lang="zh-CN" altLang="en-US" dirty="0">
                    <a:solidFill>
                      <a:schemeClr val="tx1"/>
                    </a:solidFill>
                    <a:cs typeface="+mn-ea"/>
                    <a:sym typeface="+mn-lt"/>
                  </a:endParaRPr>
                </a:p>
              </p:txBody>
            </p:sp>
            <p:sp>
              <p:nvSpPr>
                <p:cNvPr id="32" name="Rectangle 31"/>
                <p:cNvSpPr/>
                <p:nvPr/>
              </p:nvSpPr>
              <p:spPr>
                <a:xfrm>
                  <a:off x="4046696" y="3467686"/>
                  <a:ext cx="1447438" cy="1125416"/>
                </a:xfrm>
                <a:prstGeom prst="rect">
                  <a:avLst/>
                </a:prstGeom>
                <a:solidFill>
                  <a:srgbClr val="A1E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cs typeface="+mn-ea"/>
                      <a:sym typeface="+mn-lt"/>
                    </a:rPr>
                    <a:t>收到订单：</a:t>
                  </a:r>
                  <a:endParaRPr lang="en-US" altLang="zh-CN" dirty="0">
                    <a:solidFill>
                      <a:schemeClr val="tx1"/>
                    </a:solidFill>
                    <a:cs typeface="+mn-ea"/>
                    <a:sym typeface="+mn-lt"/>
                  </a:endParaRPr>
                </a:p>
                <a:p>
                  <a:r>
                    <a:rPr lang="zh-CN" altLang="en-US" dirty="0">
                      <a:solidFill>
                        <a:schemeClr val="tx1"/>
                      </a:solidFill>
                      <a:cs typeface="+mn-ea"/>
                      <a:sym typeface="+mn-lt"/>
                    </a:rPr>
                    <a:t>预定价格</a:t>
                  </a:r>
                  <a:r>
                    <a:rPr lang="en-US" altLang="zh-CN" dirty="0">
                      <a:solidFill>
                        <a:schemeClr val="tx1"/>
                      </a:solidFill>
                      <a:cs typeface="+mn-ea"/>
                      <a:sym typeface="+mn-lt"/>
                    </a:rPr>
                    <a:t>P</a:t>
                  </a:r>
                  <a:r>
                    <a:rPr lang="zh-CN" altLang="en-US" dirty="0">
                      <a:solidFill>
                        <a:schemeClr val="tx1"/>
                      </a:solidFill>
                      <a:cs typeface="+mn-ea"/>
                      <a:sym typeface="+mn-lt"/>
                    </a:rPr>
                    <a:t>*</a:t>
                  </a:r>
                  <a:endParaRPr lang="en-US" altLang="zh-CN" dirty="0">
                    <a:solidFill>
                      <a:schemeClr val="tx1"/>
                    </a:solidFill>
                    <a:cs typeface="+mn-ea"/>
                    <a:sym typeface="+mn-lt"/>
                  </a:endParaRPr>
                </a:p>
                <a:p>
                  <a:r>
                    <a:rPr lang="zh-CN" altLang="en-US" dirty="0">
                      <a:solidFill>
                        <a:schemeClr val="tx1"/>
                      </a:solidFill>
                      <a:cs typeface="+mn-ea"/>
                      <a:sym typeface="+mn-lt"/>
                    </a:rPr>
                    <a:t>预订数量</a:t>
                  </a:r>
                  <a:r>
                    <a:rPr lang="en-US" altLang="zh-CN" dirty="0">
                      <a:solidFill>
                        <a:schemeClr val="tx1"/>
                      </a:solidFill>
                      <a:cs typeface="+mn-ea"/>
                      <a:sym typeface="+mn-lt"/>
                    </a:rPr>
                    <a:t>B</a:t>
                  </a:r>
                  <a:r>
                    <a:rPr lang="zh-CN" altLang="en-US" dirty="0">
                      <a:solidFill>
                        <a:schemeClr val="tx1"/>
                      </a:solidFill>
                      <a:cs typeface="+mn-ea"/>
                      <a:sym typeface="+mn-lt"/>
                    </a:rPr>
                    <a:t>*</a:t>
                  </a:r>
                </a:p>
              </p:txBody>
            </p:sp>
            <p:cxnSp>
              <p:nvCxnSpPr>
                <p:cNvPr id="40" name="Straight Arrow Connector 39"/>
                <p:cNvCxnSpPr/>
                <p:nvPr/>
              </p:nvCxnSpPr>
              <p:spPr>
                <a:xfrm>
                  <a:off x="4770415" y="4586068"/>
                  <a:ext cx="0" cy="1069144"/>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5" name="Straight Arrow Connector 64"/>
              <p:cNvCxnSpPr>
                <a:endCxn id="32" idx="1"/>
              </p:cNvCxnSpPr>
              <p:nvPr/>
            </p:nvCxnSpPr>
            <p:spPr>
              <a:xfrm>
                <a:off x="2916112" y="4030394"/>
                <a:ext cx="1130585"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77" name="TextBox 76"/>
            <p:cNvSpPr txBox="1"/>
            <p:nvPr/>
          </p:nvSpPr>
          <p:spPr>
            <a:xfrm>
              <a:off x="1924147" y="5951917"/>
              <a:ext cx="661181" cy="461665"/>
            </a:xfrm>
            <a:prstGeom prst="rect">
              <a:avLst/>
            </a:prstGeom>
            <a:noFill/>
          </p:spPr>
          <p:txBody>
            <a:bodyPr wrap="square" rtlCol="0">
              <a:spAutoFit/>
            </a:bodyPr>
            <a:lstStyle/>
            <a:p>
              <a:r>
                <a:rPr lang="zh-CN" altLang="en-US" b="1" dirty="0">
                  <a:solidFill>
                    <a:schemeClr val="accent6"/>
                  </a:solidFill>
                  <a:latin typeface="+mn-lt"/>
                  <a:ea typeface="+mn-ea"/>
                  <a:cs typeface="+mn-ea"/>
                  <a:sym typeface="+mn-lt"/>
                </a:rPr>
                <a:t>①</a:t>
              </a:r>
            </a:p>
          </p:txBody>
        </p:sp>
        <p:sp>
          <p:nvSpPr>
            <p:cNvPr id="78" name="TextBox 77"/>
            <p:cNvSpPr txBox="1"/>
            <p:nvPr/>
          </p:nvSpPr>
          <p:spPr>
            <a:xfrm>
              <a:off x="5676265" y="5951918"/>
              <a:ext cx="661181" cy="461665"/>
            </a:xfrm>
            <a:prstGeom prst="rect">
              <a:avLst/>
            </a:prstGeom>
            <a:noFill/>
          </p:spPr>
          <p:txBody>
            <a:bodyPr wrap="square" rtlCol="0">
              <a:spAutoFit/>
            </a:bodyPr>
            <a:lstStyle/>
            <a:p>
              <a:r>
                <a:rPr lang="zh-CN" altLang="en-US" b="1" dirty="0">
                  <a:solidFill>
                    <a:schemeClr val="accent6"/>
                  </a:solidFill>
                  <a:latin typeface="+mn-lt"/>
                  <a:ea typeface="+mn-ea"/>
                  <a:cs typeface="+mn-ea"/>
                  <a:sym typeface="+mn-lt"/>
                </a:rPr>
                <a:t>②</a:t>
              </a: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3359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4172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2175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网络竞标价格控制步骤</a:t>
            </a:r>
            <a:endParaRPr lang="zh-CN" altLang="en-US" dirty="0">
              <a:sym typeface="+mn-lt"/>
            </a:endParaRPr>
          </a:p>
        </p:txBody>
      </p:sp>
      <p:sp>
        <p:nvSpPr>
          <p:cNvPr id="3" name="内容占位符 2"/>
          <p:cNvSpPr>
            <a:spLocks noGrp="1"/>
          </p:cNvSpPr>
          <p:nvPr>
            <p:ph sz="quarter" idx="13"/>
          </p:nvPr>
        </p:nvSpPr>
        <p:spPr/>
        <p:txBody>
          <a:bodyPr/>
          <a:lstStyle/>
          <a:p>
            <a:r>
              <a:rPr lang="en-US" altLang="zh-CN">
                <a:sym typeface="+mn-lt"/>
              </a:rPr>
              <a:t>3.   </a:t>
            </a:r>
            <a:r>
              <a:rPr lang="zh-CN" altLang="en-US">
                <a:sym typeface="+mn-lt"/>
              </a:rPr>
              <a:t>如果预订价格超过产品竞价，且所需数量小于产品可供数量，接受预订，转到步骤 </a:t>
            </a:r>
            <a:r>
              <a:rPr lang="en-US" altLang="zh-CN">
                <a:sym typeface="+mn-lt"/>
              </a:rPr>
              <a:t>4</a:t>
            </a:r>
            <a:r>
              <a:rPr lang="zh-CN" altLang="en-US">
                <a:sym typeface="+mn-lt"/>
              </a:rPr>
              <a:t>， 否则拒绝预订，转到步骤 </a:t>
            </a:r>
            <a:r>
              <a:rPr lang="en-US" altLang="zh-CN">
                <a:sym typeface="+mn-lt"/>
              </a:rPr>
              <a:t>2</a:t>
            </a:r>
            <a:r>
              <a:rPr lang="zh-CN" altLang="en-US">
                <a:sym typeface="+mn-lt"/>
              </a:rPr>
              <a:t>；</a:t>
            </a:r>
            <a:endParaRPr lang="en-US" altLang="zh-CN">
              <a:sym typeface="+mn-lt"/>
            </a:endParaRPr>
          </a:p>
          <a:p>
            <a:r>
              <a:rPr lang="zh-CN" altLang="en-US">
                <a:sym typeface="+mn-lt"/>
              </a:rPr>
              <a:t>将产品所含各种资源的总预订限额减去预订数量，转到步骤 </a:t>
            </a:r>
            <a:r>
              <a:rPr lang="en-US" altLang="zh-CN">
                <a:sym typeface="+mn-lt"/>
              </a:rPr>
              <a:t>2</a:t>
            </a:r>
            <a:r>
              <a:rPr lang="zh-CN" altLang="en-US">
                <a:sym typeface="+mn-lt"/>
              </a:rPr>
              <a:t>；</a:t>
            </a:r>
            <a:endParaRPr lang="en-US" altLang="zh-CN" dirty="0">
              <a:sym typeface="+mn-lt"/>
            </a:endParaRPr>
          </a:p>
        </p:txBody>
      </p:sp>
      <p:grpSp>
        <p:nvGrpSpPr>
          <p:cNvPr id="146" name="Group 145"/>
          <p:cNvGrpSpPr/>
          <p:nvPr/>
        </p:nvGrpSpPr>
        <p:grpSpPr>
          <a:xfrm>
            <a:off x="355448" y="3739400"/>
            <a:ext cx="11505788" cy="2577533"/>
            <a:chOff x="355448" y="3739400"/>
            <a:chExt cx="11505788" cy="2577533"/>
          </a:xfrm>
        </p:grpSpPr>
        <p:grpSp>
          <p:nvGrpSpPr>
            <p:cNvPr id="56" name="Group 55"/>
            <p:cNvGrpSpPr/>
            <p:nvPr/>
          </p:nvGrpSpPr>
          <p:grpSpPr>
            <a:xfrm>
              <a:off x="355448" y="3739400"/>
              <a:ext cx="11505788" cy="2577533"/>
              <a:chOff x="130879" y="3824385"/>
              <a:chExt cx="11505788" cy="2577533"/>
            </a:xfrm>
          </p:grpSpPr>
          <p:grpSp>
            <p:nvGrpSpPr>
              <p:cNvPr id="53" name="Group 52"/>
              <p:cNvGrpSpPr/>
              <p:nvPr/>
            </p:nvGrpSpPr>
            <p:grpSpPr>
              <a:xfrm>
                <a:off x="130879" y="3824385"/>
                <a:ext cx="11505788" cy="2577533"/>
                <a:chOff x="130879" y="3824385"/>
                <a:chExt cx="11505788" cy="2577533"/>
              </a:xfrm>
            </p:grpSpPr>
            <p:grpSp>
              <p:nvGrpSpPr>
                <p:cNvPr id="24" name="Group 23"/>
                <p:cNvGrpSpPr/>
                <p:nvPr/>
              </p:nvGrpSpPr>
              <p:grpSpPr>
                <a:xfrm>
                  <a:off x="130879" y="3824385"/>
                  <a:ext cx="11293944" cy="2577533"/>
                  <a:chOff x="709308" y="3784417"/>
                  <a:chExt cx="11293944" cy="2377867"/>
                </a:xfrm>
              </p:grpSpPr>
              <p:cxnSp>
                <p:nvCxnSpPr>
                  <p:cNvPr id="25" name="Straight Arrow Connector 24"/>
                  <p:cNvCxnSpPr>
                    <a:stCxn id="34" idx="3"/>
                    <a:endCxn id="36" idx="1"/>
                  </p:cNvCxnSpPr>
                  <p:nvPr/>
                </p:nvCxnSpPr>
                <p:spPr>
                  <a:xfrm>
                    <a:off x="10271993" y="5489500"/>
                    <a:ext cx="354196" cy="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709308" y="3784417"/>
                    <a:ext cx="11293944" cy="2377867"/>
                    <a:chOff x="709308" y="3784417"/>
                    <a:chExt cx="11293944" cy="2377867"/>
                  </a:xfrm>
                </p:grpSpPr>
                <p:grpSp>
                  <p:nvGrpSpPr>
                    <p:cNvPr id="27" name="Group 26"/>
                    <p:cNvGrpSpPr/>
                    <p:nvPr/>
                  </p:nvGrpSpPr>
                  <p:grpSpPr>
                    <a:xfrm>
                      <a:off x="709308" y="3784417"/>
                      <a:ext cx="11293944" cy="2377867"/>
                      <a:chOff x="709308" y="3784417"/>
                      <a:chExt cx="11293944" cy="2377867"/>
                    </a:xfrm>
                  </p:grpSpPr>
                  <p:sp>
                    <p:nvSpPr>
                      <p:cNvPr id="29" name="Rectangle: Rounded Corners 28"/>
                      <p:cNvSpPr/>
                      <p:nvPr/>
                    </p:nvSpPr>
                    <p:spPr>
                      <a:xfrm>
                        <a:off x="709308" y="5294446"/>
                        <a:ext cx="998806" cy="5486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696969"/>
                            </a:solidFill>
                            <a:cs typeface="+mn-ea"/>
                            <a:sym typeface="+mn-lt"/>
                          </a:rPr>
                          <a:t>开始</a:t>
                        </a:r>
                      </a:p>
                    </p:txBody>
                  </p:sp>
                  <p:cxnSp>
                    <p:nvCxnSpPr>
                      <p:cNvPr id="30" name="Straight Arrow Connector 29"/>
                      <p:cNvCxnSpPr>
                        <a:endCxn id="31" idx="1"/>
                      </p:cNvCxnSpPr>
                      <p:nvPr/>
                    </p:nvCxnSpPr>
                    <p:spPr>
                      <a:xfrm>
                        <a:off x="1565379" y="5489501"/>
                        <a:ext cx="582701"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148080" y="5172144"/>
                        <a:ext cx="2146086" cy="6347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tx1"/>
                            </a:solidFill>
                            <a:cs typeface="+mn-ea"/>
                            <a:sym typeface="+mn-lt"/>
                          </a:rPr>
                          <a:t>计算初始竞价</a:t>
                        </a:r>
                        <a:r>
                          <a:rPr lang="en-US" altLang="zh-CN" sz="2200" dirty="0">
                            <a:solidFill>
                              <a:schemeClr val="tx1"/>
                            </a:solidFill>
                            <a:cs typeface="+mn-ea"/>
                            <a:sym typeface="+mn-lt"/>
                          </a:rPr>
                          <a:t>p</a:t>
                        </a:r>
                        <a:r>
                          <a:rPr lang="zh-CN" altLang="en-US" sz="2200" dirty="0">
                            <a:solidFill>
                              <a:schemeClr val="tx1"/>
                            </a:solidFill>
                            <a:cs typeface="+mn-ea"/>
                            <a:sym typeface="+mn-lt"/>
                          </a:rPr>
                          <a:t>和总预定限额</a:t>
                        </a:r>
                        <a:r>
                          <a:rPr lang="en-US" altLang="zh-CN" sz="2200" dirty="0">
                            <a:solidFill>
                              <a:schemeClr val="tx1"/>
                            </a:solidFill>
                            <a:cs typeface="+mn-ea"/>
                            <a:sym typeface="+mn-lt"/>
                          </a:rPr>
                          <a:t>b</a:t>
                        </a:r>
                        <a:endParaRPr lang="zh-CN" altLang="en-US" sz="2200" dirty="0">
                          <a:solidFill>
                            <a:schemeClr val="tx1"/>
                          </a:solidFill>
                          <a:cs typeface="+mn-ea"/>
                          <a:sym typeface="+mn-lt"/>
                        </a:endParaRPr>
                      </a:p>
                    </p:txBody>
                  </p:sp>
                  <p:cxnSp>
                    <p:nvCxnSpPr>
                      <p:cNvPr id="32" name="Straight Arrow Connector 31"/>
                      <p:cNvCxnSpPr>
                        <a:stCxn id="31" idx="3"/>
                        <a:endCxn id="33" idx="1"/>
                      </p:cNvCxnSpPr>
                      <p:nvPr/>
                    </p:nvCxnSpPr>
                    <p:spPr>
                      <a:xfrm>
                        <a:off x="4294166" y="5489501"/>
                        <a:ext cx="44820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742368" y="5146883"/>
                        <a:ext cx="2399507" cy="68523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tx1"/>
                            </a:solidFill>
                            <a:cs typeface="+mn-ea"/>
                            <a:sym typeface="+mn-lt"/>
                          </a:rPr>
                          <a:t>计算产品竞价</a:t>
                        </a:r>
                        <a:r>
                          <a:rPr lang="en-US" altLang="zh-CN" sz="2200" dirty="0">
                            <a:solidFill>
                              <a:schemeClr val="tx1"/>
                            </a:solidFill>
                            <a:cs typeface="+mn-ea"/>
                            <a:sym typeface="+mn-lt"/>
                          </a:rPr>
                          <a:t>P</a:t>
                        </a:r>
                        <a:r>
                          <a:rPr lang="zh-CN" altLang="en-US" sz="2200" dirty="0">
                            <a:solidFill>
                              <a:schemeClr val="tx1"/>
                            </a:solidFill>
                            <a:cs typeface="+mn-ea"/>
                            <a:sym typeface="+mn-lt"/>
                          </a:rPr>
                          <a:t>和产品可供数量</a:t>
                        </a:r>
                        <a:r>
                          <a:rPr lang="en-US" altLang="zh-CN" sz="2200" dirty="0">
                            <a:solidFill>
                              <a:schemeClr val="tx1"/>
                            </a:solidFill>
                            <a:cs typeface="+mn-ea"/>
                            <a:sym typeface="+mn-lt"/>
                          </a:rPr>
                          <a:t>B</a:t>
                        </a:r>
                        <a:endParaRPr lang="zh-CN" altLang="en-US" sz="2200" dirty="0">
                          <a:solidFill>
                            <a:schemeClr val="tx1"/>
                          </a:solidFill>
                          <a:cs typeface="+mn-ea"/>
                          <a:sym typeface="+mn-lt"/>
                        </a:endParaRPr>
                      </a:p>
                    </p:txBody>
                  </p:sp>
                  <p:sp>
                    <p:nvSpPr>
                      <p:cNvPr id="34" name="Diamond 33"/>
                      <p:cNvSpPr/>
                      <p:nvPr/>
                    </p:nvSpPr>
                    <p:spPr>
                      <a:xfrm>
                        <a:off x="7623057" y="4816714"/>
                        <a:ext cx="2648936" cy="1345570"/>
                      </a:xfrm>
                      <a:prstGeom prst="diamond">
                        <a:avLst/>
                      </a:prstGeom>
                      <a:solidFill>
                        <a:srgbClr val="9EE0F8"/>
                      </a:solidFill>
                      <a:ln>
                        <a:solidFill>
                          <a:srgbClr val="9EE0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cs typeface="+mn-ea"/>
                            <a:sym typeface="+mn-lt"/>
                          </a:rPr>
                          <a:t>P</a:t>
                        </a:r>
                        <a:r>
                          <a:rPr lang="zh-CN" altLang="en-US" sz="2200" dirty="0">
                            <a:solidFill>
                              <a:schemeClr val="tx1"/>
                            </a:solidFill>
                            <a:cs typeface="+mn-ea"/>
                            <a:sym typeface="+mn-lt"/>
                          </a:rPr>
                          <a:t>*＞</a:t>
                        </a:r>
                        <a:r>
                          <a:rPr lang="en-US" altLang="zh-CN" sz="2200" dirty="0">
                            <a:solidFill>
                              <a:schemeClr val="tx1"/>
                            </a:solidFill>
                            <a:cs typeface="+mn-ea"/>
                            <a:sym typeface="+mn-lt"/>
                          </a:rPr>
                          <a:t>P</a:t>
                        </a:r>
                        <a:r>
                          <a:rPr lang="zh-CN" altLang="en-US" sz="2200" dirty="0">
                            <a:solidFill>
                              <a:schemeClr val="tx1"/>
                            </a:solidFill>
                            <a:cs typeface="+mn-ea"/>
                            <a:sym typeface="+mn-lt"/>
                          </a:rPr>
                          <a:t>且</a:t>
                        </a:r>
                        <a:endParaRPr lang="en-US" altLang="zh-CN" sz="2200" dirty="0">
                          <a:solidFill>
                            <a:schemeClr val="tx1"/>
                          </a:solidFill>
                          <a:cs typeface="+mn-ea"/>
                          <a:sym typeface="+mn-lt"/>
                        </a:endParaRPr>
                      </a:p>
                      <a:p>
                        <a:pPr algn="ctr"/>
                        <a:r>
                          <a:rPr lang="en-US" altLang="zh-CN" sz="2200" dirty="0">
                            <a:solidFill>
                              <a:schemeClr val="tx1"/>
                            </a:solidFill>
                            <a:cs typeface="+mn-ea"/>
                            <a:sym typeface="+mn-lt"/>
                          </a:rPr>
                          <a:t>B</a:t>
                        </a:r>
                        <a:r>
                          <a:rPr lang="zh-CN" altLang="en-US" sz="2200" dirty="0">
                            <a:solidFill>
                              <a:schemeClr val="tx1"/>
                            </a:solidFill>
                            <a:cs typeface="+mn-ea"/>
                            <a:sym typeface="+mn-lt"/>
                          </a:rPr>
                          <a:t>*＜</a:t>
                        </a:r>
                        <a:r>
                          <a:rPr lang="en-US" altLang="zh-CN" sz="2200" dirty="0">
                            <a:solidFill>
                              <a:schemeClr val="tx1"/>
                            </a:solidFill>
                            <a:cs typeface="+mn-ea"/>
                            <a:sym typeface="+mn-lt"/>
                          </a:rPr>
                          <a:t>B</a:t>
                        </a:r>
                        <a:r>
                          <a:rPr lang="zh-CN" altLang="en-US" sz="2200" dirty="0">
                            <a:solidFill>
                              <a:schemeClr val="tx1"/>
                            </a:solidFill>
                            <a:cs typeface="+mn-ea"/>
                            <a:sym typeface="+mn-lt"/>
                          </a:rPr>
                          <a:t>？</a:t>
                        </a:r>
                      </a:p>
                    </p:txBody>
                  </p:sp>
                  <p:cxnSp>
                    <p:nvCxnSpPr>
                      <p:cNvPr id="35" name="Straight Arrow Connector 34"/>
                      <p:cNvCxnSpPr>
                        <a:stCxn id="33" idx="3"/>
                        <a:endCxn id="34" idx="1"/>
                      </p:cNvCxnSpPr>
                      <p:nvPr/>
                    </p:nvCxnSpPr>
                    <p:spPr>
                      <a:xfrm flipV="1">
                        <a:off x="7141875" y="5489500"/>
                        <a:ext cx="481182" cy="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0626189" y="5204345"/>
                        <a:ext cx="1377063" cy="5703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tx1"/>
                            </a:solidFill>
                            <a:cs typeface="+mn-ea"/>
                            <a:sym typeface="+mn-lt"/>
                          </a:rPr>
                          <a:t>接受预定</a:t>
                        </a:r>
                      </a:p>
                    </p:txBody>
                  </p:sp>
                  <p:sp>
                    <p:nvSpPr>
                      <p:cNvPr id="37" name="Rectangle 36"/>
                      <p:cNvSpPr/>
                      <p:nvPr/>
                    </p:nvSpPr>
                    <p:spPr>
                      <a:xfrm>
                        <a:off x="8263329" y="4054947"/>
                        <a:ext cx="1368391" cy="4737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tx1"/>
                            </a:solidFill>
                            <a:cs typeface="+mn-ea"/>
                            <a:sym typeface="+mn-lt"/>
                          </a:rPr>
                          <a:t>拒绝预定</a:t>
                        </a:r>
                      </a:p>
                    </p:txBody>
                  </p:sp>
                  <p:cxnSp>
                    <p:nvCxnSpPr>
                      <p:cNvPr id="38" name="Straight Arrow Connector 37"/>
                      <p:cNvCxnSpPr>
                        <a:stCxn id="34" idx="0"/>
                        <a:endCxn id="37" idx="2"/>
                      </p:cNvCxnSpPr>
                      <p:nvPr/>
                    </p:nvCxnSpPr>
                    <p:spPr>
                      <a:xfrm flipV="1">
                        <a:off x="8947525" y="4528705"/>
                        <a:ext cx="0" cy="288008"/>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0191077" y="5063614"/>
                        <a:ext cx="504783" cy="425903"/>
                      </a:xfrm>
                      <a:prstGeom prst="rect">
                        <a:avLst/>
                      </a:prstGeom>
                      <a:noFill/>
                      <a:ln w="38100">
                        <a:noFill/>
                      </a:ln>
                    </p:spPr>
                    <p:txBody>
                      <a:bodyPr wrap="square" rtlCol="0">
                        <a:spAutoFit/>
                      </a:bodyPr>
                      <a:lstStyle/>
                      <a:p>
                        <a:r>
                          <a:rPr lang="zh-CN" altLang="en-US" dirty="0">
                            <a:latin typeface="+mn-lt"/>
                            <a:ea typeface="+mn-ea"/>
                            <a:cs typeface="+mn-ea"/>
                            <a:sym typeface="+mn-lt"/>
                          </a:rPr>
                          <a:t>是</a:t>
                        </a:r>
                      </a:p>
                    </p:txBody>
                  </p:sp>
                  <p:sp>
                    <p:nvSpPr>
                      <p:cNvPr id="40" name="TextBox 39"/>
                      <p:cNvSpPr txBox="1"/>
                      <p:nvPr/>
                    </p:nvSpPr>
                    <p:spPr>
                      <a:xfrm>
                        <a:off x="9183919" y="4605917"/>
                        <a:ext cx="548640" cy="425903"/>
                      </a:xfrm>
                      <a:prstGeom prst="rect">
                        <a:avLst/>
                      </a:prstGeom>
                      <a:noFill/>
                    </p:spPr>
                    <p:txBody>
                      <a:bodyPr wrap="square" rtlCol="0">
                        <a:spAutoFit/>
                      </a:bodyPr>
                      <a:lstStyle/>
                      <a:p>
                        <a:r>
                          <a:rPr lang="zh-CN" altLang="en-US" dirty="0">
                            <a:latin typeface="+mn-lt"/>
                            <a:ea typeface="+mn-ea"/>
                            <a:cs typeface="+mn-ea"/>
                            <a:sym typeface="+mn-lt"/>
                          </a:rPr>
                          <a:t>否</a:t>
                        </a:r>
                      </a:p>
                    </p:txBody>
                  </p:sp>
                  <p:sp>
                    <p:nvSpPr>
                      <p:cNvPr id="41" name="Rectangle 40"/>
                      <p:cNvSpPr/>
                      <p:nvPr/>
                    </p:nvSpPr>
                    <p:spPr>
                      <a:xfrm>
                        <a:off x="3611649" y="3784417"/>
                        <a:ext cx="1797149" cy="1014819"/>
                      </a:xfrm>
                      <a:prstGeom prst="rect">
                        <a:avLst/>
                      </a:prstGeom>
                      <a:solidFill>
                        <a:srgbClr val="A1E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chemeClr val="tx1"/>
                            </a:solidFill>
                            <a:cs typeface="+mn-ea"/>
                            <a:sym typeface="+mn-lt"/>
                          </a:rPr>
                          <a:t>收到订单：</a:t>
                        </a:r>
                        <a:endParaRPr lang="en-US" altLang="zh-CN" sz="2200" dirty="0">
                          <a:solidFill>
                            <a:schemeClr val="tx1"/>
                          </a:solidFill>
                          <a:cs typeface="+mn-ea"/>
                          <a:sym typeface="+mn-lt"/>
                        </a:endParaRPr>
                      </a:p>
                      <a:p>
                        <a:r>
                          <a:rPr lang="zh-CN" altLang="en-US" sz="2200" dirty="0">
                            <a:solidFill>
                              <a:schemeClr val="tx1"/>
                            </a:solidFill>
                            <a:cs typeface="+mn-ea"/>
                            <a:sym typeface="+mn-lt"/>
                          </a:rPr>
                          <a:t>预定价格</a:t>
                        </a:r>
                        <a:r>
                          <a:rPr lang="en-US" altLang="zh-CN" sz="2200" dirty="0">
                            <a:solidFill>
                              <a:schemeClr val="tx1"/>
                            </a:solidFill>
                            <a:cs typeface="+mn-ea"/>
                            <a:sym typeface="+mn-lt"/>
                          </a:rPr>
                          <a:t>P</a:t>
                        </a:r>
                        <a:r>
                          <a:rPr lang="zh-CN" altLang="en-US" sz="2200" dirty="0">
                            <a:solidFill>
                              <a:schemeClr val="tx1"/>
                            </a:solidFill>
                            <a:cs typeface="+mn-ea"/>
                            <a:sym typeface="+mn-lt"/>
                          </a:rPr>
                          <a:t>*</a:t>
                        </a:r>
                        <a:endParaRPr lang="en-US" altLang="zh-CN" sz="2200" dirty="0">
                          <a:solidFill>
                            <a:schemeClr val="tx1"/>
                          </a:solidFill>
                          <a:cs typeface="+mn-ea"/>
                          <a:sym typeface="+mn-lt"/>
                        </a:endParaRPr>
                      </a:p>
                      <a:p>
                        <a:r>
                          <a:rPr lang="zh-CN" altLang="en-US" sz="2200" dirty="0">
                            <a:solidFill>
                              <a:schemeClr val="tx1"/>
                            </a:solidFill>
                            <a:cs typeface="+mn-ea"/>
                            <a:sym typeface="+mn-lt"/>
                          </a:rPr>
                          <a:t>预订数量</a:t>
                        </a:r>
                        <a:r>
                          <a:rPr lang="en-US" altLang="zh-CN" sz="2200" dirty="0">
                            <a:solidFill>
                              <a:schemeClr val="tx1"/>
                            </a:solidFill>
                            <a:cs typeface="+mn-ea"/>
                            <a:sym typeface="+mn-lt"/>
                          </a:rPr>
                          <a:t>B</a:t>
                        </a:r>
                        <a:r>
                          <a:rPr lang="zh-CN" altLang="en-US" sz="2200" dirty="0">
                            <a:solidFill>
                              <a:schemeClr val="tx1"/>
                            </a:solidFill>
                            <a:cs typeface="+mn-ea"/>
                            <a:sym typeface="+mn-lt"/>
                          </a:rPr>
                          <a:t>*</a:t>
                        </a:r>
                      </a:p>
                    </p:txBody>
                  </p:sp>
                  <p:cxnSp>
                    <p:nvCxnSpPr>
                      <p:cNvPr id="42" name="Straight Arrow Connector 41"/>
                      <p:cNvCxnSpPr>
                        <a:stCxn id="37" idx="1"/>
                        <a:endCxn id="41" idx="3"/>
                      </p:cNvCxnSpPr>
                      <p:nvPr/>
                    </p:nvCxnSpPr>
                    <p:spPr>
                      <a:xfrm flipH="1">
                        <a:off x="5408798" y="4291827"/>
                        <a:ext cx="2854531"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41" idx="2"/>
                      </p:cNvCxnSpPr>
                      <p:nvPr/>
                    </p:nvCxnSpPr>
                    <p:spPr>
                      <a:xfrm>
                        <a:off x="4510224" y="4799236"/>
                        <a:ext cx="0" cy="690264"/>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p:cNvCxnSpPr>
                      <a:endCxn id="41" idx="1"/>
                    </p:cNvCxnSpPr>
                    <p:nvPr/>
                  </p:nvCxnSpPr>
                  <p:spPr>
                    <a:xfrm>
                      <a:off x="2481064" y="4291827"/>
                      <a:ext cx="1130585"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44" name="Rectangle 43"/>
                    <p:cNvSpPr/>
                    <p:nvPr/>
                  </p:nvSpPr>
                  <p:spPr>
                    <a:xfrm>
                      <a:off x="9852575" y="3957904"/>
                      <a:ext cx="1784092" cy="414997"/>
                    </a:xfrm>
                    <a:prstGeom prst="rect">
                      <a:avLst/>
                    </a:prstGeom>
                    <a:solidFill>
                      <a:srgbClr val="9E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panose="02040503050406030204" pitchFamily="18" charset="0"/>
                                <a:cs typeface="+mn-ea"/>
                                <a:sym typeface="+mn-lt"/>
                              </a:rPr>
                              <m:t>𝑏</m:t>
                            </m:r>
                            <m:r>
                              <a:rPr lang="en-US" altLang="zh-CN" i="1" dirty="0" smtClean="0">
                                <a:solidFill>
                                  <a:schemeClr val="tx1"/>
                                </a:solidFill>
                                <a:latin typeface="Cambria Math" panose="02040503050406030204" pitchFamily="18" charset="0"/>
                                <a:cs typeface="+mn-ea"/>
                                <a:sym typeface="+mn-lt"/>
                              </a:rPr>
                              <m:t>→</m:t>
                            </m:r>
                            <m:r>
                              <a:rPr lang="en-US" altLang="zh-CN" i="1" dirty="0" smtClean="0">
                                <a:solidFill>
                                  <a:schemeClr val="tx1"/>
                                </a:solidFill>
                                <a:latin typeface="Cambria Math" panose="02040503050406030204" pitchFamily="18" charset="0"/>
                                <a:cs typeface="+mn-ea"/>
                                <a:sym typeface="+mn-lt"/>
                              </a:rPr>
                              <m:t>𝑏</m:t>
                            </m:r>
                            <m:r>
                              <a:rPr lang="en-US" altLang="zh-CN" i="1" dirty="0" smtClean="0">
                                <a:solidFill>
                                  <a:schemeClr val="tx1"/>
                                </a:solidFill>
                                <a:latin typeface="Cambria Math" panose="02040503050406030204" pitchFamily="18" charset="0"/>
                                <a:cs typeface="+mn-ea"/>
                                <a:sym typeface="+mn-lt"/>
                              </a:rPr>
                              <m:t>−</m:t>
                            </m:r>
                            <m:sSup>
                              <m:sSupPr>
                                <m:ctrlPr>
                                  <a:rPr lang="en-US" altLang="zh-CN" i="1" dirty="0" smtClean="0">
                                    <a:solidFill>
                                      <a:schemeClr val="tx1"/>
                                    </a:solidFill>
                                    <a:latin typeface="Cambria Math" panose="02040503050406030204" pitchFamily="18" charset="0"/>
                                    <a:cs typeface="+mn-ea"/>
                                    <a:sym typeface="+mn-lt"/>
                                  </a:rPr>
                                </m:ctrlPr>
                              </m:sSupPr>
                              <m:e>
                                <m:r>
                                  <m:rPr>
                                    <m:sty m:val="p"/>
                                  </m:rPr>
                                  <a:rPr lang="en-US" altLang="zh-CN" i="1" dirty="0">
                                    <a:solidFill>
                                      <a:schemeClr val="tx1"/>
                                    </a:solidFill>
                                    <a:latin typeface="Cambria Math" panose="02040503050406030204" pitchFamily="18" charset="0"/>
                                    <a:cs typeface="+mn-ea"/>
                                    <a:sym typeface="+mn-lt"/>
                                  </a:rPr>
                                  <m:t>B</m:t>
                                </m:r>
                              </m:e>
                              <m:sup>
                                <m:r>
                                  <a:rPr lang="zh-CN" altLang="en-US" i="1" dirty="0">
                                    <a:solidFill>
                                      <a:schemeClr val="tx1"/>
                                    </a:solidFill>
                                    <a:latin typeface="Cambria Math" panose="02040503050406030204" pitchFamily="18" charset="0"/>
                                    <a:cs typeface="+mn-ea"/>
                                    <a:sym typeface="+mn-lt"/>
                                  </a:rPr>
                                  <m:t>∗</m:t>
                                </m:r>
                              </m:sup>
                            </m:sSup>
                          </m:oMath>
                        </m:oMathPara>
                      </a14:m>
                      <a:endParaRPr lang="zh-CN" altLang="en-US" dirty="0">
                        <a:cs typeface="+mn-ea"/>
                        <a:sym typeface="+mn-lt"/>
                      </a:endParaRPr>
                    </a:p>
                  </p:txBody>
                </p:sp>
              </mc:Choice>
              <mc:Fallback xmlns="">
                <p:sp>
                  <p:nvSpPr>
                    <p:cNvPr id="44" name="Rectangle 43"/>
                    <p:cNvSpPr>
                      <a:spLocks noRot="1" noChangeAspect="1" noMove="1" noResize="1" noEditPoints="1" noAdjustHandles="1" noChangeArrowheads="1" noChangeShapeType="1" noTextEdit="1"/>
                    </p:cNvSpPr>
                    <p:nvPr/>
                  </p:nvSpPr>
                  <p:spPr>
                    <a:xfrm>
                      <a:off x="9852575" y="3957904"/>
                      <a:ext cx="1784092" cy="414997"/>
                    </a:xfrm>
                    <a:prstGeom prst="rect">
                      <a:avLst/>
                    </a:prstGeom>
                    <a:blipFill>
                      <a:blip r:embed="rId2"/>
                      <a:stretch>
                        <a:fillRect b="-4412"/>
                      </a:stretch>
                    </a:blipFill>
                    <a:ln>
                      <a:noFill/>
                    </a:ln>
                  </p:spPr>
                  <p:txBody>
                    <a:bodyPr/>
                    <a:lstStyle/>
                    <a:p>
                      <a:r>
                        <a:rPr lang="zh-CN" altLang="en-US">
                          <a:noFill/>
                        </a:rPr>
                        <a:t> </a:t>
                      </a:r>
                    </a:p>
                  </p:txBody>
                </p:sp>
              </mc:Fallback>
            </mc:AlternateContent>
            <p:cxnSp>
              <p:nvCxnSpPr>
                <p:cNvPr id="46" name="Straight Arrow Connector 45"/>
                <p:cNvCxnSpPr>
                  <a:stCxn id="36" idx="0"/>
                  <a:endCxn id="44" idx="2"/>
                </p:cNvCxnSpPr>
                <p:nvPr/>
              </p:nvCxnSpPr>
              <p:spPr>
                <a:xfrm flipV="1">
                  <a:off x="10736292" y="4372901"/>
                  <a:ext cx="8329" cy="99064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p:cNvCxnSpPr>
                  <a:stCxn id="44" idx="0"/>
                  <a:endCxn id="41" idx="0"/>
                </p:cNvCxnSpPr>
                <p:nvPr/>
              </p:nvCxnSpPr>
              <p:spPr>
                <a:xfrm rot="16200000" flipV="1">
                  <a:off x="7271449" y="484732"/>
                  <a:ext cx="133519" cy="6812826"/>
                </a:xfrm>
                <a:prstGeom prst="bentConnector3">
                  <a:avLst>
                    <a:gd name="adj1" fmla="val 27121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TextBox 53"/>
              <p:cNvSpPr txBox="1"/>
              <p:nvPr/>
            </p:nvSpPr>
            <p:spPr>
              <a:xfrm>
                <a:off x="6521126" y="5210994"/>
                <a:ext cx="661181" cy="461665"/>
              </a:xfrm>
              <a:prstGeom prst="rect">
                <a:avLst/>
              </a:prstGeom>
              <a:noFill/>
            </p:spPr>
            <p:txBody>
              <a:bodyPr wrap="square" rtlCol="0">
                <a:spAutoFit/>
              </a:bodyPr>
              <a:lstStyle/>
              <a:p>
                <a:r>
                  <a:rPr lang="zh-CN" altLang="en-US" b="1" dirty="0">
                    <a:solidFill>
                      <a:schemeClr val="accent6"/>
                    </a:solidFill>
                    <a:latin typeface="+mn-lt"/>
                    <a:ea typeface="+mn-ea"/>
                    <a:cs typeface="+mn-ea"/>
                    <a:sym typeface="+mn-lt"/>
                  </a:rPr>
                  <a:t>③</a:t>
                </a:r>
              </a:p>
            </p:txBody>
          </p:sp>
          <p:sp>
            <p:nvSpPr>
              <p:cNvPr id="55" name="TextBox 54"/>
              <p:cNvSpPr txBox="1"/>
              <p:nvPr/>
            </p:nvSpPr>
            <p:spPr>
              <a:xfrm>
                <a:off x="10731484" y="4714865"/>
                <a:ext cx="661181" cy="461665"/>
              </a:xfrm>
              <a:prstGeom prst="rect">
                <a:avLst/>
              </a:prstGeom>
              <a:noFill/>
            </p:spPr>
            <p:txBody>
              <a:bodyPr wrap="square" rtlCol="0">
                <a:spAutoFit/>
              </a:bodyPr>
              <a:lstStyle/>
              <a:p>
                <a:r>
                  <a:rPr lang="zh-CN" altLang="en-US" b="1" dirty="0">
                    <a:solidFill>
                      <a:schemeClr val="accent6"/>
                    </a:solidFill>
                    <a:latin typeface="+mn-lt"/>
                    <a:ea typeface="+mn-ea"/>
                    <a:cs typeface="+mn-ea"/>
                    <a:sym typeface="+mn-lt"/>
                  </a:rPr>
                  <a:t>④</a:t>
                </a:r>
              </a:p>
            </p:txBody>
          </p:sp>
        </p:grpSp>
        <p:sp>
          <p:nvSpPr>
            <p:cNvPr id="144" name="TextBox 143"/>
            <p:cNvSpPr txBox="1"/>
            <p:nvPr/>
          </p:nvSpPr>
          <p:spPr>
            <a:xfrm>
              <a:off x="1199534" y="5145391"/>
              <a:ext cx="661181" cy="461665"/>
            </a:xfrm>
            <a:prstGeom prst="rect">
              <a:avLst/>
            </a:prstGeom>
            <a:noFill/>
          </p:spPr>
          <p:txBody>
            <a:bodyPr wrap="square" rtlCol="0">
              <a:spAutoFit/>
            </a:bodyPr>
            <a:lstStyle/>
            <a:p>
              <a:r>
                <a:rPr lang="zh-CN" altLang="en-US" b="1" dirty="0">
                  <a:solidFill>
                    <a:schemeClr val="accent6"/>
                  </a:solidFill>
                  <a:latin typeface="+mn-lt"/>
                  <a:ea typeface="+mn-ea"/>
                  <a:cs typeface="+mn-ea"/>
                  <a:sym typeface="+mn-lt"/>
                </a:rPr>
                <a:t>①</a:t>
              </a:r>
            </a:p>
          </p:txBody>
        </p:sp>
        <p:sp>
          <p:nvSpPr>
            <p:cNvPr id="145" name="TextBox 144"/>
            <p:cNvSpPr txBox="1"/>
            <p:nvPr/>
          </p:nvSpPr>
          <p:spPr>
            <a:xfrm>
              <a:off x="3896143" y="5609409"/>
              <a:ext cx="661181" cy="461665"/>
            </a:xfrm>
            <a:prstGeom prst="rect">
              <a:avLst/>
            </a:prstGeom>
            <a:noFill/>
          </p:spPr>
          <p:txBody>
            <a:bodyPr wrap="square" rtlCol="0">
              <a:spAutoFit/>
            </a:bodyPr>
            <a:lstStyle/>
            <a:p>
              <a:r>
                <a:rPr lang="zh-CN" altLang="en-US" b="1" dirty="0">
                  <a:solidFill>
                    <a:schemeClr val="accent6"/>
                  </a:solidFill>
                  <a:latin typeface="+mn-lt"/>
                  <a:ea typeface="+mn-ea"/>
                  <a:cs typeface="+mn-ea"/>
                  <a:sym typeface="+mn-lt"/>
                </a:rPr>
                <a:t>②</a:t>
              </a: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8529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3495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网络竞标价格控制步骤</a:t>
            </a:r>
            <a:endParaRPr lang="zh-CN" altLang="en-US" dirty="0">
              <a:sym typeface="+mn-lt"/>
            </a:endParaRPr>
          </a:p>
        </p:txBody>
      </p:sp>
      <p:sp>
        <p:nvSpPr>
          <p:cNvPr id="3" name="内容占位符 2"/>
          <p:cNvSpPr>
            <a:spLocks noGrp="1"/>
          </p:cNvSpPr>
          <p:nvPr>
            <p:ph sz="quarter" idx="13"/>
          </p:nvPr>
        </p:nvSpPr>
        <p:spPr/>
        <p:txBody>
          <a:bodyPr/>
          <a:lstStyle/>
          <a:p>
            <a:r>
              <a:rPr lang="en-US" altLang="zh-CN">
                <a:sym typeface="+mn-lt"/>
              </a:rPr>
              <a:t>5.   </a:t>
            </a:r>
            <a:r>
              <a:rPr lang="zh-CN" altLang="en-US">
                <a:sym typeface="+mn-lt"/>
              </a:rPr>
              <a:t>当预订取消时，增加该预订所含航班的总预订限额；</a:t>
            </a:r>
            <a:endParaRPr lang="en-US" altLang="zh-CN">
              <a:sym typeface="+mn-lt"/>
            </a:endParaRPr>
          </a:p>
          <a:p>
            <a:r>
              <a:rPr lang="en-US" altLang="zh-CN">
                <a:sym typeface="+mn-lt"/>
              </a:rPr>
              <a:t>6.   </a:t>
            </a:r>
            <a:r>
              <a:rPr lang="zh-CN" altLang="en-US">
                <a:sym typeface="+mn-lt"/>
              </a:rPr>
              <a:t>定期重新优化所有航班的预订限额及所有竞价。</a:t>
            </a:r>
            <a:endParaRPr lang="en-US" altLang="zh-CN" dirty="0">
              <a:sym typeface="+mn-lt"/>
            </a:endParaRPr>
          </a:p>
        </p:txBody>
      </p:sp>
      <p:grpSp>
        <p:nvGrpSpPr>
          <p:cNvPr id="55" name="Group 54"/>
          <p:cNvGrpSpPr/>
          <p:nvPr/>
        </p:nvGrpSpPr>
        <p:grpSpPr>
          <a:xfrm>
            <a:off x="355448" y="2557193"/>
            <a:ext cx="11505788" cy="4309129"/>
            <a:chOff x="355448" y="3068040"/>
            <a:chExt cx="11505788" cy="4309129"/>
          </a:xfrm>
        </p:grpSpPr>
        <p:grpSp>
          <p:nvGrpSpPr>
            <p:cNvPr id="46" name="Group 45"/>
            <p:cNvGrpSpPr/>
            <p:nvPr/>
          </p:nvGrpSpPr>
          <p:grpSpPr>
            <a:xfrm>
              <a:off x="355448" y="3108546"/>
              <a:ext cx="11505788" cy="3647797"/>
              <a:chOff x="355448" y="3108546"/>
              <a:chExt cx="11505788" cy="3647797"/>
            </a:xfrm>
          </p:grpSpPr>
          <p:grpSp>
            <p:nvGrpSpPr>
              <p:cNvPr id="33" name="Group 32"/>
              <p:cNvGrpSpPr/>
              <p:nvPr/>
            </p:nvGrpSpPr>
            <p:grpSpPr>
              <a:xfrm>
                <a:off x="355448" y="4178810"/>
                <a:ext cx="11505788" cy="2577533"/>
                <a:chOff x="334563" y="3048906"/>
                <a:chExt cx="11505788" cy="2577533"/>
              </a:xfrm>
            </p:grpSpPr>
            <p:grpSp>
              <p:nvGrpSpPr>
                <p:cNvPr id="4" name="Group 3"/>
                <p:cNvGrpSpPr/>
                <p:nvPr/>
              </p:nvGrpSpPr>
              <p:grpSpPr>
                <a:xfrm>
                  <a:off x="334563" y="3048906"/>
                  <a:ext cx="11505788" cy="2577533"/>
                  <a:chOff x="130879" y="3824385"/>
                  <a:chExt cx="11505788" cy="2577533"/>
                </a:xfrm>
              </p:grpSpPr>
              <p:grpSp>
                <p:nvGrpSpPr>
                  <p:cNvPr id="5" name="Group 4"/>
                  <p:cNvGrpSpPr/>
                  <p:nvPr/>
                </p:nvGrpSpPr>
                <p:grpSpPr>
                  <a:xfrm>
                    <a:off x="130879" y="3824385"/>
                    <a:ext cx="11505788" cy="2577533"/>
                    <a:chOff x="130879" y="3824385"/>
                    <a:chExt cx="11505788" cy="2577533"/>
                  </a:xfrm>
                </p:grpSpPr>
                <p:grpSp>
                  <p:nvGrpSpPr>
                    <p:cNvPr id="8" name="Group 7"/>
                    <p:cNvGrpSpPr/>
                    <p:nvPr/>
                  </p:nvGrpSpPr>
                  <p:grpSpPr>
                    <a:xfrm>
                      <a:off x="130879" y="3824385"/>
                      <a:ext cx="11293944" cy="2577533"/>
                      <a:chOff x="709308" y="3784417"/>
                      <a:chExt cx="11293944" cy="2377867"/>
                    </a:xfrm>
                  </p:grpSpPr>
                  <p:cxnSp>
                    <p:nvCxnSpPr>
                      <p:cNvPr id="12" name="Straight Arrow Connector 11"/>
                      <p:cNvCxnSpPr>
                        <a:stCxn id="21" idx="3"/>
                        <a:endCxn id="23" idx="1"/>
                      </p:cNvCxnSpPr>
                      <p:nvPr/>
                    </p:nvCxnSpPr>
                    <p:spPr>
                      <a:xfrm>
                        <a:off x="10271993" y="5489500"/>
                        <a:ext cx="354196" cy="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709308" y="3784417"/>
                        <a:ext cx="11293944" cy="2377867"/>
                        <a:chOff x="709308" y="3784417"/>
                        <a:chExt cx="11293944" cy="2377867"/>
                      </a:xfrm>
                    </p:grpSpPr>
                    <p:grpSp>
                      <p:nvGrpSpPr>
                        <p:cNvPr id="14" name="Group 13"/>
                        <p:cNvGrpSpPr/>
                        <p:nvPr/>
                      </p:nvGrpSpPr>
                      <p:grpSpPr>
                        <a:xfrm>
                          <a:off x="709308" y="3784417"/>
                          <a:ext cx="11293944" cy="2377867"/>
                          <a:chOff x="709308" y="3784417"/>
                          <a:chExt cx="11293944" cy="2377867"/>
                        </a:xfrm>
                      </p:grpSpPr>
                      <p:sp>
                        <p:nvSpPr>
                          <p:cNvPr id="16" name="Rectangle: Rounded Corners 15"/>
                          <p:cNvSpPr/>
                          <p:nvPr/>
                        </p:nvSpPr>
                        <p:spPr>
                          <a:xfrm>
                            <a:off x="709308" y="5294446"/>
                            <a:ext cx="998806" cy="5486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696969"/>
                                </a:solidFill>
                                <a:cs typeface="+mn-ea"/>
                                <a:sym typeface="+mn-lt"/>
                              </a:rPr>
                              <a:t>开始</a:t>
                            </a:r>
                          </a:p>
                        </p:txBody>
                      </p:sp>
                      <p:cxnSp>
                        <p:nvCxnSpPr>
                          <p:cNvPr id="17" name="Straight Arrow Connector 16"/>
                          <p:cNvCxnSpPr>
                            <a:endCxn id="18" idx="1"/>
                          </p:cNvCxnSpPr>
                          <p:nvPr/>
                        </p:nvCxnSpPr>
                        <p:spPr>
                          <a:xfrm>
                            <a:off x="1565379" y="5489501"/>
                            <a:ext cx="582701"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148080" y="5172144"/>
                            <a:ext cx="2146086" cy="6347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tx1"/>
                                </a:solidFill>
                                <a:cs typeface="+mn-ea"/>
                                <a:sym typeface="+mn-lt"/>
                              </a:rPr>
                              <a:t>计算竞价</a:t>
                            </a:r>
                            <a:r>
                              <a:rPr lang="en-US" altLang="zh-CN" sz="2200" dirty="0">
                                <a:solidFill>
                                  <a:schemeClr val="tx1"/>
                                </a:solidFill>
                                <a:cs typeface="+mn-ea"/>
                                <a:sym typeface="+mn-lt"/>
                              </a:rPr>
                              <a:t>p</a:t>
                            </a:r>
                            <a:r>
                              <a:rPr lang="zh-CN" altLang="en-US" sz="2200" dirty="0">
                                <a:solidFill>
                                  <a:schemeClr val="tx1"/>
                                </a:solidFill>
                                <a:cs typeface="+mn-ea"/>
                                <a:sym typeface="+mn-lt"/>
                              </a:rPr>
                              <a:t>和预定限额</a:t>
                            </a:r>
                            <a:r>
                              <a:rPr lang="en-US" altLang="zh-CN" sz="2200" dirty="0">
                                <a:solidFill>
                                  <a:schemeClr val="tx1"/>
                                </a:solidFill>
                                <a:cs typeface="+mn-ea"/>
                                <a:sym typeface="+mn-lt"/>
                              </a:rPr>
                              <a:t>b</a:t>
                            </a:r>
                            <a:endParaRPr lang="zh-CN" altLang="en-US" sz="2200" dirty="0">
                              <a:solidFill>
                                <a:schemeClr val="tx1"/>
                              </a:solidFill>
                              <a:cs typeface="+mn-ea"/>
                              <a:sym typeface="+mn-lt"/>
                            </a:endParaRPr>
                          </a:p>
                        </p:txBody>
                      </p:sp>
                      <p:cxnSp>
                        <p:nvCxnSpPr>
                          <p:cNvPr id="19" name="Straight Arrow Connector 18"/>
                          <p:cNvCxnSpPr>
                            <a:stCxn id="18" idx="3"/>
                            <a:endCxn id="20" idx="1"/>
                          </p:cNvCxnSpPr>
                          <p:nvPr/>
                        </p:nvCxnSpPr>
                        <p:spPr>
                          <a:xfrm>
                            <a:off x="4294166" y="5489501"/>
                            <a:ext cx="44820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742368" y="5146883"/>
                            <a:ext cx="2399507" cy="68523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tx1"/>
                                </a:solidFill>
                                <a:cs typeface="+mn-ea"/>
                                <a:sym typeface="+mn-lt"/>
                              </a:rPr>
                              <a:t>计算产品竞价</a:t>
                            </a:r>
                            <a:r>
                              <a:rPr lang="en-US" altLang="zh-CN" sz="2200" dirty="0">
                                <a:solidFill>
                                  <a:schemeClr val="tx1"/>
                                </a:solidFill>
                                <a:cs typeface="+mn-ea"/>
                                <a:sym typeface="+mn-lt"/>
                              </a:rPr>
                              <a:t>P</a:t>
                            </a:r>
                            <a:r>
                              <a:rPr lang="zh-CN" altLang="en-US" sz="2200" dirty="0">
                                <a:solidFill>
                                  <a:schemeClr val="tx1"/>
                                </a:solidFill>
                                <a:cs typeface="+mn-ea"/>
                                <a:sym typeface="+mn-lt"/>
                              </a:rPr>
                              <a:t>和产品可供数量</a:t>
                            </a:r>
                            <a:r>
                              <a:rPr lang="en-US" altLang="zh-CN" sz="2200" dirty="0">
                                <a:solidFill>
                                  <a:schemeClr val="tx1"/>
                                </a:solidFill>
                                <a:cs typeface="+mn-ea"/>
                                <a:sym typeface="+mn-lt"/>
                              </a:rPr>
                              <a:t>B</a:t>
                            </a:r>
                            <a:endParaRPr lang="zh-CN" altLang="en-US" sz="2200" dirty="0">
                              <a:solidFill>
                                <a:schemeClr val="tx1"/>
                              </a:solidFill>
                              <a:cs typeface="+mn-ea"/>
                              <a:sym typeface="+mn-lt"/>
                            </a:endParaRPr>
                          </a:p>
                        </p:txBody>
                      </p:sp>
                      <p:sp>
                        <p:nvSpPr>
                          <p:cNvPr id="21" name="Diamond 20"/>
                          <p:cNvSpPr/>
                          <p:nvPr/>
                        </p:nvSpPr>
                        <p:spPr>
                          <a:xfrm>
                            <a:off x="7623057" y="4816714"/>
                            <a:ext cx="2648936" cy="1345570"/>
                          </a:xfrm>
                          <a:prstGeom prst="diamond">
                            <a:avLst/>
                          </a:prstGeom>
                          <a:solidFill>
                            <a:srgbClr val="9EE0F8"/>
                          </a:solidFill>
                          <a:ln>
                            <a:solidFill>
                              <a:srgbClr val="9EE0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cs typeface="+mn-ea"/>
                                <a:sym typeface="+mn-lt"/>
                              </a:rPr>
                              <a:t>P</a:t>
                            </a:r>
                            <a:r>
                              <a:rPr lang="zh-CN" altLang="en-US" sz="2200" dirty="0">
                                <a:solidFill>
                                  <a:schemeClr val="tx1"/>
                                </a:solidFill>
                                <a:cs typeface="+mn-ea"/>
                                <a:sym typeface="+mn-lt"/>
                              </a:rPr>
                              <a:t>*＞</a:t>
                            </a:r>
                            <a:r>
                              <a:rPr lang="en-US" altLang="zh-CN" sz="2200" dirty="0">
                                <a:solidFill>
                                  <a:schemeClr val="tx1"/>
                                </a:solidFill>
                                <a:cs typeface="+mn-ea"/>
                                <a:sym typeface="+mn-lt"/>
                              </a:rPr>
                              <a:t>P</a:t>
                            </a:r>
                            <a:r>
                              <a:rPr lang="zh-CN" altLang="en-US" sz="2200" dirty="0">
                                <a:solidFill>
                                  <a:schemeClr val="tx1"/>
                                </a:solidFill>
                                <a:cs typeface="+mn-ea"/>
                                <a:sym typeface="+mn-lt"/>
                              </a:rPr>
                              <a:t>且</a:t>
                            </a:r>
                            <a:endParaRPr lang="en-US" altLang="zh-CN" sz="2200" dirty="0">
                              <a:solidFill>
                                <a:schemeClr val="tx1"/>
                              </a:solidFill>
                              <a:cs typeface="+mn-ea"/>
                              <a:sym typeface="+mn-lt"/>
                            </a:endParaRPr>
                          </a:p>
                          <a:p>
                            <a:pPr algn="ctr"/>
                            <a:r>
                              <a:rPr lang="en-US" altLang="zh-CN" sz="2200" dirty="0">
                                <a:solidFill>
                                  <a:schemeClr val="tx1"/>
                                </a:solidFill>
                                <a:cs typeface="+mn-ea"/>
                                <a:sym typeface="+mn-lt"/>
                              </a:rPr>
                              <a:t>B</a:t>
                            </a:r>
                            <a:r>
                              <a:rPr lang="zh-CN" altLang="en-US" sz="2200" dirty="0">
                                <a:solidFill>
                                  <a:schemeClr val="tx1"/>
                                </a:solidFill>
                                <a:cs typeface="+mn-ea"/>
                                <a:sym typeface="+mn-lt"/>
                              </a:rPr>
                              <a:t>*＜</a:t>
                            </a:r>
                            <a:r>
                              <a:rPr lang="en-US" altLang="zh-CN" sz="2200" dirty="0">
                                <a:solidFill>
                                  <a:schemeClr val="tx1"/>
                                </a:solidFill>
                                <a:cs typeface="+mn-ea"/>
                                <a:sym typeface="+mn-lt"/>
                              </a:rPr>
                              <a:t>B</a:t>
                            </a:r>
                            <a:r>
                              <a:rPr lang="zh-CN" altLang="en-US" sz="2200" dirty="0">
                                <a:solidFill>
                                  <a:schemeClr val="tx1"/>
                                </a:solidFill>
                                <a:cs typeface="+mn-ea"/>
                                <a:sym typeface="+mn-lt"/>
                              </a:rPr>
                              <a:t>？</a:t>
                            </a:r>
                          </a:p>
                        </p:txBody>
                      </p:sp>
                      <p:cxnSp>
                        <p:nvCxnSpPr>
                          <p:cNvPr id="22" name="Straight Arrow Connector 21"/>
                          <p:cNvCxnSpPr>
                            <a:stCxn id="20" idx="3"/>
                            <a:endCxn id="21" idx="1"/>
                          </p:cNvCxnSpPr>
                          <p:nvPr/>
                        </p:nvCxnSpPr>
                        <p:spPr>
                          <a:xfrm flipV="1">
                            <a:off x="7141875" y="5489500"/>
                            <a:ext cx="481182" cy="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0626189" y="5204345"/>
                            <a:ext cx="1377063" cy="5703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tx1"/>
                                </a:solidFill>
                                <a:cs typeface="+mn-ea"/>
                                <a:sym typeface="+mn-lt"/>
                              </a:rPr>
                              <a:t>接受预定</a:t>
                            </a:r>
                          </a:p>
                        </p:txBody>
                      </p:sp>
                      <p:sp>
                        <p:nvSpPr>
                          <p:cNvPr id="24" name="Rectangle 23"/>
                          <p:cNvSpPr/>
                          <p:nvPr/>
                        </p:nvSpPr>
                        <p:spPr>
                          <a:xfrm>
                            <a:off x="8263329" y="4054947"/>
                            <a:ext cx="1368391" cy="4737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tx1"/>
                                </a:solidFill>
                                <a:cs typeface="+mn-ea"/>
                                <a:sym typeface="+mn-lt"/>
                              </a:rPr>
                              <a:t>拒绝预定</a:t>
                            </a:r>
                          </a:p>
                        </p:txBody>
                      </p:sp>
                      <p:cxnSp>
                        <p:nvCxnSpPr>
                          <p:cNvPr id="25" name="Straight Arrow Connector 24"/>
                          <p:cNvCxnSpPr>
                            <a:stCxn id="21" idx="0"/>
                            <a:endCxn id="24" idx="2"/>
                          </p:cNvCxnSpPr>
                          <p:nvPr/>
                        </p:nvCxnSpPr>
                        <p:spPr>
                          <a:xfrm flipV="1">
                            <a:off x="8947525" y="4528705"/>
                            <a:ext cx="0" cy="288008"/>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0191077" y="5063614"/>
                            <a:ext cx="504783" cy="425903"/>
                          </a:xfrm>
                          <a:prstGeom prst="rect">
                            <a:avLst/>
                          </a:prstGeom>
                          <a:noFill/>
                          <a:ln w="38100">
                            <a:noFill/>
                          </a:ln>
                        </p:spPr>
                        <p:txBody>
                          <a:bodyPr wrap="square" rtlCol="0">
                            <a:spAutoFit/>
                          </a:bodyPr>
                          <a:lstStyle/>
                          <a:p>
                            <a:r>
                              <a:rPr lang="zh-CN" altLang="en-US" dirty="0">
                                <a:latin typeface="+mn-lt"/>
                                <a:ea typeface="+mn-ea"/>
                                <a:cs typeface="+mn-ea"/>
                                <a:sym typeface="+mn-lt"/>
                              </a:rPr>
                              <a:t>是</a:t>
                            </a:r>
                          </a:p>
                        </p:txBody>
                      </p:sp>
                      <p:sp>
                        <p:nvSpPr>
                          <p:cNvPr id="27" name="TextBox 26"/>
                          <p:cNvSpPr txBox="1"/>
                          <p:nvPr/>
                        </p:nvSpPr>
                        <p:spPr>
                          <a:xfrm>
                            <a:off x="9183919" y="4605917"/>
                            <a:ext cx="548640" cy="425903"/>
                          </a:xfrm>
                          <a:prstGeom prst="rect">
                            <a:avLst/>
                          </a:prstGeom>
                          <a:noFill/>
                        </p:spPr>
                        <p:txBody>
                          <a:bodyPr wrap="square" rtlCol="0">
                            <a:spAutoFit/>
                          </a:bodyPr>
                          <a:lstStyle/>
                          <a:p>
                            <a:r>
                              <a:rPr lang="zh-CN" altLang="en-US" dirty="0">
                                <a:latin typeface="+mn-lt"/>
                                <a:ea typeface="+mn-ea"/>
                                <a:cs typeface="+mn-ea"/>
                                <a:sym typeface="+mn-lt"/>
                              </a:rPr>
                              <a:t>否</a:t>
                            </a:r>
                          </a:p>
                        </p:txBody>
                      </p:sp>
                      <p:sp>
                        <p:nvSpPr>
                          <p:cNvPr id="28" name="Rectangle 27"/>
                          <p:cNvSpPr/>
                          <p:nvPr/>
                        </p:nvSpPr>
                        <p:spPr>
                          <a:xfrm>
                            <a:off x="3611649" y="3784417"/>
                            <a:ext cx="1797149" cy="1014819"/>
                          </a:xfrm>
                          <a:prstGeom prst="rect">
                            <a:avLst/>
                          </a:prstGeom>
                          <a:solidFill>
                            <a:srgbClr val="A1E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chemeClr val="tx1"/>
                                </a:solidFill>
                                <a:cs typeface="+mn-ea"/>
                                <a:sym typeface="+mn-lt"/>
                              </a:rPr>
                              <a:t>收到订单：</a:t>
                            </a:r>
                            <a:endParaRPr lang="en-US" altLang="zh-CN" sz="2200" dirty="0">
                              <a:solidFill>
                                <a:schemeClr val="tx1"/>
                              </a:solidFill>
                              <a:cs typeface="+mn-ea"/>
                              <a:sym typeface="+mn-lt"/>
                            </a:endParaRPr>
                          </a:p>
                          <a:p>
                            <a:r>
                              <a:rPr lang="zh-CN" altLang="en-US" sz="2200" dirty="0">
                                <a:solidFill>
                                  <a:schemeClr val="tx1"/>
                                </a:solidFill>
                                <a:cs typeface="+mn-ea"/>
                                <a:sym typeface="+mn-lt"/>
                              </a:rPr>
                              <a:t>预定价格</a:t>
                            </a:r>
                            <a:r>
                              <a:rPr lang="en-US" altLang="zh-CN" sz="2200" dirty="0">
                                <a:solidFill>
                                  <a:schemeClr val="tx1"/>
                                </a:solidFill>
                                <a:cs typeface="+mn-ea"/>
                                <a:sym typeface="+mn-lt"/>
                              </a:rPr>
                              <a:t>P</a:t>
                            </a:r>
                            <a:r>
                              <a:rPr lang="zh-CN" altLang="en-US" sz="2200" dirty="0">
                                <a:solidFill>
                                  <a:schemeClr val="tx1"/>
                                </a:solidFill>
                                <a:cs typeface="+mn-ea"/>
                                <a:sym typeface="+mn-lt"/>
                              </a:rPr>
                              <a:t>*</a:t>
                            </a:r>
                            <a:endParaRPr lang="en-US" altLang="zh-CN" sz="2200" dirty="0">
                              <a:solidFill>
                                <a:schemeClr val="tx1"/>
                              </a:solidFill>
                              <a:cs typeface="+mn-ea"/>
                              <a:sym typeface="+mn-lt"/>
                            </a:endParaRPr>
                          </a:p>
                          <a:p>
                            <a:r>
                              <a:rPr lang="zh-CN" altLang="en-US" sz="2200" dirty="0">
                                <a:solidFill>
                                  <a:schemeClr val="tx1"/>
                                </a:solidFill>
                                <a:cs typeface="+mn-ea"/>
                                <a:sym typeface="+mn-lt"/>
                              </a:rPr>
                              <a:t>预订数量</a:t>
                            </a:r>
                            <a:r>
                              <a:rPr lang="en-US" altLang="zh-CN" sz="2200" dirty="0">
                                <a:solidFill>
                                  <a:schemeClr val="tx1"/>
                                </a:solidFill>
                                <a:cs typeface="+mn-ea"/>
                                <a:sym typeface="+mn-lt"/>
                              </a:rPr>
                              <a:t>B</a:t>
                            </a:r>
                            <a:r>
                              <a:rPr lang="zh-CN" altLang="en-US" sz="2200" dirty="0">
                                <a:solidFill>
                                  <a:schemeClr val="tx1"/>
                                </a:solidFill>
                                <a:cs typeface="+mn-ea"/>
                                <a:sym typeface="+mn-lt"/>
                              </a:rPr>
                              <a:t>*</a:t>
                            </a:r>
                          </a:p>
                        </p:txBody>
                      </p:sp>
                      <p:cxnSp>
                        <p:nvCxnSpPr>
                          <p:cNvPr id="29" name="Straight Arrow Connector 28"/>
                          <p:cNvCxnSpPr>
                            <a:stCxn id="24" idx="1"/>
                            <a:endCxn id="28" idx="3"/>
                          </p:cNvCxnSpPr>
                          <p:nvPr/>
                        </p:nvCxnSpPr>
                        <p:spPr>
                          <a:xfrm flipH="1">
                            <a:off x="5408798" y="4291827"/>
                            <a:ext cx="2854531"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8" idx="2"/>
                          </p:cNvCxnSpPr>
                          <p:nvPr/>
                        </p:nvCxnSpPr>
                        <p:spPr>
                          <a:xfrm>
                            <a:off x="4510224" y="4799236"/>
                            <a:ext cx="0" cy="690264"/>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Arrow Connector 14"/>
                        <p:cNvCxnSpPr>
                          <a:endCxn id="28" idx="1"/>
                        </p:cNvCxnSpPr>
                        <p:nvPr/>
                      </p:nvCxnSpPr>
                      <p:spPr>
                        <a:xfrm>
                          <a:off x="2481064" y="4291827"/>
                          <a:ext cx="1130585"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9" name="Rectangle 8"/>
                        <p:cNvSpPr/>
                        <p:nvPr/>
                      </p:nvSpPr>
                      <p:spPr>
                        <a:xfrm>
                          <a:off x="9852575" y="3957904"/>
                          <a:ext cx="1784092" cy="414997"/>
                        </a:xfrm>
                        <a:prstGeom prst="rect">
                          <a:avLst/>
                        </a:prstGeom>
                        <a:solidFill>
                          <a:srgbClr val="9E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panose="02040503050406030204" pitchFamily="18" charset="0"/>
                                    <a:cs typeface="+mn-ea"/>
                                    <a:sym typeface="+mn-lt"/>
                                  </a:rPr>
                                  <m:t>𝑏</m:t>
                                </m:r>
                                <m:r>
                                  <a:rPr lang="en-US" altLang="zh-CN" i="1" dirty="0" smtClean="0">
                                    <a:solidFill>
                                      <a:schemeClr val="tx1"/>
                                    </a:solidFill>
                                    <a:latin typeface="Cambria Math" panose="02040503050406030204" pitchFamily="18" charset="0"/>
                                    <a:cs typeface="+mn-ea"/>
                                    <a:sym typeface="+mn-lt"/>
                                  </a:rPr>
                                  <m:t>→</m:t>
                                </m:r>
                                <m:r>
                                  <a:rPr lang="en-US" altLang="zh-CN" i="1" dirty="0" smtClean="0">
                                    <a:solidFill>
                                      <a:schemeClr val="tx1"/>
                                    </a:solidFill>
                                    <a:latin typeface="Cambria Math" panose="02040503050406030204" pitchFamily="18" charset="0"/>
                                    <a:cs typeface="+mn-ea"/>
                                    <a:sym typeface="+mn-lt"/>
                                  </a:rPr>
                                  <m:t>𝑏</m:t>
                                </m:r>
                                <m:r>
                                  <a:rPr lang="en-US" altLang="zh-CN" i="1" dirty="0" smtClean="0">
                                    <a:solidFill>
                                      <a:schemeClr val="tx1"/>
                                    </a:solidFill>
                                    <a:latin typeface="Cambria Math" panose="02040503050406030204" pitchFamily="18" charset="0"/>
                                    <a:cs typeface="+mn-ea"/>
                                    <a:sym typeface="+mn-lt"/>
                                  </a:rPr>
                                  <m:t>−</m:t>
                                </m:r>
                                <m:sSup>
                                  <m:sSupPr>
                                    <m:ctrlPr>
                                      <a:rPr lang="en-US" altLang="zh-CN" i="1" dirty="0" smtClean="0">
                                        <a:solidFill>
                                          <a:schemeClr val="tx1"/>
                                        </a:solidFill>
                                        <a:latin typeface="Cambria Math" panose="02040503050406030204" pitchFamily="18" charset="0"/>
                                        <a:cs typeface="+mn-ea"/>
                                        <a:sym typeface="+mn-lt"/>
                                      </a:rPr>
                                    </m:ctrlPr>
                                  </m:sSupPr>
                                  <m:e>
                                    <m:r>
                                      <m:rPr>
                                        <m:sty m:val="p"/>
                                      </m:rPr>
                                      <a:rPr lang="en-US" altLang="zh-CN" i="1" dirty="0">
                                        <a:solidFill>
                                          <a:schemeClr val="tx1"/>
                                        </a:solidFill>
                                        <a:latin typeface="Cambria Math" panose="02040503050406030204" pitchFamily="18" charset="0"/>
                                        <a:cs typeface="+mn-ea"/>
                                        <a:sym typeface="+mn-lt"/>
                                      </a:rPr>
                                      <m:t>B</m:t>
                                    </m:r>
                                  </m:e>
                                  <m:sup>
                                    <m:r>
                                      <a:rPr lang="zh-CN" altLang="en-US" i="1" dirty="0">
                                        <a:solidFill>
                                          <a:schemeClr val="tx1"/>
                                        </a:solidFill>
                                        <a:latin typeface="Cambria Math" panose="02040503050406030204" pitchFamily="18" charset="0"/>
                                        <a:cs typeface="+mn-ea"/>
                                        <a:sym typeface="+mn-lt"/>
                                      </a:rPr>
                                      <m:t>∗</m:t>
                                    </m:r>
                                  </m:sup>
                                </m:sSup>
                              </m:oMath>
                            </m:oMathPara>
                          </a14:m>
                          <a:endParaRPr lang="zh-CN" altLang="en-US" dirty="0">
                            <a:cs typeface="+mn-ea"/>
                            <a:sym typeface="+mn-lt"/>
                          </a:endParaRPr>
                        </a:p>
                      </p:txBody>
                    </p:sp>
                  </mc:Choice>
                  <mc:Fallback xmlns="">
                    <p:sp>
                      <p:nvSpPr>
                        <p:cNvPr id="9" name="Rectangle 8"/>
                        <p:cNvSpPr>
                          <a:spLocks noRot="1" noChangeAspect="1" noMove="1" noResize="1" noEditPoints="1" noAdjustHandles="1" noChangeArrowheads="1" noChangeShapeType="1" noTextEdit="1"/>
                        </p:cNvSpPr>
                        <p:nvPr/>
                      </p:nvSpPr>
                      <p:spPr>
                        <a:xfrm>
                          <a:off x="9852575" y="3957904"/>
                          <a:ext cx="1784092" cy="414997"/>
                        </a:xfrm>
                        <a:prstGeom prst="rect">
                          <a:avLst/>
                        </a:prstGeom>
                        <a:blipFill>
                          <a:blip r:embed="rId2"/>
                          <a:stretch>
                            <a:fillRect b="-4412"/>
                          </a:stretch>
                        </a:blipFill>
                        <a:ln>
                          <a:noFill/>
                        </a:ln>
                      </p:spPr>
                      <p:txBody>
                        <a:bodyPr/>
                        <a:lstStyle/>
                        <a:p>
                          <a:r>
                            <a:rPr lang="zh-CN" altLang="en-US">
                              <a:noFill/>
                            </a:rPr>
                            <a:t> </a:t>
                          </a:r>
                        </a:p>
                      </p:txBody>
                    </p:sp>
                  </mc:Fallback>
                </mc:AlternateContent>
                <p:cxnSp>
                  <p:nvCxnSpPr>
                    <p:cNvPr id="10" name="Straight Arrow Connector 9"/>
                    <p:cNvCxnSpPr>
                      <a:stCxn id="23" idx="0"/>
                      <a:endCxn id="9" idx="2"/>
                    </p:cNvCxnSpPr>
                    <p:nvPr/>
                  </p:nvCxnSpPr>
                  <p:spPr>
                    <a:xfrm flipV="1">
                      <a:off x="10736292" y="4372901"/>
                      <a:ext cx="8329" cy="99064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p:cNvCxnSpPr>
                      <a:stCxn id="9" idx="0"/>
                      <a:endCxn id="28" idx="0"/>
                    </p:cNvCxnSpPr>
                    <p:nvPr/>
                  </p:nvCxnSpPr>
                  <p:spPr>
                    <a:xfrm rot="16200000" flipV="1">
                      <a:off x="7271449" y="484732"/>
                      <a:ext cx="133519" cy="6812826"/>
                    </a:xfrm>
                    <a:prstGeom prst="bentConnector3">
                      <a:avLst>
                        <a:gd name="adj1" fmla="val 27121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6563446" y="5198481"/>
                    <a:ext cx="661181" cy="461665"/>
                  </a:xfrm>
                  <a:prstGeom prst="rect">
                    <a:avLst/>
                  </a:prstGeom>
                  <a:noFill/>
                </p:spPr>
                <p:txBody>
                  <a:bodyPr wrap="square" rtlCol="0">
                    <a:spAutoFit/>
                  </a:bodyPr>
                  <a:lstStyle/>
                  <a:p>
                    <a:r>
                      <a:rPr lang="zh-CN" altLang="en-US" b="1" dirty="0">
                        <a:solidFill>
                          <a:schemeClr val="accent6"/>
                        </a:solidFill>
                        <a:latin typeface="+mn-lt"/>
                        <a:ea typeface="+mn-ea"/>
                        <a:cs typeface="+mn-ea"/>
                        <a:sym typeface="+mn-lt"/>
                      </a:rPr>
                      <a:t>③</a:t>
                    </a:r>
                  </a:p>
                </p:txBody>
              </p:sp>
              <p:sp>
                <p:nvSpPr>
                  <p:cNvPr id="7" name="TextBox 6"/>
                  <p:cNvSpPr txBox="1"/>
                  <p:nvPr/>
                </p:nvSpPr>
                <p:spPr>
                  <a:xfrm>
                    <a:off x="10731484" y="4714865"/>
                    <a:ext cx="661181" cy="461665"/>
                  </a:xfrm>
                  <a:prstGeom prst="rect">
                    <a:avLst/>
                  </a:prstGeom>
                  <a:noFill/>
                </p:spPr>
                <p:txBody>
                  <a:bodyPr wrap="square" rtlCol="0">
                    <a:spAutoFit/>
                  </a:bodyPr>
                  <a:lstStyle/>
                  <a:p>
                    <a:r>
                      <a:rPr lang="zh-CN" altLang="en-US" b="1" dirty="0">
                        <a:solidFill>
                          <a:schemeClr val="accent6"/>
                        </a:solidFill>
                        <a:latin typeface="+mn-lt"/>
                        <a:ea typeface="+mn-ea"/>
                        <a:cs typeface="+mn-ea"/>
                        <a:sym typeface="+mn-lt"/>
                      </a:rPr>
                      <a:t>④</a:t>
                    </a:r>
                  </a:p>
                </p:txBody>
              </p:sp>
            </p:grpSp>
            <p:sp>
              <p:nvSpPr>
                <p:cNvPr id="31" name="TextBox 30"/>
                <p:cNvSpPr txBox="1"/>
                <p:nvPr/>
              </p:nvSpPr>
              <p:spPr>
                <a:xfrm>
                  <a:off x="1185246" y="4450540"/>
                  <a:ext cx="661181" cy="461665"/>
                </a:xfrm>
                <a:prstGeom prst="rect">
                  <a:avLst/>
                </a:prstGeom>
                <a:noFill/>
              </p:spPr>
              <p:txBody>
                <a:bodyPr wrap="square" rtlCol="0">
                  <a:spAutoFit/>
                </a:bodyPr>
                <a:lstStyle/>
                <a:p>
                  <a:r>
                    <a:rPr lang="zh-CN" altLang="en-US" b="1" dirty="0">
                      <a:solidFill>
                        <a:schemeClr val="accent6"/>
                      </a:solidFill>
                      <a:latin typeface="+mn-lt"/>
                      <a:ea typeface="+mn-ea"/>
                      <a:cs typeface="+mn-ea"/>
                      <a:sym typeface="+mn-lt"/>
                    </a:rPr>
                    <a:t>①</a:t>
                  </a:r>
                </a:p>
              </p:txBody>
            </p:sp>
            <p:sp>
              <p:nvSpPr>
                <p:cNvPr id="32" name="TextBox 31"/>
                <p:cNvSpPr txBox="1"/>
                <p:nvPr/>
              </p:nvSpPr>
              <p:spPr>
                <a:xfrm>
                  <a:off x="3881855" y="4914558"/>
                  <a:ext cx="661181" cy="461665"/>
                </a:xfrm>
                <a:prstGeom prst="rect">
                  <a:avLst/>
                </a:prstGeom>
                <a:noFill/>
              </p:spPr>
              <p:txBody>
                <a:bodyPr wrap="square" rtlCol="0">
                  <a:spAutoFit/>
                </a:bodyPr>
                <a:lstStyle/>
                <a:p>
                  <a:r>
                    <a:rPr lang="zh-CN" altLang="en-US" b="1" dirty="0">
                      <a:solidFill>
                        <a:schemeClr val="accent6"/>
                      </a:solidFill>
                      <a:latin typeface="+mn-lt"/>
                      <a:ea typeface="+mn-ea"/>
                      <a:cs typeface="+mn-ea"/>
                      <a:sym typeface="+mn-lt"/>
                    </a:rPr>
                    <a:t>②</a:t>
                  </a:r>
                </a:p>
              </p:txBody>
            </p:sp>
          </p:grpSp>
          <p:cxnSp>
            <p:nvCxnSpPr>
              <p:cNvPr id="37" name="Straight Arrow Connector 36"/>
              <p:cNvCxnSpPr/>
              <p:nvPr/>
            </p:nvCxnSpPr>
            <p:spPr>
              <a:xfrm flipH="1" flipV="1">
                <a:off x="10272330" y="3487053"/>
                <a:ext cx="1377062" cy="5615"/>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8593665" y="3108546"/>
                <a:ext cx="1678665" cy="757015"/>
              </a:xfrm>
              <a:prstGeom prst="rect">
                <a:avLst/>
              </a:prstGeom>
              <a:solidFill>
                <a:srgbClr val="A1E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chemeClr val="tx1"/>
                    </a:solidFill>
                    <a:cs typeface="+mn-ea"/>
                    <a:sym typeface="+mn-lt"/>
                  </a:rPr>
                  <a:t>取消订单：</a:t>
                </a:r>
                <a:endParaRPr lang="en-US" altLang="zh-CN" sz="2200" dirty="0">
                  <a:solidFill>
                    <a:schemeClr val="tx1"/>
                  </a:solidFill>
                  <a:cs typeface="+mn-ea"/>
                  <a:sym typeface="+mn-lt"/>
                </a:endParaRPr>
              </a:p>
              <a:p>
                <a:r>
                  <a:rPr lang="zh-CN" altLang="en-US" sz="2200" dirty="0">
                    <a:solidFill>
                      <a:schemeClr val="tx1"/>
                    </a:solidFill>
                    <a:cs typeface="+mn-ea"/>
                    <a:sym typeface="+mn-lt"/>
                  </a:rPr>
                  <a:t>预订数量</a:t>
                </a:r>
                <a:r>
                  <a:rPr lang="en-US" altLang="zh-CN" sz="2200" dirty="0">
                    <a:solidFill>
                      <a:schemeClr val="tx1"/>
                    </a:solidFill>
                    <a:cs typeface="+mn-ea"/>
                    <a:sym typeface="+mn-lt"/>
                  </a:rPr>
                  <a:t>B</a:t>
                </a:r>
                <a:r>
                  <a:rPr lang="zh-CN" altLang="en-US" sz="2200" dirty="0">
                    <a:solidFill>
                      <a:schemeClr val="tx1"/>
                    </a:solidFill>
                    <a:cs typeface="+mn-ea"/>
                    <a:sym typeface="+mn-lt"/>
                  </a:rPr>
                  <a:t>*</a:t>
                </a:r>
              </a:p>
            </p:txBody>
          </p:sp>
          <p:cxnSp>
            <p:nvCxnSpPr>
              <p:cNvPr id="40" name="Straight Arrow Connector 39"/>
              <p:cNvCxnSpPr/>
              <p:nvPr/>
            </p:nvCxnSpPr>
            <p:spPr>
              <a:xfrm flipH="1">
                <a:off x="7562777" y="3492668"/>
                <a:ext cx="101389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p:cNvSpPr/>
                  <p:nvPr/>
                </p:nvSpPr>
                <p:spPr>
                  <a:xfrm>
                    <a:off x="5778685" y="3285170"/>
                    <a:ext cx="1784092" cy="414997"/>
                  </a:xfrm>
                  <a:prstGeom prst="rect">
                    <a:avLst/>
                  </a:prstGeom>
                  <a:solidFill>
                    <a:srgbClr val="9E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panose="02040503050406030204" pitchFamily="18" charset="0"/>
                              <a:cs typeface="+mn-ea"/>
                              <a:sym typeface="+mn-lt"/>
                            </a:rPr>
                            <m:t>𝑏</m:t>
                          </m:r>
                          <m:r>
                            <a:rPr lang="en-US" altLang="zh-CN" i="1" dirty="0" smtClean="0">
                              <a:solidFill>
                                <a:schemeClr val="tx1"/>
                              </a:solidFill>
                              <a:latin typeface="Cambria Math" panose="02040503050406030204" pitchFamily="18" charset="0"/>
                              <a:cs typeface="+mn-ea"/>
                              <a:sym typeface="+mn-lt"/>
                            </a:rPr>
                            <m:t>→</m:t>
                          </m:r>
                          <m:r>
                            <a:rPr lang="en-US" altLang="zh-CN" i="1" dirty="0" smtClean="0">
                              <a:solidFill>
                                <a:schemeClr val="tx1"/>
                              </a:solidFill>
                              <a:latin typeface="Cambria Math" panose="02040503050406030204" pitchFamily="18" charset="0"/>
                              <a:cs typeface="+mn-ea"/>
                              <a:sym typeface="+mn-lt"/>
                            </a:rPr>
                            <m:t>𝑏</m:t>
                          </m:r>
                          <m:r>
                            <a:rPr lang="en-US" altLang="zh-CN" i="1" dirty="0">
                              <a:solidFill>
                                <a:schemeClr val="tx1"/>
                              </a:solidFill>
                              <a:latin typeface="Cambria Math" panose="02040503050406030204" pitchFamily="18" charset="0"/>
                              <a:cs typeface="+mn-ea"/>
                              <a:sym typeface="+mn-lt"/>
                            </a:rPr>
                            <m:t>+</m:t>
                          </m:r>
                          <m:sSup>
                            <m:sSupPr>
                              <m:ctrlPr>
                                <a:rPr lang="en-US" altLang="zh-CN" i="1" dirty="0" smtClean="0">
                                  <a:solidFill>
                                    <a:schemeClr val="tx1"/>
                                  </a:solidFill>
                                  <a:latin typeface="Cambria Math" panose="02040503050406030204" pitchFamily="18" charset="0"/>
                                  <a:cs typeface="+mn-ea"/>
                                  <a:sym typeface="+mn-lt"/>
                                </a:rPr>
                              </m:ctrlPr>
                            </m:sSupPr>
                            <m:e>
                              <m:r>
                                <m:rPr>
                                  <m:sty m:val="p"/>
                                </m:rPr>
                                <a:rPr lang="en-US" altLang="zh-CN" i="1" dirty="0">
                                  <a:solidFill>
                                    <a:schemeClr val="tx1"/>
                                  </a:solidFill>
                                  <a:latin typeface="Cambria Math" panose="02040503050406030204" pitchFamily="18" charset="0"/>
                                  <a:cs typeface="+mn-ea"/>
                                  <a:sym typeface="+mn-lt"/>
                                </a:rPr>
                                <m:t>B</m:t>
                              </m:r>
                            </m:e>
                            <m:sup>
                              <m:r>
                                <a:rPr lang="zh-CN" altLang="en-US" i="1" dirty="0">
                                  <a:solidFill>
                                    <a:schemeClr val="tx1"/>
                                  </a:solidFill>
                                  <a:latin typeface="Cambria Math" panose="02040503050406030204" pitchFamily="18" charset="0"/>
                                  <a:cs typeface="+mn-ea"/>
                                  <a:sym typeface="+mn-lt"/>
                                </a:rPr>
                                <m:t>∗</m:t>
                              </m:r>
                            </m:sup>
                          </m:sSup>
                        </m:oMath>
                      </m:oMathPara>
                    </a14:m>
                    <a:endParaRPr lang="zh-CN" altLang="en-US" dirty="0">
                      <a:cs typeface="+mn-ea"/>
                      <a:sym typeface="+mn-lt"/>
                    </a:endParaRPr>
                  </a:p>
                </p:txBody>
              </p:sp>
            </mc:Choice>
            <mc:Fallback xmlns="">
              <p:sp>
                <p:nvSpPr>
                  <p:cNvPr id="41" name="Rectangle 40"/>
                  <p:cNvSpPr>
                    <a:spLocks noRot="1" noChangeAspect="1" noMove="1" noResize="1" noEditPoints="1" noAdjustHandles="1" noChangeArrowheads="1" noChangeShapeType="1" noTextEdit="1"/>
                  </p:cNvSpPr>
                  <p:nvPr/>
                </p:nvSpPr>
                <p:spPr>
                  <a:xfrm>
                    <a:off x="5778685" y="3285170"/>
                    <a:ext cx="1784092" cy="414997"/>
                  </a:xfrm>
                  <a:prstGeom prst="rect">
                    <a:avLst/>
                  </a:prstGeom>
                  <a:blipFill>
                    <a:blip r:embed="rId3"/>
                    <a:stretch>
                      <a:fillRect b="-4412"/>
                    </a:stretch>
                  </a:blipFill>
                  <a:ln>
                    <a:noFill/>
                  </a:ln>
                </p:spPr>
                <p:txBody>
                  <a:bodyPr/>
                  <a:lstStyle/>
                  <a:p>
                    <a:r>
                      <a:rPr lang="zh-CN" altLang="en-US">
                        <a:noFill/>
                      </a:rPr>
                      <a:t> </a:t>
                    </a:r>
                  </a:p>
                </p:txBody>
              </p:sp>
            </mc:Fallback>
          </mc:AlternateContent>
          <p:cxnSp>
            <p:nvCxnSpPr>
              <p:cNvPr id="42" name="Connector: Elbow 41"/>
              <p:cNvCxnSpPr>
                <a:stCxn id="41" idx="1"/>
                <a:endCxn id="28" idx="0"/>
              </p:cNvCxnSpPr>
              <p:nvPr/>
            </p:nvCxnSpPr>
            <p:spPr>
              <a:xfrm rot="10800000" flipV="1">
                <a:off x="4156365" y="3492668"/>
                <a:ext cx="1622321" cy="686141"/>
              </a:xfrm>
              <a:prstGeom prst="bent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TextBox 48"/>
            <p:cNvSpPr txBox="1"/>
            <p:nvPr/>
          </p:nvSpPr>
          <p:spPr>
            <a:xfrm>
              <a:off x="10625047" y="3068040"/>
              <a:ext cx="661181" cy="461665"/>
            </a:xfrm>
            <a:prstGeom prst="rect">
              <a:avLst/>
            </a:prstGeom>
            <a:noFill/>
          </p:spPr>
          <p:txBody>
            <a:bodyPr wrap="square" rtlCol="0">
              <a:spAutoFit/>
            </a:bodyPr>
            <a:lstStyle/>
            <a:p>
              <a:r>
                <a:rPr lang="zh-CN" altLang="en-US" b="1" dirty="0">
                  <a:solidFill>
                    <a:schemeClr val="accent6"/>
                  </a:solidFill>
                  <a:latin typeface="+mn-lt"/>
                  <a:ea typeface="+mn-ea"/>
                  <a:cs typeface="+mn-ea"/>
                  <a:sym typeface="+mn-lt"/>
                </a:rPr>
                <a:t>⑤</a:t>
              </a:r>
            </a:p>
          </p:txBody>
        </p:sp>
        <p:sp>
          <p:nvSpPr>
            <p:cNvPr id="48" name="TextBox 47"/>
            <p:cNvSpPr txBox="1"/>
            <p:nvPr/>
          </p:nvSpPr>
          <p:spPr>
            <a:xfrm>
              <a:off x="2382617" y="6290656"/>
              <a:ext cx="661181" cy="461665"/>
            </a:xfrm>
            <a:prstGeom prst="rect">
              <a:avLst/>
            </a:prstGeom>
            <a:noFill/>
          </p:spPr>
          <p:txBody>
            <a:bodyPr wrap="square" rtlCol="0">
              <a:spAutoFit/>
            </a:bodyPr>
            <a:lstStyle/>
            <a:p>
              <a:r>
                <a:rPr lang="zh-CN" altLang="en-US" b="1" dirty="0">
                  <a:solidFill>
                    <a:schemeClr val="accent6"/>
                  </a:solidFill>
                  <a:latin typeface="+mn-lt"/>
                  <a:ea typeface="+mn-ea"/>
                  <a:cs typeface="+mn-ea"/>
                  <a:sym typeface="+mn-lt"/>
                </a:rPr>
                <a:t>⑥</a:t>
              </a:r>
            </a:p>
          </p:txBody>
        </p:sp>
        <p:sp>
          <p:nvSpPr>
            <p:cNvPr id="50" name="Rectangle 49"/>
            <p:cNvSpPr/>
            <p:nvPr/>
          </p:nvSpPr>
          <p:spPr>
            <a:xfrm>
              <a:off x="2149601" y="6689160"/>
              <a:ext cx="1435324" cy="6880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tx1"/>
                  </a:solidFill>
                  <a:cs typeface="+mn-ea"/>
                  <a:sym typeface="+mn-lt"/>
                </a:rPr>
                <a:t>定期优化</a:t>
              </a:r>
            </a:p>
          </p:txBody>
        </p:sp>
        <p:cxnSp>
          <p:nvCxnSpPr>
            <p:cNvPr id="51" name="Straight Arrow Connector 50"/>
            <p:cNvCxnSpPr>
              <a:stCxn id="50" idx="0"/>
              <a:endCxn id="18" idx="2"/>
            </p:cNvCxnSpPr>
            <p:nvPr/>
          </p:nvCxnSpPr>
          <p:spPr>
            <a:xfrm flipV="1">
              <a:off x="2867263" y="6371071"/>
              <a:ext cx="0" cy="318089"/>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8042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内容占位符 4"/>
          <p:cNvSpPr>
            <a:spLocks noGrp="1"/>
          </p:cNvSpPr>
          <p:nvPr>
            <p:ph sz="quarter" idx="13"/>
          </p:nvPr>
        </p:nvSpPr>
        <p:spPr/>
        <p:txBody>
          <a:bodyPr/>
          <a:lstStyle/>
          <a:p>
            <a:endParaRPr lang="zh-CN" altLang="en-US"/>
          </a:p>
        </p:txBody>
      </p:sp>
    </p:spTree>
    <p:extLst>
      <p:ext uri="{BB962C8B-B14F-4D97-AF65-F5344CB8AC3E}">
        <p14:creationId xmlns:p14="http://schemas.microsoft.com/office/powerpoint/2010/main" val="18940456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内容占位符 4"/>
          <p:cNvSpPr>
            <a:spLocks noGrp="1"/>
          </p:cNvSpPr>
          <p:nvPr>
            <p:ph sz="quarter" idx="13"/>
          </p:nvPr>
        </p:nvSpPr>
        <p:spPr/>
        <p:txBody>
          <a:bodyPr/>
          <a:lstStyle/>
          <a:p>
            <a:endParaRPr lang="zh-CN" altLang="en-US"/>
          </a:p>
        </p:txBody>
      </p:sp>
    </p:spTree>
    <p:extLst>
      <p:ext uri="{BB962C8B-B14F-4D97-AF65-F5344CB8AC3E}">
        <p14:creationId xmlns:p14="http://schemas.microsoft.com/office/powerpoint/2010/main" val="21087414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竞价和机会成本</a:t>
            </a:r>
            <a:endParaRPr lang="zh-CN" altLang="en-US" dirty="0">
              <a:sym typeface="+mn-lt"/>
            </a:endParaRPr>
          </a:p>
        </p:txBody>
      </p:sp>
      <p:sp>
        <p:nvSpPr>
          <p:cNvPr id="3" name="内容占位符 2"/>
          <p:cNvSpPr>
            <a:spLocks noGrp="1"/>
          </p:cNvSpPr>
          <p:nvPr>
            <p:ph sz="quarter" idx="13"/>
          </p:nvPr>
        </p:nvSpPr>
        <p:spPr/>
        <p:txBody>
          <a:bodyPr>
            <a:normAutofit fontScale="77500" lnSpcReduction="20000"/>
          </a:bodyPr>
          <a:lstStyle/>
          <a:p>
            <a:r>
              <a:rPr lang="zh-CN" altLang="en-US">
                <a:sym typeface="+mn-lt"/>
              </a:rPr>
              <a:t>竞价：航段上接受下一位顾客的最低价格；</a:t>
            </a:r>
            <a:endParaRPr lang="en-US" altLang="zh-CN">
              <a:sym typeface="+mn-lt"/>
            </a:endParaRPr>
          </a:p>
          <a:p>
            <a:r>
              <a:rPr lang="zh-CN" altLang="en-US">
                <a:sym typeface="+mn-lt"/>
              </a:rPr>
              <a:t>机会成本：增加一个座位带来收入的提高；</a:t>
            </a:r>
            <a:endParaRPr lang="en-US" altLang="zh-CN">
              <a:sym typeface="+mn-lt"/>
            </a:endParaRPr>
          </a:p>
          <a:p>
            <a:r>
              <a:rPr lang="zh-CN" altLang="en-US">
                <a:sym typeface="+mn-lt"/>
              </a:rPr>
              <a:t>替代成本：减少一个座位带来收入的下降；</a:t>
            </a:r>
            <a:endParaRPr lang="en-US" altLang="zh-CN">
              <a:sym typeface="+mn-lt"/>
            </a:endParaRPr>
          </a:p>
          <a:p>
            <a:r>
              <a:rPr lang="zh-CN" altLang="en-US">
                <a:sym typeface="+mn-lt"/>
              </a:rPr>
              <a:t>网络线性规划中产能约束的边际值；</a:t>
            </a:r>
            <a:endParaRPr lang="en-US" altLang="zh-CN">
              <a:sym typeface="+mn-lt"/>
            </a:endParaRPr>
          </a:p>
          <a:p>
            <a:r>
              <a:rPr lang="zh-CN" altLang="en-US">
                <a:sym typeface="+mn-lt"/>
              </a:rPr>
              <a:t>单航段问题中关闭的最高价格等级和开放的最低价格等级之间的边界值。</a:t>
            </a:r>
            <a:endParaRPr lang="en-US" altLang="zh-CN">
              <a:sym typeface="+mn-lt"/>
            </a:endParaRPr>
          </a:p>
          <a:p>
            <a:r>
              <a:rPr lang="zh-CN" altLang="en-US">
                <a:sym typeface="+mn-lt"/>
              </a:rPr>
              <a:t>闭桶边界值：</a:t>
            </a:r>
            <a:r>
              <a:rPr lang="en-US" altLang="zh-CN">
                <a:sym typeface="+mn-lt"/>
              </a:rPr>
              <a:t> </a:t>
            </a:r>
            <a:r>
              <a:rPr lang="zh-CN" altLang="en-US">
                <a:sym typeface="+mn-lt"/>
              </a:rPr>
              <a:t>虚拟嵌套中航段上关闭的最高存储桶和开放的最低存储桶之间的边界值。</a:t>
            </a:r>
            <a:endParaRPr lang="en-US" altLang="zh-CN">
              <a:sym typeface="+mn-lt"/>
            </a:endParaRPr>
          </a:p>
          <a:p>
            <a:r>
              <a:rPr lang="zh-CN" altLang="en-US">
                <a:sym typeface="+mn-lt"/>
              </a:rPr>
              <a:t>注：上述六种定义近似相同。</a:t>
            </a:r>
            <a:endParaRPr lang="en-US" altLang="zh-CN" dirty="0">
              <a:sym typeface="+mn-l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竞价的计算</a:t>
            </a:r>
            <a:endParaRPr lang="zh-CN" altLang="en-US" dirty="0">
              <a:sym typeface="+mn-lt"/>
            </a:endParaRPr>
          </a:p>
        </p:txBody>
      </p:sp>
      <p:sp>
        <p:nvSpPr>
          <p:cNvPr id="3" name="内容占位符 2"/>
          <p:cNvSpPr>
            <a:spLocks noGrp="1"/>
          </p:cNvSpPr>
          <p:nvPr>
            <p:ph sz="quarter" idx="13"/>
          </p:nvPr>
        </p:nvSpPr>
        <p:spPr/>
        <p:txBody>
          <a:bodyPr/>
          <a:lstStyle/>
          <a:p>
            <a:r>
              <a:rPr lang="zh-CN" altLang="en-US">
                <a:sym typeface="+mn-lt"/>
              </a:rPr>
              <a:t>线性规划（灵敏度分析）；</a:t>
            </a:r>
            <a:endParaRPr lang="en-US" altLang="zh-CN">
              <a:sym typeface="+mn-lt"/>
            </a:endParaRPr>
          </a:p>
          <a:p>
            <a:pPr lvl="1"/>
            <a:r>
              <a:rPr lang="zh-CN" altLang="en-US">
                <a:sym typeface="+mn-lt"/>
              </a:rPr>
              <a:t>竞价等于边际资源价值（影子价格）</a:t>
            </a:r>
            <a:endParaRPr lang="en-US" altLang="zh-CN">
              <a:sym typeface="+mn-lt"/>
            </a:endParaRPr>
          </a:p>
          <a:p>
            <a:r>
              <a:rPr lang="zh-CN" altLang="en-US">
                <a:sym typeface="+mn-lt"/>
              </a:rPr>
              <a:t>序贯估计。</a:t>
            </a:r>
            <a:endParaRPr lang="en-US" altLang="zh-CN" dirty="0">
              <a:sym typeface="+mn-l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竞价的应用</a:t>
            </a:r>
            <a:endParaRPr lang="zh-CN" altLang="en-US" dirty="0">
              <a:sym typeface="+mn-lt"/>
            </a:endParaRPr>
          </a:p>
        </p:txBody>
      </p:sp>
      <p:sp>
        <p:nvSpPr>
          <p:cNvPr id="3" name="内容占位符 2"/>
          <p:cNvSpPr>
            <a:spLocks noGrp="1"/>
          </p:cNvSpPr>
          <p:nvPr>
            <p:ph sz="quarter" idx="13"/>
          </p:nvPr>
        </p:nvSpPr>
        <p:spPr/>
        <p:txBody>
          <a:bodyPr/>
          <a:lstStyle/>
          <a:p>
            <a:r>
              <a:rPr lang="zh-CN" altLang="en-US">
                <a:sym typeface="+mn-lt"/>
              </a:rPr>
              <a:t>例 </a:t>
            </a:r>
            <a:r>
              <a:rPr lang="en-US" altLang="zh-CN">
                <a:sym typeface="+mn-lt"/>
              </a:rPr>
              <a:t>: Rent-a-Lemon </a:t>
            </a:r>
            <a:r>
              <a:rPr lang="zh-CN" altLang="en-US">
                <a:sym typeface="+mn-lt"/>
              </a:rPr>
              <a:t>汽车租赁公司在旧金山机场和圣何塞机场都有租车业务，两个机场相距 </a:t>
            </a:r>
            <a:r>
              <a:rPr lang="en-US" altLang="zh-CN">
                <a:sym typeface="+mn-lt"/>
              </a:rPr>
              <a:t>40 </a:t>
            </a:r>
            <a:r>
              <a:rPr lang="zh-CN" altLang="en-US">
                <a:sym typeface="+mn-lt"/>
              </a:rPr>
              <a:t>公里。把车辆从一个机场调往另一个机场再返回，每辆花费</a:t>
            </a:r>
            <a:r>
              <a:rPr lang="en-US" altLang="zh-CN">
                <a:sym typeface="+mn-lt"/>
              </a:rPr>
              <a:t> $10. </a:t>
            </a:r>
            <a:r>
              <a:rPr lang="zh-CN" altLang="en-US">
                <a:sym typeface="+mn-lt"/>
              </a:rPr>
              <a:t>未来两周内，旧金山机场的竞价是为 </a:t>
            </a:r>
            <a:r>
              <a:rPr lang="en-US" altLang="zh-CN">
                <a:sym typeface="+mn-lt"/>
              </a:rPr>
              <a:t>$73</a:t>
            </a:r>
            <a:r>
              <a:rPr lang="zh-CN" altLang="en-US">
                <a:sym typeface="+mn-lt"/>
              </a:rPr>
              <a:t>，圣何塞机场的竞价为</a:t>
            </a:r>
            <a:r>
              <a:rPr lang="en-US" altLang="zh-CN">
                <a:sym typeface="+mn-lt"/>
              </a:rPr>
              <a:t> $22</a:t>
            </a:r>
            <a:r>
              <a:rPr lang="zh-CN" altLang="en-US">
                <a:sym typeface="+mn-lt"/>
              </a:rPr>
              <a:t>。</a:t>
            </a:r>
            <a:endParaRPr lang="en-US" altLang="zh-CN">
              <a:sym typeface="+mn-lt"/>
            </a:endParaRPr>
          </a:p>
          <a:p>
            <a:r>
              <a:rPr lang="zh-CN" altLang="en-US">
                <a:sym typeface="+mn-lt"/>
              </a:rPr>
              <a:t>分析：把车辆从圣何塞调往旧金山的期望净利润为</a:t>
            </a:r>
            <a:r>
              <a:rPr lang="en-US" altLang="zh-CN">
                <a:sym typeface="+mn-lt"/>
              </a:rPr>
              <a:t> $73 -22 -10 = $41.</a:t>
            </a:r>
            <a:endParaRPr lang="en-US" altLang="zh-CN" dirty="0">
              <a:sym typeface="+mn-lt"/>
            </a:endParaRPr>
          </a:p>
        </p:txBody>
      </p:sp>
    </p:spTree>
    <p:extLst>
      <p:ext uri="{BB962C8B-B14F-4D97-AF65-F5344CB8AC3E}">
        <p14:creationId xmlns:p14="http://schemas.microsoft.com/office/powerpoint/2010/main" val="4065306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线型网络</a:t>
            </a:r>
            <a:endParaRPr lang="zh-CN" altLang="en-US" dirty="0">
              <a:sym typeface="+mn-lt"/>
            </a:endParaRPr>
          </a:p>
        </p:txBody>
      </p:sp>
      <p:sp>
        <p:nvSpPr>
          <p:cNvPr id="18" name="内容占位符 17"/>
          <p:cNvSpPr>
            <a:spLocks noGrp="1"/>
          </p:cNvSpPr>
          <p:nvPr>
            <p:ph sz="quarter" idx="13"/>
          </p:nvPr>
        </p:nvSpPr>
        <p:spPr/>
        <p:txBody>
          <a:bodyPr/>
          <a:lstStyle/>
          <a:p>
            <a:endParaRPr lang="zh-CN" altLang="en-US"/>
          </a:p>
        </p:txBody>
      </p:sp>
      <p:sp>
        <p:nvSpPr>
          <p:cNvPr id="5" name="Oval 4"/>
          <p:cNvSpPr/>
          <p:nvPr/>
        </p:nvSpPr>
        <p:spPr>
          <a:xfrm>
            <a:off x="2944483" y="2024332"/>
            <a:ext cx="425570" cy="414068"/>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 name="Oval 5"/>
          <p:cNvSpPr/>
          <p:nvPr/>
        </p:nvSpPr>
        <p:spPr>
          <a:xfrm>
            <a:off x="4413855" y="2021455"/>
            <a:ext cx="425570" cy="414068"/>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 name="Oval 6"/>
          <p:cNvSpPr/>
          <p:nvPr/>
        </p:nvSpPr>
        <p:spPr>
          <a:xfrm>
            <a:off x="5888962" y="2041582"/>
            <a:ext cx="425570" cy="414068"/>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Oval 7"/>
          <p:cNvSpPr/>
          <p:nvPr/>
        </p:nvSpPr>
        <p:spPr>
          <a:xfrm>
            <a:off x="7387065" y="2044456"/>
            <a:ext cx="425570" cy="414068"/>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 name="Oval 8"/>
          <p:cNvSpPr/>
          <p:nvPr/>
        </p:nvSpPr>
        <p:spPr>
          <a:xfrm>
            <a:off x="8827689" y="2047330"/>
            <a:ext cx="425570" cy="414068"/>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12" name="Straight Arrow Connector 11"/>
          <p:cNvCxnSpPr/>
          <p:nvPr/>
        </p:nvCxnSpPr>
        <p:spPr>
          <a:xfrm flipV="1">
            <a:off x="3370053" y="2228490"/>
            <a:ext cx="1043802" cy="2877"/>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850921" y="2231364"/>
            <a:ext cx="1043802" cy="2877"/>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317405" y="2234237"/>
            <a:ext cx="1069661" cy="11506"/>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7812635" y="2239991"/>
            <a:ext cx="1020806" cy="1"/>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62687" y="2714441"/>
            <a:ext cx="1178944" cy="400110"/>
          </a:xfrm>
          <a:prstGeom prst="rect">
            <a:avLst/>
          </a:prstGeom>
          <a:noFill/>
        </p:spPr>
        <p:txBody>
          <a:bodyPr wrap="square" rtlCol="0">
            <a:spAutoFit/>
          </a:bodyPr>
          <a:lstStyle/>
          <a:p>
            <a:r>
              <a:rPr lang="zh-CN" altLang="en-US" sz="2000" dirty="0">
                <a:latin typeface="+mn-lt"/>
                <a:ea typeface="+mn-ea"/>
                <a:cs typeface="+mn-ea"/>
                <a:sym typeface="+mn-lt"/>
              </a:rPr>
              <a:t>星期一</a:t>
            </a:r>
            <a:endParaRPr lang="en-US" sz="2000" dirty="0">
              <a:latin typeface="+mn-lt"/>
              <a:ea typeface="+mn-ea"/>
              <a:cs typeface="+mn-ea"/>
              <a:sym typeface="+mn-lt"/>
            </a:endParaRPr>
          </a:p>
        </p:txBody>
      </p:sp>
      <p:sp>
        <p:nvSpPr>
          <p:cNvPr id="23" name="TextBox 22"/>
          <p:cNvSpPr txBox="1"/>
          <p:nvPr/>
        </p:nvSpPr>
        <p:spPr>
          <a:xfrm>
            <a:off x="4129178" y="2711564"/>
            <a:ext cx="1178943" cy="400110"/>
          </a:xfrm>
          <a:prstGeom prst="rect">
            <a:avLst/>
          </a:prstGeom>
          <a:noFill/>
        </p:spPr>
        <p:txBody>
          <a:bodyPr wrap="square" rtlCol="0">
            <a:spAutoFit/>
          </a:bodyPr>
          <a:lstStyle/>
          <a:p>
            <a:r>
              <a:rPr lang="zh-CN" altLang="en-US" sz="2000" dirty="0">
                <a:latin typeface="+mn-lt"/>
                <a:ea typeface="+mn-ea"/>
                <a:cs typeface="+mn-ea"/>
                <a:sym typeface="+mn-lt"/>
              </a:rPr>
              <a:t>星期二</a:t>
            </a:r>
            <a:endParaRPr lang="en-US" sz="2000" dirty="0">
              <a:latin typeface="+mn-lt"/>
              <a:ea typeface="+mn-ea"/>
              <a:cs typeface="+mn-ea"/>
              <a:sym typeface="+mn-lt"/>
            </a:endParaRPr>
          </a:p>
        </p:txBody>
      </p:sp>
      <p:sp>
        <p:nvSpPr>
          <p:cNvPr id="25" name="TextBox 24"/>
          <p:cNvSpPr txBox="1"/>
          <p:nvPr/>
        </p:nvSpPr>
        <p:spPr>
          <a:xfrm>
            <a:off x="5515155" y="2714441"/>
            <a:ext cx="1288220" cy="400110"/>
          </a:xfrm>
          <a:prstGeom prst="rect">
            <a:avLst/>
          </a:prstGeom>
          <a:noFill/>
        </p:spPr>
        <p:txBody>
          <a:bodyPr wrap="square" rtlCol="0">
            <a:spAutoFit/>
          </a:bodyPr>
          <a:lstStyle/>
          <a:p>
            <a:r>
              <a:rPr lang="zh-CN" altLang="en-US" sz="2000" dirty="0">
                <a:latin typeface="+mn-lt"/>
                <a:ea typeface="+mn-ea"/>
                <a:cs typeface="+mn-ea"/>
                <a:sym typeface="+mn-lt"/>
              </a:rPr>
              <a:t>星期三</a:t>
            </a:r>
            <a:endParaRPr lang="en-US" sz="2000" dirty="0">
              <a:latin typeface="+mn-lt"/>
              <a:ea typeface="+mn-ea"/>
              <a:cs typeface="+mn-ea"/>
              <a:sym typeface="+mn-lt"/>
            </a:endParaRPr>
          </a:p>
        </p:txBody>
      </p:sp>
      <p:sp>
        <p:nvSpPr>
          <p:cNvPr id="26" name="TextBox 25"/>
          <p:cNvSpPr txBox="1"/>
          <p:nvPr/>
        </p:nvSpPr>
        <p:spPr>
          <a:xfrm>
            <a:off x="7128333" y="2714441"/>
            <a:ext cx="1178943" cy="400110"/>
          </a:xfrm>
          <a:prstGeom prst="rect">
            <a:avLst/>
          </a:prstGeom>
          <a:noFill/>
        </p:spPr>
        <p:txBody>
          <a:bodyPr wrap="square" rtlCol="0">
            <a:spAutoFit/>
          </a:bodyPr>
          <a:lstStyle/>
          <a:p>
            <a:r>
              <a:rPr lang="zh-CN" altLang="en-US" sz="2000" dirty="0">
                <a:latin typeface="+mn-lt"/>
                <a:ea typeface="+mn-ea"/>
                <a:cs typeface="+mn-ea"/>
                <a:sym typeface="+mn-lt"/>
              </a:rPr>
              <a:t>星期四</a:t>
            </a:r>
            <a:endParaRPr lang="en-US" sz="2000" dirty="0">
              <a:latin typeface="+mn-lt"/>
              <a:ea typeface="+mn-ea"/>
              <a:cs typeface="+mn-ea"/>
              <a:sym typeface="+mn-lt"/>
            </a:endParaRPr>
          </a:p>
        </p:txBody>
      </p:sp>
      <p:sp>
        <p:nvSpPr>
          <p:cNvPr id="27" name="TextBox 26"/>
          <p:cNvSpPr txBox="1"/>
          <p:nvPr/>
        </p:nvSpPr>
        <p:spPr>
          <a:xfrm>
            <a:off x="8563970" y="2711564"/>
            <a:ext cx="1103370" cy="400110"/>
          </a:xfrm>
          <a:prstGeom prst="rect">
            <a:avLst/>
          </a:prstGeom>
          <a:noFill/>
        </p:spPr>
        <p:txBody>
          <a:bodyPr wrap="square" rtlCol="0">
            <a:spAutoFit/>
          </a:bodyPr>
          <a:lstStyle/>
          <a:p>
            <a:r>
              <a:rPr lang="zh-CN" altLang="en-US" sz="2000" dirty="0">
                <a:latin typeface="+mn-lt"/>
                <a:ea typeface="+mn-ea"/>
                <a:cs typeface="+mn-ea"/>
                <a:sym typeface="+mn-lt"/>
              </a:rPr>
              <a:t>星期五</a:t>
            </a:r>
            <a:endParaRPr lang="en-US" sz="2000" dirty="0">
              <a:latin typeface="+mn-lt"/>
              <a:ea typeface="+mn-ea"/>
              <a:cs typeface="+mn-ea"/>
              <a:sym typeface="+mn-lt"/>
            </a:endParaRPr>
          </a:p>
        </p:txBody>
      </p:sp>
      <p:graphicFrame>
        <p:nvGraphicFramePr>
          <p:cNvPr id="3" name="Table 2"/>
          <p:cNvGraphicFramePr>
            <a:graphicFrameLocks noGrp="1"/>
          </p:cNvGraphicFramePr>
          <p:nvPr/>
        </p:nvGraphicFramePr>
        <p:xfrm>
          <a:off x="2944483" y="3370463"/>
          <a:ext cx="3370050" cy="484739"/>
        </p:xfrm>
        <a:graphic>
          <a:graphicData uri="http://schemas.openxmlformats.org/drawingml/2006/table">
            <a:tbl>
              <a:tblPr firstRow="1" bandRow="1">
                <a:tableStyleId>{5C22544A-7EE6-4342-B048-85BDC9FD1C3A}</a:tableStyleId>
              </a:tblPr>
              <a:tblGrid>
                <a:gridCol w="3370050">
                  <a:extLst>
                    <a:ext uri="{9D8B030D-6E8A-4147-A177-3AD203B41FA5}">
                      <a16:colId xmlns:a16="http://schemas.microsoft.com/office/drawing/2014/main" val="20000"/>
                    </a:ext>
                  </a:extLst>
                </a:gridCol>
              </a:tblGrid>
              <a:tr h="484739">
                <a:tc>
                  <a:txBody>
                    <a:bodyPr/>
                    <a:lstStyle/>
                    <a:p>
                      <a:pPr algn="ctr"/>
                      <a:r>
                        <a:rPr lang="zh-CN" altLang="en-US" sz="2000" dirty="0">
                          <a:solidFill>
                            <a:schemeClr val="tx1"/>
                          </a:solidFill>
                          <a:latin typeface="+mn-lt"/>
                          <a:ea typeface="+mn-ea"/>
                          <a:cs typeface="+mn-ea"/>
                          <a:sym typeface="+mn-lt"/>
                        </a:rPr>
                        <a:t>周一入住三晚</a:t>
                      </a:r>
                      <a:endParaRPr lang="en-US" sz="2000" dirty="0">
                        <a:solidFill>
                          <a:schemeClr val="tx1"/>
                        </a:solidFill>
                        <a:latin typeface="+mn-lt"/>
                        <a:ea typeface="+mn-ea"/>
                        <a:cs typeface="+mn-ea"/>
                        <a:sym typeface="+mn-lt"/>
                      </a:endParaRPr>
                    </a:p>
                  </a:txBody>
                  <a:tcPr>
                    <a:solidFill>
                      <a:schemeClr val="bg2">
                        <a:lumMod val="75000"/>
                      </a:schemeClr>
                    </a:solidFill>
                  </a:tcPr>
                </a:tc>
                <a:extLst>
                  <a:ext uri="{0D108BD9-81ED-4DB2-BD59-A6C34878D82A}">
                    <a16:rowId xmlns:a16="http://schemas.microsoft.com/office/drawing/2014/main" val="10000"/>
                  </a:ext>
                </a:extLst>
              </a:tr>
            </a:tbl>
          </a:graphicData>
        </a:graphic>
      </p:graphicFrame>
      <p:sp>
        <p:nvSpPr>
          <p:cNvPr id="19" name="TextBox 18"/>
          <p:cNvSpPr txBox="1"/>
          <p:nvPr/>
        </p:nvSpPr>
        <p:spPr>
          <a:xfrm>
            <a:off x="1354773" y="2723537"/>
            <a:ext cx="1178944" cy="400110"/>
          </a:xfrm>
          <a:prstGeom prst="rect">
            <a:avLst/>
          </a:prstGeom>
          <a:noFill/>
        </p:spPr>
        <p:txBody>
          <a:bodyPr wrap="square" rtlCol="0">
            <a:spAutoFit/>
          </a:bodyPr>
          <a:lstStyle/>
          <a:p>
            <a:r>
              <a:rPr lang="zh-CN" altLang="en-US" sz="2000" b="1" dirty="0">
                <a:latin typeface="+mn-lt"/>
                <a:ea typeface="+mn-ea"/>
                <a:cs typeface="+mn-ea"/>
                <a:sym typeface="+mn-lt"/>
              </a:rPr>
              <a:t>资源：</a:t>
            </a:r>
            <a:endParaRPr lang="en-US" sz="2000" b="1" dirty="0">
              <a:latin typeface="+mn-lt"/>
              <a:ea typeface="+mn-ea"/>
              <a:cs typeface="+mn-ea"/>
              <a:sym typeface="+mn-lt"/>
            </a:endParaRPr>
          </a:p>
        </p:txBody>
      </p:sp>
      <p:graphicFrame>
        <p:nvGraphicFramePr>
          <p:cNvPr id="15" name="Table 14"/>
          <p:cNvGraphicFramePr>
            <a:graphicFrameLocks noGrp="1"/>
          </p:cNvGraphicFramePr>
          <p:nvPr/>
        </p:nvGraphicFramePr>
        <p:xfrm>
          <a:off x="4356101" y="4118186"/>
          <a:ext cx="2204720" cy="418922"/>
        </p:xfrm>
        <a:graphic>
          <a:graphicData uri="http://schemas.openxmlformats.org/drawingml/2006/table">
            <a:tbl>
              <a:tblPr firstRow="1" bandRow="1">
                <a:tableStyleId>{5C22544A-7EE6-4342-B048-85BDC9FD1C3A}</a:tableStyleId>
              </a:tblPr>
              <a:tblGrid>
                <a:gridCol w="2204720">
                  <a:extLst>
                    <a:ext uri="{9D8B030D-6E8A-4147-A177-3AD203B41FA5}">
                      <a16:colId xmlns:a16="http://schemas.microsoft.com/office/drawing/2014/main" val="20000"/>
                    </a:ext>
                  </a:extLst>
                </a:gridCol>
              </a:tblGrid>
              <a:tr h="418922">
                <a:tc>
                  <a:txBody>
                    <a:bodyPr/>
                    <a:lstStyle/>
                    <a:p>
                      <a:pPr algn="ctr"/>
                      <a:r>
                        <a:rPr lang="zh-CN" altLang="en-US" sz="2000" b="1" kern="1200" dirty="0">
                          <a:solidFill>
                            <a:schemeClr val="tx1"/>
                          </a:solidFill>
                          <a:latin typeface="+mn-lt"/>
                          <a:ea typeface="+mn-ea"/>
                          <a:cs typeface="+mn-ea"/>
                          <a:sym typeface="+mn-lt"/>
                        </a:rPr>
                        <a:t>周二入住两晚</a:t>
                      </a:r>
                      <a:endParaRPr lang="en-US" sz="2000" b="1" kern="1200" dirty="0">
                        <a:solidFill>
                          <a:schemeClr val="tx1"/>
                        </a:solidFill>
                        <a:latin typeface="+mn-lt"/>
                        <a:ea typeface="+mn-ea"/>
                        <a:cs typeface="+mn-ea"/>
                        <a:sym typeface="+mn-lt"/>
                      </a:endParaRPr>
                    </a:p>
                  </a:txBody>
                  <a:tcPr>
                    <a:solidFill>
                      <a:schemeClr val="accent4"/>
                    </a:solidFill>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nvGraphicFramePr>
        <p:xfrm>
          <a:off x="5855322" y="4872566"/>
          <a:ext cx="3370049" cy="460586"/>
        </p:xfrm>
        <a:graphic>
          <a:graphicData uri="http://schemas.openxmlformats.org/drawingml/2006/table">
            <a:tbl>
              <a:tblPr firstRow="1" bandRow="1">
                <a:tableStyleId>{5C22544A-7EE6-4342-B048-85BDC9FD1C3A}</a:tableStyleId>
              </a:tblPr>
              <a:tblGrid>
                <a:gridCol w="3370049">
                  <a:extLst>
                    <a:ext uri="{9D8B030D-6E8A-4147-A177-3AD203B41FA5}">
                      <a16:colId xmlns:a16="http://schemas.microsoft.com/office/drawing/2014/main" val="20000"/>
                    </a:ext>
                  </a:extLst>
                </a:gridCol>
              </a:tblGrid>
              <a:tr h="4605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b="1" kern="1200" dirty="0">
                          <a:solidFill>
                            <a:schemeClr val="tx1"/>
                          </a:solidFill>
                          <a:latin typeface="+mn-lt"/>
                          <a:ea typeface="+mn-ea"/>
                          <a:cs typeface="+mn-ea"/>
                          <a:sym typeface="+mn-lt"/>
                        </a:rPr>
                        <a:t>周三入住三晚</a:t>
                      </a:r>
                      <a:endParaRPr lang="en-US" sz="2000" b="1" kern="1200" dirty="0">
                        <a:solidFill>
                          <a:schemeClr val="tx1"/>
                        </a:solidFill>
                        <a:latin typeface="+mn-lt"/>
                        <a:ea typeface="+mn-ea"/>
                        <a:cs typeface="+mn-ea"/>
                        <a:sym typeface="+mn-lt"/>
                      </a:endParaRPr>
                    </a:p>
                  </a:txBody>
                  <a:tcPr>
                    <a:solidFill>
                      <a:schemeClr val="accent5"/>
                    </a:solidFill>
                  </a:tcPr>
                </a:tc>
                <a:extLst>
                  <a:ext uri="{0D108BD9-81ED-4DB2-BD59-A6C34878D82A}">
                    <a16:rowId xmlns:a16="http://schemas.microsoft.com/office/drawing/2014/main" val="10000"/>
                  </a:ext>
                </a:extLst>
              </a:tr>
            </a:tbl>
          </a:graphicData>
        </a:graphic>
      </p:graphicFrame>
      <p:sp>
        <p:nvSpPr>
          <p:cNvPr id="4" name="TextBox 3"/>
          <p:cNvSpPr txBox="1"/>
          <p:nvPr/>
        </p:nvSpPr>
        <p:spPr>
          <a:xfrm>
            <a:off x="1354773" y="5016318"/>
            <a:ext cx="3953348" cy="769441"/>
          </a:xfrm>
          <a:prstGeom prst="rect">
            <a:avLst/>
          </a:prstGeom>
          <a:noFill/>
        </p:spPr>
        <p:txBody>
          <a:bodyPr wrap="square" rtlCol="0">
            <a:spAutoFit/>
          </a:bodyPr>
          <a:lstStyle/>
          <a:p>
            <a:r>
              <a:rPr lang="zh-CN" altLang="en-US" sz="2200" b="1" dirty="0">
                <a:latin typeface="+mn-lt"/>
                <a:ea typeface="+mn-ea"/>
                <a:cs typeface="+mn-ea"/>
                <a:sym typeface="+mn-lt"/>
              </a:rPr>
              <a:t>线型网络：</a:t>
            </a:r>
            <a:r>
              <a:rPr lang="en-US" sz="2200" dirty="0">
                <a:latin typeface="+mn-lt"/>
                <a:ea typeface="+mn-ea"/>
                <a:cs typeface="+mn-ea"/>
                <a:sym typeface="+mn-lt"/>
              </a:rPr>
              <a:t>5</a:t>
            </a:r>
            <a:r>
              <a:rPr lang="zh-CN" altLang="en-US" sz="2200" dirty="0">
                <a:latin typeface="+mn-lt"/>
                <a:ea typeface="+mn-ea"/>
                <a:cs typeface="+mn-ea"/>
                <a:sym typeface="+mn-lt"/>
              </a:rPr>
              <a:t>个资源，</a:t>
            </a:r>
            <a:r>
              <a:rPr lang="en-US" altLang="zh-CN" sz="2200" dirty="0">
                <a:latin typeface="+mn-lt"/>
                <a:ea typeface="+mn-ea"/>
                <a:cs typeface="+mn-ea"/>
                <a:sym typeface="+mn-lt"/>
              </a:rPr>
              <a:t>15</a:t>
            </a:r>
            <a:r>
              <a:rPr lang="zh-CN" altLang="en-US" sz="2200" dirty="0">
                <a:latin typeface="+mn-lt"/>
                <a:ea typeface="+mn-ea"/>
                <a:cs typeface="+mn-ea"/>
                <a:sym typeface="+mn-lt"/>
              </a:rPr>
              <a:t>个产品</a:t>
            </a:r>
            <a:endParaRPr lang="en-US" sz="2200" dirty="0">
              <a:latin typeface="+mn-lt"/>
              <a:ea typeface="+mn-ea"/>
              <a:cs typeface="+mn-ea"/>
              <a:sym typeface="+mn-l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竞价的应用</a:t>
            </a:r>
            <a:endParaRPr lang="zh-CN" altLang="en-US" dirty="0">
              <a:sym typeface="+mn-lt"/>
            </a:endParaRPr>
          </a:p>
        </p:txBody>
      </p:sp>
      <p:sp>
        <p:nvSpPr>
          <p:cNvPr id="8" name="内容占位符 7"/>
          <p:cNvSpPr>
            <a:spLocks noGrp="1"/>
          </p:cNvSpPr>
          <p:nvPr>
            <p:ph sz="quarter" idx="13"/>
          </p:nvPr>
        </p:nvSpPr>
        <p:spPr/>
        <p:txBody>
          <a:bodyPr/>
          <a:lstStyle/>
          <a:p>
            <a:endParaRPr lang="zh-CN" altLang="en-US"/>
          </a:p>
        </p:txBody>
      </p:sp>
      <p:graphicFrame>
        <p:nvGraphicFramePr>
          <p:cNvPr id="5" name="Table 4"/>
          <p:cNvGraphicFramePr>
            <a:graphicFrameLocks noGrp="1"/>
          </p:cNvGraphicFramePr>
          <p:nvPr>
            <p:extLst>
              <p:ext uri="{D42A27DB-BD31-4B8C-83A1-F6EECF244321}">
                <p14:modId xmlns:p14="http://schemas.microsoft.com/office/powerpoint/2010/main" val="3001146711"/>
              </p:ext>
            </p:extLst>
          </p:nvPr>
        </p:nvGraphicFramePr>
        <p:xfrm>
          <a:off x="1403331" y="1945996"/>
          <a:ext cx="9913619" cy="4578131"/>
        </p:xfrm>
        <a:graphic>
          <a:graphicData uri="http://schemas.openxmlformats.org/drawingml/2006/table">
            <a:tbl>
              <a:tblPr firstRow="1" bandRow="1">
                <a:tableStyleId>{5C22544A-7EE6-4342-B048-85BDC9FD1C3A}</a:tableStyleId>
              </a:tblPr>
              <a:tblGrid>
                <a:gridCol w="1365305">
                  <a:extLst>
                    <a:ext uri="{9D8B030D-6E8A-4147-A177-3AD203B41FA5}">
                      <a16:colId xmlns:a16="http://schemas.microsoft.com/office/drawing/2014/main" val="20000"/>
                    </a:ext>
                  </a:extLst>
                </a:gridCol>
                <a:gridCol w="1432565">
                  <a:extLst>
                    <a:ext uri="{9D8B030D-6E8A-4147-A177-3AD203B41FA5}">
                      <a16:colId xmlns:a16="http://schemas.microsoft.com/office/drawing/2014/main" val="20001"/>
                    </a:ext>
                  </a:extLst>
                </a:gridCol>
                <a:gridCol w="1450824">
                  <a:extLst>
                    <a:ext uri="{9D8B030D-6E8A-4147-A177-3AD203B41FA5}">
                      <a16:colId xmlns:a16="http://schemas.microsoft.com/office/drawing/2014/main" val="20002"/>
                    </a:ext>
                  </a:extLst>
                </a:gridCol>
                <a:gridCol w="1495015">
                  <a:extLst>
                    <a:ext uri="{9D8B030D-6E8A-4147-A177-3AD203B41FA5}">
                      <a16:colId xmlns:a16="http://schemas.microsoft.com/office/drawing/2014/main" val="20003"/>
                    </a:ext>
                  </a:extLst>
                </a:gridCol>
                <a:gridCol w="1365309">
                  <a:extLst>
                    <a:ext uri="{9D8B030D-6E8A-4147-A177-3AD203B41FA5}">
                      <a16:colId xmlns:a16="http://schemas.microsoft.com/office/drawing/2014/main" val="20004"/>
                    </a:ext>
                  </a:extLst>
                </a:gridCol>
                <a:gridCol w="1425840">
                  <a:extLst>
                    <a:ext uri="{9D8B030D-6E8A-4147-A177-3AD203B41FA5}">
                      <a16:colId xmlns:a16="http://schemas.microsoft.com/office/drawing/2014/main" val="20005"/>
                    </a:ext>
                  </a:extLst>
                </a:gridCol>
                <a:gridCol w="1378761">
                  <a:extLst>
                    <a:ext uri="{9D8B030D-6E8A-4147-A177-3AD203B41FA5}">
                      <a16:colId xmlns:a16="http://schemas.microsoft.com/office/drawing/2014/main" val="20006"/>
                    </a:ext>
                  </a:extLst>
                </a:gridCol>
              </a:tblGrid>
              <a:tr h="487198">
                <a:tc>
                  <a:txBody>
                    <a:bodyPr/>
                    <a:lstStyle/>
                    <a:p>
                      <a:pPr algn="ctr"/>
                      <a:r>
                        <a:rPr lang="zh-CN" altLang="en-US" sz="2000" dirty="0">
                          <a:latin typeface="+mn-lt"/>
                          <a:ea typeface="+mn-ea"/>
                          <a:cs typeface="+mn-ea"/>
                          <a:sym typeface="+mn-lt"/>
                        </a:rPr>
                        <a:t>周一</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周二</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周三</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周四</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周五</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周六</a:t>
                      </a:r>
                      <a:endParaRPr lang="en-US" sz="2000" dirty="0">
                        <a:latin typeface="+mn-lt"/>
                        <a:ea typeface="+mn-ea"/>
                        <a:cs typeface="+mn-ea"/>
                        <a:sym typeface="+mn-lt"/>
                      </a:endParaRPr>
                    </a:p>
                  </a:txBody>
                  <a:tcPr/>
                </a:tc>
                <a:tc>
                  <a:txBody>
                    <a:bodyPr/>
                    <a:lstStyle/>
                    <a:p>
                      <a:pPr algn="ctr"/>
                      <a:r>
                        <a:rPr lang="zh-CN" altLang="en-US" sz="2000" dirty="0">
                          <a:latin typeface="+mn-lt"/>
                          <a:ea typeface="+mn-ea"/>
                          <a:cs typeface="+mn-ea"/>
                          <a:sym typeface="+mn-lt"/>
                        </a:rPr>
                        <a:t>周日</a:t>
                      </a:r>
                      <a:endParaRPr lang="en-US" sz="2000" dirty="0">
                        <a:latin typeface="+mn-lt"/>
                        <a:ea typeface="+mn-ea"/>
                        <a:cs typeface="+mn-ea"/>
                        <a:sym typeface="+mn-lt"/>
                      </a:endParaRPr>
                    </a:p>
                  </a:txBody>
                  <a:tcPr/>
                </a:tc>
                <a:extLst>
                  <a:ext uri="{0D108BD9-81ED-4DB2-BD59-A6C34878D82A}">
                    <a16:rowId xmlns:a16="http://schemas.microsoft.com/office/drawing/2014/main" val="10000"/>
                  </a:ext>
                </a:extLst>
              </a:tr>
              <a:tr h="816967">
                <a:tc>
                  <a:txBody>
                    <a:bodyPr/>
                    <a:lstStyle/>
                    <a:p>
                      <a:endParaRPr lang="en-US" sz="2000" dirty="0">
                        <a:latin typeface="+mn-lt"/>
                        <a:ea typeface="+mn-ea"/>
                        <a:cs typeface="+mn-ea"/>
                        <a:sym typeface="+mn-lt"/>
                      </a:endParaRPr>
                    </a:p>
                  </a:txBody>
                  <a:tcPr>
                    <a:blipFill rotWithShape="0">
                      <a:blip r:embed="rId2"/>
                      <a:stretch>
                        <a:fillRect l="-521" t="-64407" r="-627083" b="-404237"/>
                      </a:stretch>
                    </a:blipFill>
                  </a:tcPr>
                </a:tc>
                <a:tc>
                  <a:txBody>
                    <a:bodyPr/>
                    <a:lstStyle/>
                    <a:p>
                      <a:endParaRPr lang="en-US" sz="2000" dirty="0">
                        <a:latin typeface="+mn-lt"/>
                        <a:ea typeface="+mn-ea"/>
                        <a:cs typeface="+mn-ea"/>
                        <a:sym typeface="+mn-lt"/>
                      </a:endParaRPr>
                    </a:p>
                  </a:txBody>
                  <a:tcPr>
                    <a:blipFill rotWithShape="0">
                      <a:blip r:embed="rId2"/>
                      <a:stretch>
                        <a:fillRect l="-96020" t="-64407" r="-499005" b="-404237"/>
                      </a:stretch>
                    </a:blipFill>
                  </a:tcPr>
                </a:tc>
                <a:tc>
                  <a:txBody>
                    <a:bodyPr/>
                    <a:lstStyle/>
                    <a:p>
                      <a:endParaRPr lang="en-US" sz="2000">
                        <a:latin typeface="+mn-lt"/>
                        <a:ea typeface="+mn-ea"/>
                        <a:cs typeface="+mn-ea"/>
                        <a:sym typeface="+mn-lt"/>
                      </a:endParaRPr>
                    </a:p>
                  </a:txBody>
                  <a:tcPr>
                    <a:blipFill rotWithShape="0">
                      <a:blip r:embed="rId2"/>
                      <a:stretch>
                        <a:fillRect l="-193137" t="-64407" r="-391667" b="-404237"/>
                      </a:stretch>
                    </a:blipFill>
                  </a:tcPr>
                </a:tc>
                <a:tc>
                  <a:txBody>
                    <a:bodyPr/>
                    <a:lstStyle/>
                    <a:p>
                      <a:endParaRPr lang="en-US" sz="2000" dirty="0">
                        <a:latin typeface="+mn-lt"/>
                        <a:ea typeface="+mn-ea"/>
                        <a:cs typeface="+mn-ea"/>
                        <a:sym typeface="+mn-lt"/>
                      </a:endParaRPr>
                    </a:p>
                  </a:txBody>
                  <a:tcPr>
                    <a:blipFill rotWithShape="0">
                      <a:blip r:embed="rId2"/>
                      <a:stretch>
                        <a:fillRect l="-286124" t="-64407" r="-282297" b="-404237"/>
                      </a:stretch>
                    </a:blipFill>
                  </a:tcPr>
                </a:tc>
                <a:tc>
                  <a:txBody>
                    <a:bodyPr/>
                    <a:lstStyle/>
                    <a:p>
                      <a:endParaRPr lang="en-US" sz="2000" dirty="0">
                        <a:latin typeface="+mn-lt"/>
                        <a:ea typeface="+mn-ea"/>
                        <a:cs typeface="+mn-ea"/>
                        <a:sym typeface="+mn-lt"/>
                      </a:endParaRPr>
                    </a:p>
                  </a:txBody>
                  <a:tcPr>
                    <a:blipFill rotWithShape="0">
                      <a:blip r:embed="rId2"/>
                      <a:stretch>
                        <a:fillRect l="-420313" t="-64407" r="-207292" b="-404237"/>
                      </a:stretch>
                    </a:blipFill>
                  </a:tcPr>
                </a:tc>
                <a:tc>
                  <a:txBody>
                    <a:bodyPr/>
                    <a:lstStyle/>
                    <a:p>
                      <a:endParaRPr lang="en-US" sz="2000" dirty="0">
                        <a:latin typeface="+mn-lt"/>
                        <a:ea typeface="+mn-ea"/>
                        <a:cs typeface="+mn-ea"/>
                        <a:sym typeface="+mn-lt"/>
                      </a:endParaRPr>
                    </a:p>
                  </a:txBody>
                  <a:tcPr>
                    <a:blipFill rotWithShape="0">
                      <a:blip r:embed="rId2"/>
                      <a:stretch>
                        <a:fillRect l="-499500" t="-64407" r="-99000" b="-404237"/>
                      </a:stretch>
                    </a:blipFill>
                  </a:tcPr>
                </a:tc>
                <a:tc>
                  <a:txBody>
                    <a:bodyPr/>
                    <a:lstStyle/>
                    <a:p>
                      <a:endParaRPr lang="en-US" sz="2000">
                        <a:latin typeface="+mn-lt"/>
                        <a:ea typeface="+mn-ea"/>
                        <a:cs typeface="+mn-ea"/>
                        <a:sym typeface="+mn-lt"/>
                      </a:endParaRPr>
                    </a:p>
                  </a:txBody>
                  <a:tcPr>
                    <a:blipFill rotWithShape="0">
                      <a:blip r:embed="rId2"/>
                      <a:stretch>
                        <a:fillRect l="-618041" t="-64407" r="-2062" b="-404237"/>
                      </a:stretch>
                    </a:blipFill>
                  </a:tcPr>
                </a:tc>
                <a:extLst>
                  <a:ext uri="{0D108BD9-81ED-4DB2-BD59-A6C34878D82A}">
                    <a16:rowId xmlns:a16="http://schemas.microsoft.com/office/drawing/2014/main" val="10001"/>
                  </a:ext>
                </a:extLst>
              </a:tr>
              <a:tr h="816967">
                <a:tc>
                  <a:txBody>
                    <a:bodyPr/>
                    <a:lstStyle/>
                    <a:p>
                      <a:endParaRPr lang="en-US" sz="2000" dirty="0">
                        <a:latin typeface="+mn-lt"/>
                        <a:ea typeface="+mn-ea"/>
                        <a:cs typeface="+mn-ea"/>
                        <a:sym typeface="+mn-lt"/>
                      </a:endParaRPr>
                    </a:p>
                  </a:txBody>
                  <a:tcPr>
                    <a:blipFill rotWithShape="0">
                      <a:blip r:embed="rId2"/>
                      <a:stretch>
                        <a:fillRect l="-521" t="-163025" r="-627083" b="-300840"/>
                      </a:stretch>
                    </a:blipFill>
                  </a:tcPr>
                </a:tc>
                <a:tc>
                  <a:txBody>
                    <a:bodyPr/>
                    <a:lstStyle/>
                    <a:p>
                      <a:endParaRPr lang="en-US" sz="2000" dirty="0">
                        <a:latin typeface="+mn-lt"/>
                        <a:ea typeface="+mn-ea"/>
                        <a:cs typeface="+mn-ea"/>
                        <a:sym typeface="+mn-lt"/>
                      </a:endParaRPr>
                    </a:p>
                  </a:txBody>
                  <a:tcPr>
                    <a:blipFill rotWithShape="0">
                      <a:blip r:embed="rId2"/>
                      <a:stretch>
                        <a:fillRect l="-96020" t="-163025" r="-499005" b="-300840"/>
                      </a:stretch>
                    </a:blipFill>
                  </a:tcPr>
                </a:tc>
                <a:tc>
                  <a:txBody>
                    <a:bodyPr/>
                    <a:lstStyle/>
                    <a:p>
                      <a:endParaRPr lang="en-US" sz="2000">
                        <a:latin typeface="+mn-lt"/>
                        <a:ea typeface="+mn-ea"/>
                        <a:cs typeface="+mn-ea"/>
                        <a:sym typeface="+mn-lt"/>
                      </a:endParaRPr>
                    </a:p>
                  </a:txBody>
                  <a:tcPr>
                    <a:blipFill rotWithShape="0">
                      <a:blip r:embed="rId2"/>
                      <a:stretch>
                        <a:fillRect l="-193137" t="-163025" r="-391667" b="-300840"/>
                      </a:stretch>
                    </a:blipFill>
                  </a:tcPr>
                </a:tc>
                <a:tc>
                  <a:txBody>
                    <a:bodyPr/>
                    <a:lstStyle/>
                    <a:p>
                      <a:endParaRPr lang="en-US" sz="2000">
                        <a:latin typeface="+mn-lt"/>
                        <a:ea typeface="+mn-ea"/>
                        <a:cs typeface="+mn-ea"/>
                        <a:sym typeface="+mn-lt"/>
                      </a:endParaRPr>
                    </a:p>
                  </a:txBody>
                  <a:tcPr>
                    <a:blipFill rotWithShape="0">
                      <a:blip r:embed="rId2"/>
                      <a:stretch>
                        <a:fillRect l="-286124" t="-163025" r="-282297" b="-300840"/>
                      </a:stretch>
                    </a:blipFill>
                  </a:tcPr>
                </a:tc>
                <a:tc>
                  <a:txBody>
                    <a:bodyPr/>
                    <a:lstStyle/>
                    <a:p>
                      <a:endParaRPr lang="en-US" sz="2000">
                        <a:latin typeface="+mn-lt"/>
                        <a:ea typeface="+mn-ea"/>
                        <a:cs typeface="+mn-ea"/>
                        <a:sym typeface="+mn-lt"/>
                      </a:endParaRPr>
                    </a:p>
                  </a:txBody>
                  <a:tcPr>
                    <a:blipFill rotWithShape="0">
                      <a:blip r:embed="rId2"/>
                      <a:stretch>
                        <a:fillRect l="-420313" t="-163025" r="-207292" b="-300840"/>
                      </a:stretch>
                    </a:blipFill>
                  </a:tcPr>
                </a:tc>
                <a:tc>
                  <a:txBody>
                    <a:bodyPr/>
                    <a:lstStyle/>
                    <a:p>
                      <a:endParaRPr lang="en-US" sz="2000" dirty="0">
                        <a:solidFill>
                          <a:srgbClr val="00CC00"/>
                        </a:solidFill>
                        <a:latin typeface="+mn-lt"/>
                        <a:ea typeface="+mn-ea"/>
                        <a:cs typeface="+mn-ea"/>
                        <a:sym typeface="+mn-lt"/>
                      </a:endParaRPr>
                    </a:p>
                  </a:txBody>
                  <a:tcPr>
                    <a:blipFill rotWithShape="0">
                      <a:blip r:embed="rId2"/>
                      <a:stretch>
                        <a:fillRect l="-499500" t="-163025" r="-99000" b="-300840"/>
                      </a:stretch>
                    </a:blipFill>
                  </a:tcPr>
                </a:tc>
                <a:tc>
                  <a:txBody>
                    <a:bodyPr/>
                    <a:lstStyle/>
                    <a:p>
                      <a:endParaRPr lang="en-US" sz="2000" dirty="0">
                        <a:latin typeface="+mn-lt"/>
                        <a:ea typeface="+mn-ea"/>
                        <a:cs typeface="+mn-ea"/>
                        <a:sym typeface="+mn-lt"/>
                      </a:endParaRPr>
                    </a:p>
                  </a:txBody>
                  <a:tcPr>
                    <a:blipFill>
                      <a:blip r:embed="rId2"/>
                      <a:stretch>
                        <a:fillRect l="-618041" t="-163025" r="-2062" b="-300840"/>
                      </a:stretch>
                    </a:blipFill>
                  </a:tcPr>
                </a:tc>
                <a:extLst>
                  <a:ext uri="{0D108BD9-81ED-4DB2-BD59-A6C34878D82A}">
                    <a16:rowId xmlns:a16="http://schemas.microsoft.com/office/drawing/2014/main" val="10002"/>
                  </a:ext>
                </a:extLst>
              </a:tr>
              <a:tr h="816967">
                <a:tc>
                  <a:txBody>
                    <a:bodyPr/>
                    <a:lstStyle/>
                    <a:p>
                      <a:endParaRPr lang="en-US" sz="2000" dirty="0">
                        <a:latin typeface="+mn-lt"/>
                        <a:ea typeface="+mn-ea"/>
                        <a:cs typeface="+mn-ea"/>
                        <a:sym typeface="+mn-lt"/>
                      </a:endParaRPr>
                    </a:p>
                  </a:txBody>
                  <a:tcPr>
                    <a:blipFill dpi="0" rotWithShape="0">
                      <a:blip r:embed="rId2"/>
                      <a:srcRect/>
                      <a:stretch>
                        <a:fillRect l="-521" t="-265254" r="-627083" b="-203390"/>
                      </a:stretch>
                    </a:blipFill>
                  </a:tcPr>
                </a:tc>
                <a:tc>
                  <a:txBody>
                    <a:bodyPr/>
                    <a:lstStyle/>
                    <a:p>
                      <a:endParaRPr lang="en-US" sz="2000">
                        <a:latin typeface="+mn-lt"/>
                        <a:ea typeface="+mn-ea"/>
                        <a:cs typeface="+mn-ea"/>
                        <a:sym typeface="+mn-lt"/>
                      </a:endParaRPr>
                    </a:p>
                  </a:txBody>
                  <a:tcPr>
                    <a:blipFill rotWithShape="0">
                      <a:blip r:embed="rId2"/>
                      <a:stretch>
                        <a:fillRect l="-96020" t="-265254" r="-499005" b="-203390"/>
                      </a:stretch>
                    </a:blipFill>
                  </a:tcPr>
                </a:tc>
                <a:tc>
                  <a:txBody>
                    <a:bodyPr/>
                    <a:lstStyle/>
                    <a:p>
                      <a:endParaRPr lang="en-US" sz="2000">
                        <a:latin typeface="+mn-lt"/>
                        <a:ea typeface="+mn-ea"/>
                        <a:cs typeface="+mn-ea"/>
                        <a:sym typeface="+mn-lt"/>
                      </a:endParaRPr>
                    </a:p>
                  </a:txBody>
                  <a:tcPr>
                    <a:blipFill rotWithShape="0">
                      <a:blip r:embed="rId2"/>
                      <a:stretch>
                        <a:fillRect l="-193137" t="-265254" r="-391667" b="-203390"/>
                      </a:stretch>
                    </a:blipFill>
                  </a:tcPr>
                </a:tc>
                <a:tc>
                  <a:txBody>
                    <a:bodyPr/>
                    <a:lstStyle/>
                    <a:p>
                      <a:endParaRPr lang="en-US" sz="2000">
                        <a:latin typeface="+mn-lt"/>
                        <a:ea typeface="+mn-ea"/>
                        <a:cs typeface="+mn-ea"/>
                        <a:sym typeface="+mn-lt"/>
                      </a:endParaRPr>
                    </a:p>
                  </a:txBody>
                  <a:tcPr>
                    <a:blipFill rotWithShape="0">
                      <a:blip r:embed="rId2"/>
                      <a:stretch>
                        <a:fillRect l="-286124" t="-265254" r="-282297" b="-203390"/>
                      </a:stretch>
                    </a:blipFill>
                  </a:tcPr>
                </a:tc>
                <a:tc>
                  <a:txBody>
                    <a:bodyPr/>
                    <a:lstStyle/>
                    <a:p>
                      <a:endParaRPr lang="en-US" sz="2000">
                        <a:latin typeface="+mn-lt"/>
                        <a:ea typeface="+mn-ea"/>
                        <a:cs typeface="+mn-ea"/>
                        <a:sym typeface="+mn-lt"/>
                      </a:endParaRPr>
                    </a:p>
                  </a:txBody>
                  <a:tcPr>
                    <a:blipFill rotWithShape="0">
                      <a:blip r:embed="rId2"/>
                      <a:stretch>
                        <a:fillRect l="-420313" t="-265254" r="-207292" b="-203390"/>
                      </a:stretch>
                    </a:blipFill>
                  </a:tcPr>
                </a:tc>
                <a:tc>
                  <a:txBody>
                    <a:bodyPr/>
                    <a:lstStyle/>
                    <a:p>
                      <a:endParaRPr lang="en-US" sz="2000">
                        <a:latin typeface="+mn-lt"/>
                        <a:ea typeface="+mn-ea"/>
                        <a:cs typeface="+mn-ea"/>
                        <a:sym typeface="+mn-lt"/>
                      </a:endParaRPr>
                    </a:p>
                  </a:txBody>
                  <a:tcPr>
                    <a:blipFill rotWithShape="0">
                      <a:blip r:embed="rId2"/>
                      <a:stretch>
                        <a:fillRect l="-499500" t="-265254" r="-99000" b="-203390"/>
                      </a:stretch>
                    </a:blipFill>
                  </a:tcPr>
                </a:tc>
                <a:tc>
                  <a:txBody>
                    <a:bodyPr/>
                    <a:lstStyle/>
                    <a:p>
                      <a:endParaRPr lang="en-US" sz="2000">
                        <a:latin typeface="+mn-lt"/>
                        <a:ea typeface="+mn-ea"/>
                        <a:cs typeface="+mn-ea"/>
                        <a:sym typeface="+mn-lt"/>
                      </a:endParaRPr>
                    </a:p>
                  </a:txBody>
                  <a:tcPr>
                    <a:blipFill rotWithShape="0">
                      <a:blip r:embed="rId2"/>
                      <a:stretch>
                        <a:fillRect l="-618041" t="-265254" r="-2062" b="-203390"/>
                      </a:stretch>
                    </a:blipFill>
                  </a:tcPr>
                </a:tc>
                <a:extLst>
                  <a:ext uri="{0D108BD9-81ED-4DB2-BD59-A6C34878D82A}">
                    <a16:rowId xmlns:a16="http://schemas.microsoft.com/office/drawing/2014/main" val="10003"/>
                  </a:ext>
                </a:extLst>
              </a:tr>
              <a:tr h="823065">
                <a:tc>
                  <a:txBody>
                    <a:bodyPr/>
                    <a:lstStyle/>
                    <a:p>
                      <a:endParaRPr lang="en-US" sz="2000">
                        <a:latin typeface="+mn-lt"/>
                        <a:ea typeface="+mn-ea"/>
                        <a:cs typeface="+mn-ea"/>
                        <a:sym typeface="+mn-lt"/>
                      </a:endParaRPr>
                    </a:p>
                  </a:txBody>
                  <a:tcPr>
                    <a:blipFill rotWithShape="0">
                      <a:blip r:embed="rId2"/>
                      <a:stretch>
                        <a:fillRect l="-521" t="-359167" r="-627083" b="-100000"/>
                      </a:stretch>
                    </a:blipFill>
                  </a:tcPr>
                </a:tc>
                <a:tc>
                  <a:txBody>
                    <a:bodyPr/>
                    <a:lstStyle/>
                    <a:p>
                      <a:endParaRPr lang="en-US" sz="2000">
                        <a:latin typeface="+mn-lt"/>
                        <a:ea typeface="+mn-ea"/>
                        <a:cs typeface="+mn-ea"/>
                        <a:sym typeface="+mn-lt"/>
                      </a:endParaRPr>
                    </a:p>
                  </a:txBody>
                  <a:tcPr>
                    <a:blipFill rotWithShape="0">
                      <a:blip r:embed="rId2"/>
                      <a:stretch>
                        <a:fillRect l="-96020" t="-359167" r="-499005" b="-100000"/>
                      </a:stretch>
                    </a:blipFill>
                  </a:tcPr>
                </a:tc>
                <a:tc>
                  <a:txBody>
                    <a:bodyPr/>
                    <a:lstStyle/>
                    <a:p>
                      <a:endParaRPr lang="en-US" sz="2000" dirty="0">
                        <a:latin typeface="+mn-lt"/>
                        <a:ea typeface="+mn-ea"/>
                        <a:cs typeface="+mn-ea"/>
                        <a:sym typeface="+mn-lt"/>
                      </a:endParaRPr>
                    </a:p>
                  </a:txBody>
                  <a:tcPr>
                    <a:blipFill rotWithShape="0">
                      <a:blip r:embed="rId2"/>
                      <a:stretch>
                        <a:fillRect l="-193137" t="-359167" r="-391667" b="-100000"/>
                      </a:stretch>
                    </a:blipFill>
                  </a:tcPr>
                </a:tc>
                <a:tc>
                  <a:txBody>
                    <a:bodyPr/>
                    <a:lstStyle/>
                    <a:p>
                      <a:endParaRPr lang="en-US" sz="2000">
                        <a:latin typeface="+mn-lt"/>
                        <a:ea typeface="+mn-ea"/>
                        <a:cs typeface="+mn-ea"/>
                        <a:sym typeface="+mn-lt"/>
                      </a:endParaRPr>
                    </a:p>
                  </a:txBody>
                  <a:tcPr>
                    <a:blipFill rotWithShape="0">
                      <a:blip r:embed="rId2"/>
                      <a:stretch>
                        <a:fillRect l="-286124" t="-359167" r="-282297" b="-100000"/>
                      </a:stretch>
                    </a:blipFill>
                  </a:tcPr>
                </a:tc>
                <a:tc>
                  <a:txBody>
                    <a:bodyPr/>
                    <a:lstStyle/>
                    <a:p>
                      <a:endParaRPr lang="en-US" sz="2000">
                        <a:latin typeface="+mn-lt"/>
                        <a:ea typeface="+mn-ea"/>
                        <a:cs typeface="+mn-ea"/>
                        <a:sym typeface="+mn-lt"/>
                      </a:endParaRPr>
                    </a:p>
                  </a:txBody>
                  <a:tcPr>
                    <a:blipFill rotWithShape="0">
                      <a:blip r:embed="rId2"/>
                      <a:stretch>
                        <a:fillRect l="-420313" t="-359167" r="-207292" b="-100000"/>
                      </a:stretch>
                    </a:blipFill>
                  </a:tcPr>
                </a:tc>
                <a:tc>
                  <a:txBody>
                    <a:bodyPr/>
                    <a:lstStyle/>
                    <a:p>
                      <a:endParaRPr lang="en-US" sz="2000">
                        <a:latin typeface="+mn-lt"/>
                        <a:ea typeface="+mn-ea"/>
                        <a:cs typeface="+mn-ea"/>
                        <a:sym typeface="+mn-lt"/>
                      </a:endParaRPr>
                    </a:p>
                  </a:txBody>
                  <a:tcPr>
                    <a:blipFill rotWithShape="0">
                      <a:blip r:embed="rId2"/>
                      <a:stretch>
                        <a:fillRect l="-499500" t="-359167" r="-99000" b="-100000"/>
                      </a:stretch>
                    </a:blipFill>
                  </a:tcPr>
                </a:tc>
                <a:tc>
                  <a:txBody>
                    <a:bodyPr/>
                    <a:lstStyle/>
                    <a:p>
                      <a:endParaRPr lang="en-US" sz="2000">
                        <a:latin typeface="+mn-lt"/>
                        <a:ea typeface="+mn-ea"/>
                        <a:cs typeface="+mn-ea"/>
                        <a:sym typeface="+mn-lt"/>
                      </a:endParaRPr>
                    </a:p>
                  </a:txBody>
                  <a:tcPr>
                    <a:blipFill rotWithShape="0">
                      <a:blip r:embed="rId2"/>
                      <a:stretch>
                        <a:fillRect l="-618041" t="-359167" r="-2062" b="-100000"/>
                      </a:stretch>
                    </a:blipFill>
                  </a:tcPr>
                </a:tc>
                <a:extLst>
                  <a:ext uri="{0D108BD9-81ED-4DB2-BD59-A6C34878D82A}">
                    <a16:rowId xmlns:a16="http://schemas.microsoft.com/office/drawing/2014/main" val="10004"/>
                  </a:ext>
                </a:extLst>
              </a:tr>
              <a:tr h="816967">
                <a:tc>
                  <a:txBody>
                    <a:bodyPr/>
                    <a:lstStyle/>
                    <a:p>
                      <a:endParaRPr lang="en-US" sz="2000">
                        <a:latin typeface="+mn-lt"/>
                        <a:ea typeface="+mn-ea"/>
                        <a:cs typeface="+mn-ea"/>
                        <a:sym typeface="+mn-lt"/>
                      </a:endParaRPr>
                    </a:p>
                  </a:txBody>
                  <a:tcPr>
                    <a:blipFill rotWithShape="0">
                      <a:blip r:embed="rId2"/>
                      <a:stretch>
                        <a:fillRect l="-521" t="-466949" r="-627083" b="-1695"/>
                      </a:stretch>
                    </a:blipFill>
                  </a:tcPr>
                </a:tc>
                <a:tc>
                  <a:txBody>
                    <a:bodyPr/>
                    <a:lstStyle/>
                    <a:p>
                      <a:endParaRPr lang="en-US" sz="2000">
                        <a:latin typeface="+mn-lt"/>
                        <a:ea typeface="+mn-ea"/>
                        <a:cs typeface="+mn-ea"/>
                        <a:sym typeface="+mn-lt"/>
                      </a:endParaRPr>
                    </a:p>
                  </a:txBody>
                  <a:tcPr>
                    <a:blipFill rotWithShape="0">
                      <a:blip r:embed="rId2"/>
                      <a:stretch>
                        <a:fillRect l="-96020" t="-466949" r="-499005" b="-1695"/>
                      </a:stretch>
                    </a:blipFill>
                  </a:tcPr>
                </a:tc>
                <a:tc>
                  <a:txBody>
                    <a:bodyPr/>
                    <a:lstStyle/>
                    <a:p>
                      <a:endParaRPr lang="en-US" sz="2000">
                        <a:latin typeface="+mn-lt"/>
                        <a:ea typeface="+mn-ea"/>
                        <a:cs typeface="+mn-ea"/>
                        <a:sym typeface="+mn-lt"/>
                      </a:endParaRPr>
                    </a:p>
                  </a:txBody>
                  <a:tcPr>
                    <a:blipFill rotWithShape="0">
                      <a:blip r:embed="rId2"/>
                      <a:stretch>
                        <a:fillRect l="-193137" t="-466949" r="-391667" b="-1695"/>
                      </a:stretch>
                    </a:blipFill>
                  </a:tcPr>
                </a:tc>
                <a:tc>
                  <a:txBody>
                    <a:bodyPr/>
                    <a:lstStyle/>
                    <a:p>
                      <a:endParaRPr lang="en-US" sz="2000" dirty="0">
                        <a:latin typeface="+mn-lt"/>
                        <a:ea typeface="+mn-ea"/>
                        <a:cs typeface="+mn-ea"/>
                        <a:sym typeface="+mn-lt"/>
                      </a:endParaRPr>
                    </a:p>
                  </a:txBody>
                  <a:tcPr>
                    <a:blipFill rotWithShape="0">
                      <a:blip r:embed="rId2"/>
                      <a:stretch>
                        <a:fillRect l="-286124" t="-466949" r="-282297" b="-1695"/>
                      </a:stretch>
                    </a:blipFill>
                  </a:tcPr>
                </a:tc>
                <a:tc>
                  <a:txBody>
                    <a:bodyPr/>
                    <a:lstStyle/>
                    <a:p>
                      <a:endParaRPr lang="en-US" sz="2000" dirty="0">
                        <a:latin typeface="+mn-lt"/>
                        <a:ea typeface="+mn-ea"/>
                        <a:cs typeface="+mn-ea"/>
                        <a:sym typeface="+mn-lt"/>
                      </a:endParaRPr>
                    </a:p>
                  </a:txBody>
                  <a:tcPr>
                    <a:blipFill rotWithShape="0">
                      <a:blip r:embed="rId2"/>
                      <a:stretch>
                        <a:fillRect l="-420313" t="-466949" r="-207292" b="-1695"/>
                      </a:stretch>
                    </a:blipFill>
                  </a:tcPr>
                </a:tc>
                <a:tc>
                  <a:txBody>
                    <a:bodyPr/>
                    <a:lstStyle/>
                    <a:p>
                      <a:endParaRPr lang="en-US" sz="2000" dirty="0">
                        <a:latin typeface="+mn-lt"/>
                        <a:ea typeface="+mn-ea"/>
                        <a:cs typeface="+mn-ea"/>
                        <a:sym typeface="+mn-lt"/>
                      </a:endParaRPr>
                    </a:p>
                  </a:txBody>
                  <a:tcPr>
                    <a:blipFill rotWithShape="0">
                      <a:blip r:embed="rId2"/>
                      <a:stretch>
                        <a:fillRect l="-499500" t="-466949" r="-99000" b="-1695"/>
                      </a:stretch>
                    </a:blipFill>
                  </a:tcPr>
                </a:tc>
                <a:tc>
                  <a:txBody>
                    <a:bodyPr/>
                    <a:lstStyle/>
                    <a:p>
                      <a:endParaRPr lang="en-US" sz="2000" dirty="0">
                        <a:latin typeface="+mn-lt"/>
                        <a:ea typeface="+mn-ea"/>
                        <a:cs typeface="+mn-ea"/>
                        <a:sym typeface="+mn-lt"/>
                      </a:endParaRPr>
                    </a:p>
                  </a:txBody>
                  <a:tcPr>
                    <a:blipFill rotWithShape="0">
                      <a:blip r:embed="rId2"/>
                      <a:stretch>
                        <a:fillRect l="-618041" t="-466949" r="-2062" b="-1695"/>
                      </a:stretch>
                    </a:blipFill>
                  </a:tcPr>
                </a:tc>
                <a:extLst>
                  <a:ext uri="{0D108BD9-81ED-4DB2-BD59-A6C34878D82A}">
                    <a16:rowId xmlns:a16="http://schemas.microsoft.com/office/drawing/2014/main" val="10005"/>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64477870"/>
              </p:ext>
            </p:extLst>
          </p:nvPr>
        </p:nvGraphicFramePr>
        <p:xfrm>
          <a:off x="4112260" y="1489286"/>
          <a:ext cx="4479909" cy="457200"/>
        </p:xfrm>
        <a:graphic>
          <a:graphicData uri="http://schemas.openxmlformats.org/drawingml/2006/table">
            <a:tbl>
              <a:tblPr firstRow="1" bandRow="1">
                <a:tableStyleId>{5C22544A-7EE6-4342-B048-85BDC9FD1C3A}</a:tableStyleId>
              </a:tblPr>
              <a:tblGrid>
                <a:gridCol w="4479909">
                  <a:extLst>
                    <a:ext uri="{9D8B030D-6E8A-4147-A177-3AD203B41FA5}">
                      <a16:colId xmlns:a16="http://schemas.microsoft.com/office/drawing/2014/main" val="20000"/>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1" dirty="0">
                          <a:latin typeface="+mn-lt"/>
                          <a:ea typeface="+mn-ea"/>
                          <a:cs typeface="+mn-ea"/>
                          <a:sym typeface="+mn-lt"/>
                        </a:rPr>
                        <a:t>例 </a:t>
                      </a:r>
                      <a:r>
                        <a:rPr lang="en-US" sz="2400" b="1" dirty="0">
                          <a:latin typeface="+mn-lt"/>
                          <a:ea typeface="+mn-ea"/>
                          <a:cs typeface="+mn-ea"/>
                          <a:sym typeface="+mn-lt"/>
                        </a:rPr>
                        <a:t>9</a:t>
                      </a:r>
                      <a:r>
                        <a:rPr lang="en-US" sz="2400" dirty="0">
                          <a:latin typeface="+mn-lt"/>
                          <a:ea typeface="+mn-ea"/>
                          <a:cs typeface="+mn-ea"/>
                          <a:sym typeface="+mn-lt"/>
                        </a:rPr>
                        <a:t>: </a:t>
                      </a:r>
                      <a:r>
                        <a:rPr lang="zh-CN" altLang="en-US" sz="2400" dirty="0">
                          <a:latin typeface="+mn-lt"/>
                          <a:ea typeface="+mn-ea"/>
                          <a:cs typeface="+mn-ea"/>
                          <a:sym typeface="+mn-lt"/>
                        </a:rPr>
                        <a:t>三月份竞价日历</a:t>
                      </a:r>
                      <a:endParaRPr lang="en-US" sz="2400" dirty="0">
                        <a:latin typeface="+mn-lt"/>
                        <a:ea typeface="+mn-ea"/>
                        <a:cs typeface="+mn-ea"/>
                        <a:sym typeface="+mn-lt"/>
                      </a:endParaRPr>
                    </a:p>
                  </a:txBody>
                  <a:tcPr>
                    <a:solidFill>
                      <a:srgbClr val="00B0F0"/>
                    </a:solidFill>
                  </a:tcPr>
                </a:tc>
                <a:extLst>
                  <a:ext uri="{0D108BD9-81ED-4DB2-BD59-A6C34878D82A}">
                    <a16:rowId xmlns:a16="http://schemas.microsoft.com/office/drawing/2014/main" val="10000"/>
                  </a:ext>
                </a:extLst>
              </a:tr>
            </a:tbl>
          </a:graphicData>
        </a:graphic>
      </p:graphicFrame>
      <p:sp>
        <p:nvSpPr>
          <p:cNvPr id="4" name="TextBox 3"/>
          <p:cNvSpPr txBox="1"/>
          <p:nvPr/>
        </p:nvSpPr>
        <p:spPr>
          <a:xfrm>
            <a:off x="2781300" y="1478280"/>
            <a:ext cx="1264920" cy="400110"/>
          </a:xfrm>
          <a:prstGeom prst="rect">
            <a:avLst/>
          </a:prstGeom>
          <a:noFill/>
        </p:spPr>
        <p:txBody>
          <a:bodyPr wrap="square" rtlCol="0">
            <a:spAutoFit/>
          </a:bodyPr>
          <a:lstStyle/>
          <a:p>
            <a:r>
              <a:rPr lang="en-US" sz="2000" dirty="0">
                <a:latin typeface="+mn-lt"/>
                <a:ea typeface="+mn-ea"/>
                <a:cs typeface="+mn-ea"/>
                <a:sym typeface="+mn-lt"/>
              </a:rPr>
              <a:t>3</a:t>
            </a:r>
            <a:r>
              <a:rPr lang="zh-CN" altLang="en-US" sz="2000" dirty="0">
                <a:latin typeface="+mn-lt"/>
                <a:ea typeface="+mn-ea"/>
                <a:cs typeface="+mn-ea"/>
                <a:sym typeface="+mn-lt"/>
              </a:rPr>
              <a:t>月</a:t>
            </a:r>
            <a:r>
              <a:rPr lang="en-US" altLang="zh-CN" sz="2000" dirty="0">
                <a:latin typeface="+mn-lt"/>
                <a:ea typeface="+mn-ea"/>
                <a:cs typeface="+mn-ea"/>
                <a:sym typeface="+mn-lt"/>
              </a:rPr>
              <a:t>1</a:t>
            </a:r>
            <a:r>
              <a:rPr lang="zh-CN" altLang="en-US" sz="2000" dirty="0">
                <a:latin typeface="+mn-lt"/>
                <a:ea typeface="+mn-ea"/>
                <a:cs typeface="+mn-ea"/>
                <a:sym typeface="+mn-lt"/>
              </a:rPr>
              <a:t>日</a:t>
            </a:r>
            <a:endParaRPr lang="en-US" sz="2000" dirty="0">
              <a:latin typeface="+mn-lt"/>
              <a:ea typeface="+mn-ea"/>
              <a:cs typeface="+mn-ea"/>
              <a:sym typeface="+mn-lt"/>
            </a:endParaRPr>
          </a:p>
        </p:txBody>
      </p:sp>
      <p:cxnSp>
        <p:nvCxnSpPr>
          <p:cNvPr id="7" name="Straight Arrow Connector 6"/>
          <p:cNvCxnSpPr/>
          <p:nvPr/>
        </p:nvCxnSpPr>
        <p:spPr>
          <a:xfrm flipH="1">
            <a:off x="3063240" y="1878390"/>
            <a:ext cx="7620" cy="8038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07380" y="6858000"/>
            <a:ext cx="1569720" cy="400110"/>
          </a:xfrm>
          <a:prstGeom prst="rect">
            <a:avLst/>
          </a:prstGeom>
          <a:noFill/>
        </p:spPr>
        <p:txBody>
          <a:bodyPr wrap="square" rtlCol="0">
            <a:spAutoFit/>
          </a:bodyPr>
          <a:lstStyle/>
          <a:p>
            <a:pPr algn="ctr"/>
            <a:r>
              <a:rPr lang="en-US" sz="2000" dirty="0">
                <a:latin typeface="+mn-lt"/>
                <a:ea typeface="+mn-ea"/>
                <a:cs typeface="+mn-ea"/>
                <a:sym typeface="+mn-lt"/>
              </a:rPr>
              <a:t>3</a:t>
            </a:r>
            <a:r>
              <a:rPr lang="zh-CN" altLang="en-US" sz="2000" dirty="0">
                <a:latin typeface="+mn-lt"/>
                <a:ea typeface="+mn-ea"/>
                <a:cs typeface="+mn-ea"/>
                <a:sym typeface="+mn-lt"/>
              </a:rPr>
              <a:t>月</a:t>
            </a:r>
            <a:r>
              <a:rPr lang="en-US" altLang="zh-CN" sz="2000" dirty="0">
                <a:latin typeface="+mn-lt"/>
                <a:ea typeface="+mn-ea"/>
                <a:cs typeface="+mn-ea"/>
                <a:sym typeface="+mn-lt"/>
              </a:rPr>
              <a:t>31</a:t>
            </a:r>
            <a:r>
              <a:rPr lang="zh-CN" altLang="en-US" sz="2000" dirty="0">
                <a:latin typeface="+mn-lt"/>
                <a:ea typeface="+mn-ea"/>
                <a:cs typeface="+mn-ea"/>
                <a:sym typeface="+mn-lt"/>
              </a:rPr>
              <a:t>日</a:t>
            </a:r>
            <a:endParaRPr lang="en-US" sz="2000" dirty="0">
              <a:latin typeface="+mn-lt"/>
              <a:ea typeface="+mn-ea"/>
              <a:cs typeface="+mn-ea"/>
              <a:sym typeface="+mn-lt"/>
            </a:endParaRPr>
          </a:p>
        </p:txBody>
      </p:sp>
      <p:cxnSp>
        <p:nvCxnSpPr>
          <p:cNvPr id="11" name="Straight Arrow Connector 10"/>
          <p:cNvCxnSpPr/>
          <p:nvPr/>
        </p:nvCxnSpPr>
        <p:spPr>
          <a:xfrm flipV="1">
            <a:off x="6667500" y="6233160"/>
            <a:ext cx="7620" cy="62484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竞价的应用</a:t>
            </a:r>
            <a:endParaRPr lang="en-US" dirty="0">
              <a:sym typeface="+mn-lt"/>
            </a:endParaRPr>
          </a:p>
        </p:txBody>
      </p:sp>
      <p:sp>
        <p:nvSpPr>
          <p:cNvPr id="3" name="内容占位符 2"/>
          <p:cNvSpPr>
            <a:spLocks noGrp="1"/>
          </p:cNvSpPr>
          <p:nvPr>
            <p:ph sz="quarter" idx="13"/>
          </p:nvPr>
        </p:nvSpPr>
        <p:spPr/>
        <p:txBody>
          <a:bodyPr/>
          <a:lstStyle/>
          <a:p>
            <a:r>
              <a:rPr lang="zh-CN" altLang="en-US">
                <a:sym typeface="+mn-lt"/>
              </a:rPr>
              <a:t>例 </a:t>
            </a:r>
            <a:r>
              <a:rPr lang="en-US" altLang="zh-CN">
                <a:sym typeface="+mn-lt"/>
              </a:rPr>
              <a:t>9 (</a:t>
            </a:r>
            <a:r>
              <a:rPr lang="zh-CN" altLang="en-US">
                <a:sym typeface="+mn-lt"/>
              </a:rPr>
              <a:t>续</a:t>
            </a:r>
            <a:r>
              <a:rPr lang="en-US" altLang="zh-CN">
                <a:sym typeface="+mn-lt"/>
              </a:rPr>
              <a:t>)</a:t>
            </a:r>
          </a:p>
          <a:p>
            <a:r>
              <a:rPr lang="zh-CN" altLang="en-US">
                <a:sym typeface="+mn-lt"/>
              </a:rPr>
              <a:t>预订三月 </a:t>
            </a:r>
            <a:r>
              <a:rPr lang="en-US" altLang="zh-CN">
                <a:sym typeface="+mn-lt"/>
              </a:rPr>
              <a:t>23 </a:t>
            </a:r>
            <a:r>
              <a:rPr lang="zh-CN" altLang="en-US">
                <a:sym typeface="+mn-lt"/>
              </a:rPr>
              <a:t>日至 </a:t>
            </a:r>
            <a:r>
              <a:rPr lang="en-US" altLang="zh-CN">
                <a:sym typeface="+mn-lt"/>
              </a:rPr>
              <a:t>25 </a:t>
            </a:r>
            <a:r>
              <a:rPr lang="zh-CN" altLang="en-US">
                <a:sym typeface="+mn-lt"/>
              </a:rPr>
              <a:t>日 </a:t>
            </a:r>
            <a:r>
              <a:rPr lang="en-US" altLang="zh-CN">
                <a:sym typeface="+mn-lt"/>
              </a:rPr>
              <a:t>3 </a:t>
            </a:r>
            <a:r>
              <a:rPr lang="zh-CN" altLang="en-US">
                <a:sym typeface="+mn-lt"/>
              </a:rPr>
              <a:t>晚的顾客需支付至少 </a:t>
            </a:r>
            <a:r>
              <a:rPr lang="en-US" altLang="zh-CN">
                <a:sym typeface="+mn-lt"/>
              </a:rPr>
              <a:t>3 </a:t>
            </a:r>
            <a:r>
              <a:rPr lang="zh-CN" altLang="en-US">
                <a:sym typeface="+mn-lt"/>
              </a:rPr>
              <a:t>晚竞价的和，即</a:t>
            </a:r>
            <a:r>
              <a:rPr lang="en-US" altLang="zh-CN">
                <a:sym typeface="+mn-lt"/>
              </a:rPr>
              <a:t> $199.93 + $178.25 + $122.20 = $500.38;</a:t>
            </a:r>
          </a:p>
          <a:p>
            <a:r>
              <a:rPr lang="zh-CN" altLang="en-US">
                <a:sym typeface="+mn-lt"/>
              </a:rPr>
              <a:t>预订三月 </a:t>
            </a:r>
            <a:r>
              <a:rPr lang="en-US" altLang="zh-CN">
                <a:sym typeface="+mn-lt"/>
              </a:rPr>
              <a:t>12 </a:t>
            </a:r>
            <a:r>
              <a:rPr lang="zh-CN" altLang="en-US">
                <a:sym typeface="+mn-lt"/>
              </a:rPr>
              <a:t>日至 </a:t>
            </a:r>
            <a:r>
              <a:rPr lang="en-US" altLang="zh-CN">
                <a:sym typeface="+mn-lt"/>
              </a:rPr>
              <a:t>14 </a:t>
            </a:r>
            <a:r>
              <a:rPr lang="zh-CN" altLang="en-US">
                <a:sym typeface="+mn-lt"/>
              </a:rPr>
              <a:t>日 </a:t>
            </a:r>
            <a:r>
              <a:rPr lang="en-US" altLang="zh-CN">
                <a:sym typeface="+mn-lt"/>
              </a:rPr>
              <a:t>3 </a:t>
            </a:r>
            <a:r>
              <a:rPr lang="zh-CN" altLang="en-US">
                <a:sym typeface="+mn-lt"/>
              </a:rPr>
              <a:t>晚的顾客支付的价格应多于 </a:t>
            </a:r>
            <a:r>
              <a:rPr lang="en-US" altLang="zh-CN">
                <a:sym typeface="+mn-lt"/>
              </a:rPr>
              <a:t>3 </a:t>
            </a:r>
            <a:r>
              <a:rPr lang="zh-CN" altLang="en-US">
                <a:sym typeface="+mn-lt"/>
              </a:rPr>
              <a:t>晚竞价之和， 即</a:t>
            </a:r>
            <a:r>
              <a:rPr lang="en-US" altLang="zh-CN">
                <a:sym typeface="+mn-lt"/>
              </a:rPr>
              <a:t> $42.34 + $32.34 + $54.37 = $129.05.</a:t>
            </a:r>
            <a:endParaRPr lang="en-US" altLang="zh-CN" dirty="0">
              <a:sym typeface="+mn-l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竞价的优缺点</a:t>
            </a:r>
            <a:endParaRPr lang="zh-CN" altLang="en-US" dirty="0">
              <a:sym typeface="+mn-lt"/>
            </a:endParaRPr>
          </a:p>
        </p:txBody>
      </p:sp>
      <p:sp>
        <p:nvSpPr>
          <p:cNvPr id="3" name="内容占位符 2"/>
          <p:cNvSpPr>
            <a:spLocks noGrp="1"/>
          </p:cNvSpPr>
          <p:nvPr>
            <p:ph sz="quarter" idx="13"/>
          </p:nvPr>
        </p:nvSpPr>
        <p:spPr/>
        <p:txBody>
          <a:bodyPr/>
          <a:lstStyle/>
          <a:p>
            <a:r>
              <a:rPr lang="zh-CN" altLang="en-US">
                <a:sym typeface="+mn-lt"/>
              </a:rPr>
              <a:t>简单易行，对网络上每一种资源的边际价值给出有用的信息，从而指导帮助做出接受还是拒绝预定的决定；</a:t>
            </a:r>
            <a:endParaRPr lang="en-US" altLang="zh-CN">
              <a:sym typeface="+mn-lt"/>
            </a:endParaRPr>
          </a:p>
          <a:p>
            <a:r>
              <a:rPr lang="zh-CN" altLang="en-US">
                <a:sym typeface="+mn-lt"/>
              </a:rPr>
              <a:t>给产能计划提供各种信息；</a:t>
            </a:r>
            <a:endParaRPr lang="en-US" altLang="zh-CN">
              <a:sym typeface="+mn-lt"/>
            </a:endParaRPr>
          </a:p>
          <a:p>
            <a:pPr lvl="1"/>
            <a:r>
              <a:rPr lang="zh-CN" altLang="en-US">
                <a:sym typeface="+mn-lt"/>
              </a:rPr>
              <a:t>航空公司确定机型；</a:t>
            </a:r>
            <a:endParaRPr lang="en-US" altLang="zh-CN">
              <a:sym typeface="+mn-lt"/>
            </a:endParaRPr>
          </a:p>
          <a:p>
            <a:pPr lvl="1"/>
            <a:r>
              <a:rPr lang="zh-CN" altLang="en-US">
                <a:sym typeface="+mn-lt"/>
              </a:rPr>
              <a:t>汽车租赁公司把竞价低的车辆调到竞价高的门店；</a:t>
            </a:r>
            <a:endParaRPr lang="en-US" altLang="zh-CN">
              <a:sym typeface="+mn-lt"/>
            </a:endParaRPr>
          </a:p>
          <a:p>
            <a:pPr lvl="1"/>
            <a:r>
              <a:rPr lang="zh-CN" altLang="en-US">
                <a:sym typeface="+mn-lt"/>
              </a:rPr>
              <a:t>对于每个房间每晚竞价不同的酒店管理特别有用；</a:t>
            </a:r>
            <a:endParaRPr lang="en-US" altLang="zh-CN">
              <a:sym typeface="+mn-lt"/>
            </a:endParaRPr>
          </a:p>
          <a:p>
            <a:pPr lvl="1"/>
            <a:endParaRPr lang="en-US" altLang="zh-CN" dirty="0">
              <a:sym typeface="+mn-lt"/>
            </a:endParaRPr>
          </a:p>
        </p:txBody>
      </p:sp>
    </p:spTree>
    <p:extLst>
      <p:ext uri="{BB962C8B-B14F-4D97-AF65-F5344CB8AC3E}">
        <p14:creationId xmlns:p14="http://schemas.microsoft.com/office/powerpoint/2010/main" val="37734635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竞价优缺点</a:t>
            </a:r>
            <a:endParaRPr lang="zh-CN" altLang="en-US" dirty="0">
              <a:sym typeface="+mn-lt"/>
            </a:endParaRPr>
          </a:p>
        </p:txBody>
      </p:sp>
      <p:sp>
        <p:nvSpPr>
          <p:cNvPr id="3" name="内容占位符 2"/>
          <p:cNvSpPr>
            <a:spLocks noGrp="1"/>
          </p:cNvSpPr>
          <p:nvPr>
            <p:ph sz="quarter" idx="13"/>
          </p:nvPr>
        </p:nvSpPr>
        <p:spPr/>
        <p:txBody>
          <a:bodyPr>
            <a:normAutofit fontScale="92500"/>
          </a:bodyPr>
          <a:lstStyle/>
          <a:p>
            <a:r>
              <a:rPr lang="zh-CN" altLang="en-US">
                <a:sym typeface="+mn-lt"/>
              </a:rPr>
              <a:t>竞价是给定剩余产能和各价格等级预期未来需求下应当接受的最低价格，并没有告诉什么应该是产品的实际价格；</a:t>
            </a:r>
            <a:endParaRPr lang="en-US" altLang="zh-CN">
              <a:sym typeface="+mn-lt"/>
            </a:endParaRPr>
          </a:p>
          <a:p>
            <a:r>
              <a:rPr lang="zh-CN" altLang="en-US">
                <a:sym typeface="+mn-lt"/>
              </a:rPr>
              <a:t>竞价是边际信号，当变动单位超过一个时无法确定其影响；如航段竞价为</a:t>
            </a:r>
            <a:r>
              <a:rPr lang="en-US" altLang="zh-CN">
                <a:sym typeface="+mn-lt"/>
              </a:rPr>
              <a:t> $250 </a:t>
            </a:r>
            <a:r>
              <a:rPr lang="zh-CN" altLang="en-US">
                <a:sym typeface="+mn-lt"/>
              </a:rPr>
              <a:t>时，不能以此断定增加 </a:t>
            </a:r>
            <a:r>
              <a:rPr lang="en-US" altLang="zh-CN">
                <a:sym typeface="+mn-lt"/>
              </a:rPr>
              <a:t>10 </a:t>
            </a:r>
            <a:r>
              <a:rPr lang="zh-CN" altLang="en-US">
                <a:sym typeface="+mn-lt"/>
              </a:rPr>
              <a:t>个座位可增 </a:t>
            </a:r>
            <a:r>
              <a:rPr lang="en-US" altLang="zh-CN">
                <a:sym typeface="+mn-lt"/>
              </a:rPr>
              <a:t>$2,500</a:t>
            </a:r>
            <a:r>
              <a:rPr lang="zh-CN" altLang="en-US">
                <a:sym typeface="+mn-lt"/>
              </a:rPr>
              <a:t>；</a:t>
            </a:r>
            <a:endParaRPr lang="en-US" altLang="zh-CN">
              <a:sym typeface="+mn-lt"/>
            </a:endParaRPr>
          </a:p>
          <a:p>
            <a:r>
              <a:rPr lang="zh-CN" altLang="en-US">
                <a:sym typeface="+mn-lt"/>
              </a:rPr>
              <a:t>当竞价较低时（极端情况下为零），可以起误导作用，因此定价时需要谨慎。</a:t>
            </a:r>
            <a:endParaRPr lang="en-US" altLang="zh-CN" dirty="0">
              <a:sym typeface="+mn-lt"/>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本章小结</a:t>
            </a:r>
            <a:endParaRPr lang="zh-CN" altLang="en-US" dirty="0">
              <a:sym typeface="+mn-lt"/>
            </a:endParaRPr>
          </a:p>
        </p:txBody>
      </p:sp>
      <p:sp>
        <p:nvSpPr>
          <p:cNvPr id="3" name="内容占位符 2"/>
          <p:cNvSpPr>
            <a:spLocks noGrp="1"/>
          </p:cNvSpPr>
          <p:nvPr>
            <p:ph sz="quarter" idx="13"/>
          </p:nvPr>
        </p:nvSpPr>
        <p:spPr/>
        <p:txBody>
          <a:bodyPr/>
          <a:lstStyle/>
          <a:p>
            <a:r>
              <a:rPr lang="zh-CN" altLang="en-US">
                <a:sym typeface="+mn-lt"/>
              </a:rPr>
              <a:t>网络资源管理与单个资源管理的区别；</a:t>
            </a:r>
            <a:endParaRPr lang="en-US" altLang="zh-CN">
              <a:sym typeface="+mn-lt"/>
            </a:endParaRPr>
          </a:p>
          <a:p>
            <a:r>
              <a:rPr lang="zh-CN" altLang="en-US">
                <a:sym typeface="+mn-lt"/>
              </a:rPr>
              <a:t>贪婪启发式算法的缺陷；</a:t>
            </a:r>
            <a:endParaRPr lang="en-US" altLang="zh-CN">
              <a:sym typeface="+mn-lt"/>
            </a:endParaRPr>
          </a:p>
          <a:p>
            <a:r>
              <a:rPr lang="zh-CN" altLang="en-US">
                <a:sym typeface="+mn-lt"/>
              </a:rPr>
              <a:t>网络管理的线性规划方法及其优缺点；</a:t>
            </a:r>
            <a:endParaRPr lang="en-US" altLang="zh-CN">
              <a:sym typeface="+mn-lt"/>
            </a:endParaRPr>
          </a:p>
          <a:p>
            <a:r>
              <a:rPr lang="zh-CN" altLang="en-US">
                <a:sym typeface="+mn-lt"/>
              </a:rPr>
              <a:t>虚拟嵌套方法：原理、步骤和计算；</a:t>
            </a:r>
            <a:endParaRPr lang="en-US" altLang="zh-CN">
              <a:sym typeface="+mn-lt"/>
            </a:endParaRPr>
          </a:p>
          <a:p>
            <a:r>
              <a:rPr lang="zh-CN" altLang="en-US">
                <a:sym typeface="+mn-lt"/>
              </a:rPr>
              <a:t>竞标价格的计算、应用及优缺点。</a:t>
            </a:r>
            <a:endParaRPr lang="en-US" altLang="zh-CN" dirty="0">
              <a:sym typeface="+mn-lt"/>
            </a:endParaRPr>
          </a:p>
        </p:txBody>
      </p:sp>
    </p:spTree>
    <p:extLst>
      <p:ext uri="{BB962C8B-B14F-4D97-AF65-F5344CB8AC3E}">
        <p14:creationId xmlns:p14="http://schemas.microsoft.com/office/powerpoint/2010/main" val="3906456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317612"/>
      </p:ext>
    </p:extLst>
  </p:cSld>
  <p:clrMapOvr>
    <a:masterClrMapping/>
  </p:clrMapOvr>
</p:sld>
</file>

<file path=ppt/theme/theme1.xml><?xml version="1.0" encoding="utf-8"?>
<a:theme xmlns:a="http://schemas.openxmlformats.org/drawingml/2006/main" name="1_Default Theme">
  <a:themeElements>
    <a:clrScheme name="elite logo">
      <a:dk1>
        <a:srgbClr val="434A54"/>
      </a:dk1>
      <a:lt1>
        <a:srgbClr val="F7F9FB"/>
      </a:lt1>
      <a:dk2>
        <a:srgbClr val="656D78"/>
      </a:dk2>
      <a:lt2>
        <a:srgbClr val="E6E9ED"/>
      </a:lt2>
      <a:accent1>
        <a:srgbClr val="3BAFDA"/>
      </a:accent1>
      <a:accent2>
        <a:srgbClr val="4FC1E9"/>
      </a:accent2>
      <a:accent3>
        <a:srgbClr val="F6BB42"/>
      </a:accent3>
      <a:accent4>
        <a:srgbClr val="FFCE54"/>
      </a:accent4>
      <a:accent5>
        <a:srgbClr val="5DCEAF"/>
      </a:accent5>
      <a:accent6>
        <a:srgbClr val="A7EA52"/>
      </a:accent6>
      <a:hlink>
        <a:srgbClr val="56C7AA"/>
      </a:hlink>
      <a:folHlink>
        <a:srgbClr val="59A8D1"/>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a:noFill/>
        </a:ln>
      </a:spPr>
      <a:bodyPr rtlCol="0" anchor="ctr"/>
      <a:lstStyle>
        <a:defPPr algn="ctr">
          <a:defRPr>
            <a:solidFill>
              <a:schemeClr val="accent2"/>
            </a:solidFill>
          </a:defRPr>
        </a:defPPr>
      </a:lstStyle>
      <a:style>
        <a:lnRef idx="3">
          <a:schemeClr val="lt1"/>
        </a:lnRef>
        <a:fillRef idx="1">
          <a:schemeClr val="accent1"/>
        </a:fillRef>
        <a:effectRef idx="1">
          <a:schemeClr val="accent1"/>
        </a:effectRef>
        <a:fontRef idx="minor">
          <a:schemeClr val="lt1"/>
        </a:fontRef>
      </a:style>
    </a:spDef>
  </a:objectDefaults>
  <a:extraClrSchemeLst/>
  <a:extLst>
    <a:ext uri="{05A4C25C-085E-4340-85A3-A5531E510DB2}">
      <thm15:themeFamily xmlns:thm15="http://schemas.microsoft.com/office/thememl/2012/main" name="Default Theme" id="{CE8A3544-08B1-4CFF-8869-206D70FB23F0}" vid="{0F22D8DE-E153-49C0-8EE7-E6CB11F3AC46}"/>
    </a:ext>
  </a:extLst>
</a:theme>
</file>

<file path=ppt/theme/theme2.xml><?xml version="1.0" encoding="utf-8"?>
<a:theme xmlns:a="http://schemas.openxmlformats.org/drawingml/2006/main" name="Default Theme">
  <a:themeElements>
    <a:clrScheme name="elite logo">
      <a:dk1>
        <a:srgbClr val="434A54"/>
      </a:dk1>
      <a:lt1>
        <a:srgbClr val="F7F9FB"/>
      </a:lt1>
      <a:dk2>
        <a:srgbClr val="656D78"/>
      </a:dk2>
      <a:lt2>
        <a:srgbClr val="E6E9ED"/>
      </a:lt2>
      <a:accent1>
        <a:srgbClr val="3BAFDA"/>
      </a:accent1>
      <a:accent2>
        <a:srgbClr val="4FC1E9"/>
      </a:accent2>
      <a:accent3>
        <a:srgbClr val="F6BB42"/>
      </a:accent3>
      <a:accent4>
        <a:srgbClr val="FFCE54"/>
      </a:accent4>
      <a:accent5>
        <a:srgbClr val="5DCEAF"/>
      </a:accent5>
      <a:accent6>
        <a:srgbClr val="A7EA52"/>
      </a:accent6>
      <a:hlink>
        <a:srgbClr val="56C7AA"/>
      </a:hlink>
      <a:folHlink>
        <a:srgbClr val="59A8D1"/>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a:noFill/>
        </a:ln>
      </a:spPr>
      <a:bodyPr rtlCol="0" anchor="ctr"/>
      <a:lstStyle>
        <a:defPPr algn="ctr">
          <a:defRPr>
            <a:solidFill>
              <a:schemeClr val="accent2"/>
            </a:solidFill>
          </a:defRPr>
        </a:defPPr>
      </a:lstStyle>
      <a:style>
        <a:lnRef idx="3">
          <a:schemeClr val="lt1"/>
        </a:lnRef>
        <a:fillRef idx="1">
          <a:schemeClr val="accent1"/>
        </a:fillRef>
        <a:effectRef idx="1">
          <a:schemeClr val="accent1"/>
        </a:effectRef>
        <a:fontRef idx="minor">
          <a:schemeClr val="lt1"/>
        </a:fontRef>
      </a:style>
    </a:spDef>
  </a:objectDefaults>
  <a:extraClrSchemeLst/>
  <a:extLst>
    <a:ext uri="{05A4C25C-085E-4340-85A3-A5531E510DB2}">
      <thm15:themeFamily xmlns:thm15="http://schemas.microsoft.com/office/thememl/2012/main" name="Default Theme" id="{0F82A921-683A-450E-B14D-229265EC38F9}" vid="{D925976C-821F-4EF4-BF46-6C7B590E5D2B}"/>
    </a:ext>
  </a:extLst>
</a:theme>
</file>

<file path=ppt/theme/theme3.xml><?xml version="1.0" encoding="utf-8"?>
<a:theme xmlns:a="http://schemas.openxmlformats.org/drawingml/2006/main" name="主题1">
  <a:themeElements>
    <a:clrScheme name="elite logo">
      <a:dk1>
        <a:srgbClr val="434A54"/>
      </a:dk1>
      <a:lt1>
        <a:srgbClr val="F7F9FB"/>
      </a:lt1>
      <a:dk2>
        <a:srgbClr val="656D78"/>
      </a:dk2>
      <a:lt2>
        <a:srgbClr val="E6E9ED"/>
      </a:lt2>
      <a:accent1>
        <a:srgbClr val="3BAFDA"/>
      </a:accent1>
      <a:accent2>
        <a:srgbClr val="4FC1E9"/>
      </a:accent2>
      <a:accent3>
        <a:srgbClr val="F6BB42"/>
      </a:accent3>
      <a:accent4>
        <a:srgbClr val="FFCE54"/>
      </a:accent4>
      <a:accent5>
        <a:srgbClr val="5DCEAF"/>
      </a:accent5>
      <a:accent6>
        <a:srgbClr val="A7EA52"/>
      </a:accent6>
      <a:hlink>
        <a:srgbClr val="56C7AA"/>
      </a:hlink>
      <a:folHlink>
        <a:srgbClr val="59A8D1"/>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a:noFill/>
        </a:ln>
      </a:spPr>
      <a:bodyPr rtlCol="0" anchor="ctr"/>
      <a:lstStyle>
        <a:defPPr algn="ctr">
          <a:defRPr>
            <a:solidFill>
              <a:schemeClr val="accent2"/>
            </a:solidFill>
          </a:defRPr>
        </a:defPPr>
      </a:lstStyle>
      <a:style>
        <a:lnRef idx="3">
          <a:schemeClr val="lt1"/>
        </a:lnRef>
        <a:fillRef idx="1">
          <a:schemeClr val="accent1"/>
        </a:fillRef>
        <a:effectRef idx="1">
          <a:schemeClr val="accent1"/>
        </a:effectRef>
        <a:fontRef idx="minor">
          <a:schemeClr val="lt1"/>
        </a:fontRef>
      </a:style>
    </a:spDef>
  </a:objectDefaults>
  <a:extraClrSchemeLst/>
  <a:extLst>
    <a:ext uri="{05A4C25C-085E-4340-85A3-A5531E510DB2}">
      <thm15:themeFamily xmlns:thm15="http://schemas.microsoft.com/office/thememl/2012/main" name="主题1" id="{47053BF1-9A56-4F7A-83D4-F14B11EFAE4F}" vid="{0EE450C4-3612-40E2-8C6A-A8A7E27FCBF4}"/>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2205</TotalTime>
  <Words>4577</Words>
  <Application>Microsoft Office PowerPoint</Application>
  <PresentationFormat>宽屏</PresentationFormat>
  <Paragraphs>1029</Paragraphs>
  <Slides>84</Slides>
  <Notes>1</Notes>
  <HiddenSlides>0</HiddenSlides>
  <MMClips>0</MMClips>
  <ScaleCrop>false</ScaleCrop>
  <HeadingPairs>
    <vt:vector size="8" baseType="variant">
      <vt:variant>
        <vt:lpstr>已用的字体</vt:lpstr>
      </vt:variant>
      <vt:variant>
        <vt:i4>8</vt:i4>
      </vt:variant>
      <vt:variant>
        <vt:lpstr>主题</vt:lpstr>
      </vt:variant>
      <vt:variant>
        <vt:i4>3</vt:i4>
      </vt:variant>
      <vt:variant>
        <vt:lpstr>嵌入 OLE 服务器</vt:lpstr>
      </vt:variant>
      <vt:variant>
        <vt:i4>2</vt:i4>
      </vt:variant>
      <vt:variant>
        <vt:lpstr>幻灯片标题</vt:lpstr>
      </vt:variant>
      <vt:variant>
        <vt:i4>84</vt:i4>
      </vt:variant>
    </vt:vector>
  </HeadingPairs>
  <TitlesOfParts>
    <vt:vector size="97" baseType="lpstr">
      <vt:lpstr>ＭＳ Ｐゴシック</vt:lpstr>
      <vt:lpstr>黑体</vt:lpstr>
      <vt:lpstr>微软雅黑</vt:lpstr>
      <vt:lpstr>Arial</vt:lpstr>
      <vt:lpstr>Arial Black</vt:lpstr>
      <vt:lpstr>Cambria Math</vt:lpstr>
      <vt:lpstr>Times New Roman</vt:lpstr>
      <vt:lpstr>Wingdings</vt:lpstr>
      <vt:lpstr>1_Default Theme</vt:lpstr>
      <vt:lpstr>Default Theme</vt:lpstr>
      <vt:lpstr>主题1</vt:lpstr>
      <vt:lpstr>Equation</vt:lpstr>
      <vt:lpstr>Equation.KSEE3</vt:lpstr>
      <vt:lpstr>网络收益管理策略</vt:lpstr>
      <vt:lpstr>本章提要</vt:lpstr>
      <vt:lpstr>第一节 网络资源管理问题</vt:lpstr>
      <vt:lpstr>多资源产品</vt:lpstr>
      <vt:lpstr>中心辐射型网络</vt:lpstr>
      <vt:lpstr>PowerPoint 演示文稿</vt:lpstr>
      <vt:lpstr>PowerPoint 演示文稿</vt:lpstr>
      <vt:lpstr>线型网络</vt:lpstr>
      <vt:lpstr>PowerPoint 演示文稿</vt:lpstr>
      <vt:lpstr>PowerPoint 演示文稿</vt:lpstr>
      <vt:lpstr>线型网络</vt:lpstr>
      <vt:lpstr>网络产品与管理</vt:lpstr>
      <vt:lpstr>第二节 贪婪启发式算法</vt:lpstr>
      <vt:lpstr>网络管理的贪婪启发式算法</vt:lpstr>
      <vt:lpstr>PowerPoint 演示文稿</vt:lpstr>
      <vt:lpstr>PowerPoint 演示文稿</vt:lpstr>
      <vt:lpstr>网络管理的贪婪启发式算法</vt:lpstr>
      <vt:lpstr>贪婪启发式算法</vt:lpstr>
      <vt:lpstr>网络管理的贪婪启发式算法</vt:lpstr>
      <vt:lpstr>网络管理的贪婪启发式算法</vt:lpstr>
      <vt:lpstr>贪婪启发式算法失效情形</vt:lpstr>
      <vt:lpstr>网络管理的贪婪启发式算法</vt:lpstr>
      <vt:lpstr>第三节 线性规划网络管理模型</vt:lpstr>
      <vt:lpstr>线性规划方法</vt:lpstr>
      <vt:lpstr>线性规划方法</vt:lpstr>
      <vt:lpstr>线性规划方法</vt:lpstr>
      <vt:lpstr>案例：酒店客房的最优分配</vt:lpstr>
      <vt:lpstr>案例：酒店客房的最优分配</vt:lpstr>
      <vt:lpstr>案例：酒店客房的最优分配</vt:lpstr>
      <vt:lpstr>案例：酒店客房的最优分配</vt:lpstr>
      <vt:lpstr>案例：酒店客房的最优分配</vt:lpstr>
      <vt:lpstr>案例：酒店客房的最优分配</vt:lpstr>
      <vt:lpstr>线性规划方法</vt:lpstr>
      <vt:lpstr>线性规划方法</vt:lpstr>
      <vt:lpstr>线性规划方法</vt:lpstr>
      <vt:lpstr>线性规划方法</vt:lpstr>
      <vt:lpstr>最优解的结构</vt:lpstr>
      <vt:lpstr>最优解的结构</vt:lpstr>
      <vt:lpstr>最优解的结构</vt:lpstr>
      <vt:lpstr>最优解的结构</vt:lpstr>
      <vt:lpstr>最优解的结构</vt:lpstr>
      <vt:lpstr>线性规划方法的优缺点</vt:lpstr>
      <vt:lpstr>线性规划方法的优缺点</vt:lpstr>
      <vt:lpstr>第四节 虚拟嵌套网络管理模型</vt:lpstr>
      <vt:lpstr>嵌套原理与网络管理</vt:lpstr>
      <vt:lpstr>虚拟嵌套</vt:lpstr>
      <vt:lpstr>网络管理中的虚拟嵌套</vt:lpstr>
      <vt:lpstr>网络管理中的虚拟嵌套</vt:lpstr>
      <vt:lpstr>网络管理中的虚拟嵌套</vt:lpstr>
      <vt:lpstr>网络管理中的虚拟嵌套</vt:lpstr>
      <vt:lpstr>网络管理中的虚拟嵌套</vt:lpstr>
      <vt:lpstr>网络管理中的虚拟嵌套</vt:lpstr>
      <vt:lpstr>网络管理中的虚拟嵌套</vt:lpstr>
      <vt:lpstr>网络管理中的虚拟嵌套</vt:lpstr>
      <vt:lpstr>虚拟嵌套预订控制</vt:lpstr>
      <vt:lpstr>PowerPoint 演示文稿</vt:lpstr>
      <vt:lpstr>PowerPoint 演示文稿</vt:lpstr>
      <vt:lpstr>网络管理中的虚拟嵌套</vt:lpstr>
      <vt:lpstr>PowerPoint 演示文稿</vt:lpstr>
      <vt:lpstr>PowerPoint 演示文稿</vt:lpstr>
      <vt:lpstr>虚拟嵌套预订控制</vt:lpstr>
      <vt:lpstr>虚拟嵌套预订控制</vt:lpstr>
      <vt:lpstr>虚拟嵌套预订控制</vt:lpstr>
      <vt:lpstr>虚拟嵌套预订控制</vt:lpstr>
      <vt:lpstr>虚拟嵌套预订控制</vt:lpstr>
      <vt:lpstr>第五节 竞标定价</vt:lpstr>
      <vt:lpstr>网络竞标定价</vt:lpstr>
      <vt:lpstr>网络竞标价格控制步骤</vt:lpstr>
      <vt:lpstr>PowerPoint 演示文稿</vt:lpstr>
      <vt:lpstr>PowerPoint 演示文稿</vt:lpstr>
      <vt:lpstr>网络竞标价格控制步骤</vt:lpstr>
      <vt:lpstr>PowerPoint 演示文稿</vt:lpstr>
      <vt:lpstr>PowerPoint 演示文稿</vt:lpstr>
      <vt:lpstr>网络竞标价格控制步骤</vt:lpstr>
      <vt:lpstr>PowerPoint 演示文稿</vt:lpstr>
      <vt:lpstr>PowerPoint 演示文稿</vt:lpstr>
      <vt:lpstr>竞价和机会成本</vt:lpstr>
      <vt:lpstr>竞价的计算</vt:lpstr>
      <vt:lpstr>竞价的应用</vt:lpstr>
      <vt:lpstr>竞价的应用</vt:lpstr>
      <vt:lpstr>竞价的应用</vt:lpstr>
      <vt:lpstr>竞价的优缺点</vt:lpstr>
      <vt:lpstr>竞价优缺点</vt:lpstr>
      <vt:lpstr>本章小结</vt:lpstr>
    </vt:vector>
  </TitlesOfParts>
  <Company>Weatherhead School of Management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OPMT 405: Operations Management</dc:title>
  <dc:creator>Lisa Maillart</dc:creator>
  <cp:lastModifiedBy>wyy</cp:lastModifiedBy>
  <cp:revision>766</cp:revision>
  <cp:lastPrinted>2012-09-05T14:54:00Z</cp:lastPrinted>
  <dcterms:created xsi:type="dcterms:W3CDTF">2003-01-12T21:40:00Z</dcterms:created>
  <dcterms:modified xsi:type="dcterms:W3CDTF">2016-09-07T06:13:44Z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2052-10.1.0.5745</vt:lpwstr>
  </property>
</Properties>
</file>